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0" r:id="rId1"/>
  </p:sldMasterIdLst>
  <p:notesMasterIdLst>
    <p:notesMasterId r:id="rId52"/>
  </p:notesMasterIdLst>
  <p:handoutMasterIdLst>
    <p:handoutMasterId r:id="rId53"/>
  </p:handoutMasterIdLst>
  <p:sldIdLst>
    <p:sldId id="256" r:id="rId2"/>
    <p:sldId id="273" r:id="rId3"/>
    <p:sldId id="343" r:id="rId4"/>
    <p:sldId id="257" r:id="rId5"/>
    <p:sldId id="322" r:id="rId6"/>
    <p:sldId id="361" r:id="rId7"/>
    <p:sldId id="342" r:id="rId8"/>
    <p:sldId id="344" r:id="rId9"/>
    <p:sldId id="363" r:id="rId10"/>
    <p:sldId id="346" r:id="rId11"/>
    <p:sldId id="368" r:id="rId12"/>
    <p:sldId id="365" r:id="rId13"/>
    <p:sldId id="369" r:id="rId14"/>
    <p:sldId id="375" r:id="rId15"/>
    <p:sldId id="356" r:id="rId16"/>
    <p:sldId id="314" r:id="rId17"/>
    <p:sldId id="357" r:id="rId18"/>
    <p:sldId id="315" r:id="rId19"/>
    <p:sldId id="358" r:id="rId20"/>
    <p:sldId id="330" r:id="rId21"/>
    <p:sldId id="370" r:id="rId22"/>
    <p:sldId id="345" r:id="rId23"/>
    <p:sldId id="367" r:id="rId24"/>
    <p:sldId id="321" r:id="rId25"/>
    <p:sldId id="320" r:id="rId26"/>
    <p:sldId id="319" r:id="rId27"/>
    <p:sldId id="318" r:id="rId28"/>
    <p:sldId id="338" r:id="rId29"/>
    <p:sldId id="317" r:id="rId30"/>
    <p:sldId id="339" r:id="rId31"/>
    <p:sldId id="347" r:id="rId32"/>
    <p:sldId id="348" r:id="rId33"/>
    <p:sldId id="351" r:id="rId34"/>
    <p:sldId id="350" r:id="rId35"/>
    <p:sldId id="269" r:id="rId36"/>
    <p:sldId id="352" r:id="rId37"/>
    <p:sldId id="353" r:id="rId38"/>
    <p:sldId id="354" r:id="rId39"/>
    <p:sldId id="307" r:id="rId40"/>
    <p:sldId id="326" r:id="rId41"/>
    <p:sldId id="341" r:id="rId42"/>
    <p:sldId id="340" r:id="rId43"/>
    <p:sldId id="308" r:id="rId44"/>
    <p:sldId id="355" r:id="rId45"/>
    <p:sldId id="310" r:id="rId46"/>
    <p:sldId id="312" r:id="rId47"/>
    <p:sldId id="334" r:id="rId48"/>
    <p:sldId id="359" r:id="rId49"/>
    <p:sldId id="332" r:id="rId50"/>
    <p:sldId id="337"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and Course Overview" id="{91AF31C8-7658-4E29-9A5A-A468836742C2}">
          <p14:sldIdLst>
            <p14:sldId id="256"/>
            <p14:sldId id="273"/>
            <p14:sldId id="343"/>
            <p14:sldId id="257"/>
            <p14:sldId id="322"/>
            <p14:sldId id="361"/>
            <p14:sldId id="342"/>
          </p14:sldIdLst>
        </p14:section>
        <p14:section name="Linkages Program Overview" id="{B4C2CA7B-7633-4F37-8301-A9D1541AEA42}">
          <p14:sldIdLst>
            <p14:sldId id="344"/>
            <p14:sldId id="363"/>
            <p14:sldId id="346"/>
            <p14:sldId id="368"/>
            <p14:sldId id="365"/>
            <p14:sldId id="369"/>
            <p14:sldId id="375"/>
            <p14:sldId id="356"/>
            <p14:sldId id="314"/>
            <p14:sldId id="357"/>
            <p14:sldId id="315"/>
            <p14:sldId id="358"/>
            <p14:sldId id="330"/>
            <p14:sldId id="370"/>
          </p14:sldIdLst>
        </p14:section>
        <p14:section name="Disproportionality" id="{4BF27D1E-24C2-497F-BD29-A4E514F43C7E}">
          <p14:sldIdLst>
            <p14:sldId id="345"/>
            <p14:sldId id="367"/>
            <p14:sldId id="321"/>
            <p14:sldId id="320"/>
            <p14:sldId id="319"/>
            <p14:sldId id="318"/>
            <p14:sldId id="338"/>
            <p14:sldId id="317"/>
            <p14:sldId id="339"/>
            <p14:sldId id="347"/>
          </p14:sldIdLst>
        </p14:section>
        <p14:section name="Collaborative Partnerships" id="{B56C5181-1B1F-435D-A722-B75A98DB96DB}">
          <p14:sldIdLst>
            <p14:sldId id="348"/>
            <p14:sldId id="351"/>
            <p14:sldId id="350"/>
            <p14:sldId id="269"/>
            <p14:sldId id="352"/>
            <p14:sldId id="353"/>
            <p14:sldId id="354"/>
            <p14:sldId id="307"/>
            <p14:sldId id="326"/>
            <p14:sldId id="341"/>
            <p14:sldId id="340"/>
            <p14:sldId id="308"/>
          </p14:sldIdLst>
        </p14:section>
        <p14:section name="Case Management and Coordination" id="{4B6F8C86-7781-4270-A870-1866E6FFF37D}">
          <p14:sldIdLst>
            <p14:sldId id="355"/>
            <p14:sldId id="310"/>
            <p14:sldId id="312"/>
          </p14:sldIdLst>
        </p14:section>
        <p14:section name="Wrapping Up the Day" id="{1368AC6B-8178-46F1-86DE-E3D7BC561949}">
          <p14:sldIdLst>
            <p14:sldId id="334"/>
            <p14:sldId id="359"/>
            <p14:sldId id="332"/>
            <p14:sldId id="33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48C7C0F-F66F-95DC-9261-3A8DDB543DC8}" name="Laura Wendy Shotzbarger" initials="LS" userId="m5WPiRP3HZaduIdy/SQndpcjWzPwGUFYI/umBnkiQBM=" providerId="None"/>
  <p188:author id="{15972F19-2E00-E6C7-6D5E-3ABF7D2043DF}" name="Laura Shotzbarger" initials="LS" userId="54bfbbcd9eda7816" providerId="Windows Live"/>
  <p188:author id="{4C22FA28-1B27-3ECF-EB82-789183BCB429}" name="niki digrigorio" initials="nd" userId="c1b50dddbb0798a0" providerId="Windows Live"/>
  <p188:author id="{9A002832-27E3-2F33-BA0F-383EDEE2CA27}" name="Laura Wendy Shotzbarger" initials="" userId="S::lwshotzbarger@ucdavis.edu::7b266abe-c915-46b9-8656-4927150e6936" providerId="AD"/>
  <p188:author id="{DCA58B43-5B43-E74F-B831-FD889AB76CC4}" name="Kimberly Y Adams" initials="KA" userId="S::kyadams@ucdavis.edu::08b8cec6-93b9-4e05-b647-ecbaa8b00015" providerId="AD"/>
  <p188:author id="{179AC757-C6B3-573E-C3AF-255242A925A5}" name="Dawn A Carini" initials="DC" userId="S::dacarini@ucdavis.edu::1b02d4b5-481c-45df-b207-ab5dab4570bb" providerId="AD"/>
  <p188:author id="{AD5AB961-75A0-BC19-78BF-6AE8F259F936}" name="Digrigorio, Nicole" initials="ND" userId="S::ndigrigorio@sierracollege.edu::66f8bf31-8513-4259-98ce-14e3472ef83c" providerId="AD"/>
  <p188:author id="{77576C6A-A947-DD89-8DD6-B4C99F9E8A94}" name="Dawn A Carini" initials="DC" userId="aeFBt2yud6H5xQtH2XqARhuRklQpdIfAyuNl9kq4pcw=" providerId="None"/>
  <p188:author id="{BE932F7A-AD54-44A2-93A9-69BC181F5663}" name="Mandi Brum" initials="MB" userId="51e57f246cad7131"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665FC8-ADC2-4A4C-AB27-0C045492E82C}" v="17" dt="2025-01-03T17:52:00.3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567"/>
    <p:restoredTop sz="63219" autoAdjust="0"/>
  </p:normalViewPr>
  <p:slideViewPr>
    <p:cSldViewPr snapToGrid="0">
      <p:cViewPr varScale="1">
        <p:scale>
          <a:sx n="77" d="100"/>
          <a:sy n="77" d="100"/>
        </p:scale>
        <p:origin x="2712" y="19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8" Type="http://schemas.microsoft.com/office/2015/10/relationships/revisionInfo" Target="revisionInfo.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8/10/relationships/authors" Targe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870976-CC36-4172-AFE8-936C3FE44E68}"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B9045E79-80F5-4DAB-852B-88CF35539A03}">
      <dgm:prSet phldrT="[Text]" phldr="0"/>
      <dgm:spPr/>
      <dgm:t>
        <a:bodyPr/>
        <a:lstStyle/>
        <a:p>
          <a:pPr rtl="0"/>
          <a:r>
            <a:rPr lang="en-US" b="0" dirty="0">
              <a:latin typeface="Aptos Display" panose="02110004020202020204"/>
            </a:rPr>
            <a:t>Primary Prevention Strategies</a:t>
          </a:r>
          <a:r>
            <a:rPr lang="en-US" dirty="0">
              <a:latin typeface="Aptos Display" panose="02110004020202020204"/>
            </a:rPr>
            <a:t>                                                                           </a:t>
          </a:r>
        </a:p>
      </dgm:t>
    </dgm:pt>
    <dgm:pt modelId="{F9B7E95A-9D36-46D2-8913-332058837413}" type="parTrans" cxnId="{17104089-F847-4B31-8C40-A633FF006FE6}">
      <dgm:prSet/>
      <dgm:spPr/>
      <dgm:t>
        <a:bodyPr/>
        <a:lstStyle/>
        <a:p>
          <a:endParaRPr lang="en-US"/>
        </a:p>
      </dgm:t>
    </dgm:pt>
    <dgm:pt modelId="{853EC2E3-9A36-4D9C-AB41-1D07A767BB95}" type="sibTrans" cxnId="{17104089-F847-4B31-8C40-A633FF006FE6}">
      <dgm:prSet/>
      <dgm:spPr/>
      <dgm:t>
        <a:bodyPr/>
        <a:lstStyle/>
        <a:p>
          <a:endParaRPr lang="en-US"/>
        </a:p>
      </dgm:t>
    </dgm:pt>
    <dgm:pt modelId="{B3951A82-0D0E-49C7-9355-66F75ED024E9}">
      <dgm:prSet phldrT="[Text]" phldr="0"/>
      <dgm:spPr/>
      <dgm:t>
        <a:bodyPr/>
        <a:lstStyle/>
        <a:p>
          <a:pPr rtl="0"/>
          <a:r>
            <a:rPr lang="en-US" dirty="0">
              <a:latin typeface="Aptos Display" panose="02110004020202020204"/>
            </a:rPr>
            <a:t>Linkages Activity: Provide information and materials to promote child and family wellbeing.</a:t>
          </a:r>
          <a:endParaRPr lang="en-US" dirty="0"/>
        </a:p>
      </dgm:t>
    </dgm:pt>
    <dgm:pt modelId="{E4A758F2-091B-4465-8F97-90A1C69679CE}" type="parTrans" cxnId="{489A5F30-9C14-4D71-BD4A-500CEB786092}">
      <dgm:prSet/>
      <dgm:spPr/>
      <dgm:t>
        <a:bodyPr/>
        <a:lstStyle/>
        <a:p>
          <a:endParaRPr lang="en-US"/>
        </a:p>
      </dgm:t>
    </dgm:pt>
    <dgm:pt modelId="{7C75BBC4-7778-47F9-A74B-27C97A7B456C}" type="sibTrans" cxnId="{489A5F30-9C14-4D71-BD4A-500CEB786092}">
      <dgm:prSet/>
      <dgm:spPr/>
      <dgm:t>
        <a:bodyPr/>
        <a:lstStyle/>
        <a:p>
          <a:endParaRPr lang="en-US"/>
        </a:p>
      </dgm:t>
    </dgm:pt>
    <dgm:pt modelId="{CBF2B118-3661-49C7-8999-260A5F627949}">
      <dgm:prSet phldrT="[Text]" phldr="0"/>
      <dgm:spPr/>
      <dgm:t>
        <a:bodyPr/>
        <a:lstStyle/>
        <a:p>
          <a:pPr rtl="0"/>
          <a:r>
            <a:rPr lang="en-US" dirty="0">
              <a:latin typeface="Aptos Display" panose="02110004020202020204"/>
            </a:rPr>
            <a:t>Early Intervention/Secondary Prevention Strategies                                                                                                                                             </a:t>
          </a:r>
        </a:p>
      </dgm:t>
    </dgm:pt>
    <dgm:pt modelId="{8DD7474C-5E51-4406-B5A1-86F74052C78B}" type="parTrans" cxnId="{382075DC-6B6E-4AD6-BEE1-835B5B59393F}">
      <dgm:prSet/>
      <dgm:spPr/>
      <dgm:t>
        <a:bodyPr/>
        <a:lstStyle/>
        <a:p>
          <a:endParaRPr lang="en-US"/>
        </a:p>
      </dgm:t>
    </dgm:pt>
    <dgm:pt modelId="{755BA54F-BA51-43D2-90A3-DA59CA32B7DD}" type="sibTrans" cxnId="{382075DC-6B6E-4AD6-BEE1-835B5B59393F}">
      <dgm:prSet/>
      <dgm:spPr/>
      <dgm:t>
        <a:bodyPr/>
        <a:lstStyle/>
        <a:p>
          <a:endParaRPr lang="en-US"/>
        </a:p>
      </dgm:t>
    </dgm:pt>
    <dgm:pt modelId="{5DE9E065-0A7F-4D50-9CD4-2E62C491C031}">
      <dgm:prSet phldrT="[Text]" phldr="0"/>
      <dgm:spPr/>
      <dgm:t>
        <a:bodyPr/>
        <a:lstStyle/>
        <a:p>
          <a:pPr rtl="0"/>
          <a:r>
            <a:rPr lang="en-US" dirty="0">
              <a:latin typeface="Aptos Display" panose="02110004020202020204"/>
            </a:rPr>
            <a:t>Linkages Activity: Align and coordinate early intervention services and supports.</a:t>
          </a:r>
          <a:endParaRPr lang="en-US" dirty="0"/>
        </a:p>
      </dgm:t>
    </dgm:pt>
    <dgm:pt modelId="{AC48E22E-EB38-4B3A-B7E5-887DB1C1FC42}" type="parTrans" cxnId="{C67CDFBD-BB8F-46E0-8A3B-FCB5BA37BA00}">
      <dgm:prSet/>
      <dgm:spPr/>
      <dgm:t>
        <a:bodyPr/>
        <a:lstStyle/>
        <a:p>
          <a:endParaRPr lang="en-US"/>
        </a:p>
      </dgm:t>
    </dgm:pt>
    <dgm:pt modelId="{7A1F6CC8-513C-4707-99BC-3677455C9EF7}" type="sibTrans" cxnId="{C67CDFBD-BB8F-46E0-8A3B-FCB5BA37BA00}">
      <dgm:prSet/>
      <dgm:spPr/>
      <dgm:t>
        <a:bodyPr/>
        <a:lstStyle/>
        <a:p>
          <a:endParaRPr lang="en-US"/>
        </a:p>
      </dgm:t>
    </dgm:pt>
    <dgm:pt modelId="{69B2C315-8096-4FFC-9159-BB38A5055E62}">
      <dgm:prSet phldrT="[Text]" phldr="0"/>
      <dgm:spPr/>
      <dgm:t>
        <a:bodyPr/>
        <a:lstStyle/>
        <a:p>
          <a:pPr rtl="0"/>
          <a:r>
            <a:rPr lang="en-US" dirty="0">
              <a:latin typeface="Aptos Display" panose="02110004020202020204"/>
            </a:rPr>
            <a:t>Mutual Client Coordination/Tertiary Prevention Stategies                                                                                                                  </a:t>
          </a:r>
          <a:endParaRPr lang="en-US" dirty="0"/>
        </a:p>
      </dgm:t>
    </dgm:pt>
    <dgm:pt modelId="{3282E246-F67C-47D8-9A57-EE585536BA03}" type="parTrans" cxnId="{47B9DAC4-11DF-4453-9F52-4E8A81F3C496}">
      <dgm:prSet/>
      <dgm:spPr/>
      <dgm:t>
        <a:bodyPr/>
        <a:lstStyle/>
        <a:p>
          <a:endParaRPr lang="en-US"/>
        </a:p>
      </dgm:t>
    </dgm:pt>
    <dgm:pt modelId="{063F9903-6C38-490B-96B6-6133A71FE65C}" type="sibTrans" cxnId="{47B9DAC4-11DF-4453-9F52-4E8A81F3C496}">
      <dgm:prSet/>
      <dgm:spPr/>
      <dgm:t>
        <a:bodyPr/>
        <a:lstStyle/>
        <a:p>
          <a:endParaRPr lang="en-US"/>
        </a:p>
      </dgm:t>
    </dgm:pt>
    <dgm:pt modelId="{4D4A1EF9-4659-4AEF-9E14-100172D7D84E}">
      <dgm:prSet phldrT="[Text]" phldr="0"/>
      <dgm:spPr/>
      <dgm:t>
        <a:bodyPr/>
        <a:lstStyle/>
        <a:p>
          <a:pPr rtl="0"/>
          <a:r>
            <a:rPr lang="en-US" dirty="0">
              <a:latin typeface="Aptos Display" panose="02110004020202020204"/>
            </a:rPr>
            <a:t>Target Population: Families who are open to CalWORKs and CWS. (Family Maintenance, Family Reunification)</a:t>
          </a:r>
          <a:endParaRPr lang="en-US" dirty="0"/>
        </a:p>
      </dgm:t>
    </dgm:pt>
    <dgm:pt modelId="{22539A68-7CA4-48B4-ABA4-5851EAB6A2ED}" type="parTrans" cxnId="{EA0EFC6D-7A13-41CA-91C5-6F6832A46C3A}">
      <dgm:prSet/>
      <dgm:spPr/>
      <dgm:t>
        <a:bodyPr/>
        <a:lstStyle/>
        <a:p>
          <a:endParaRPr lang="en-US"/>
        </a:p>
      </dgm:t>
    </dgm:pt>
    <dgm:pt modelId="{A136A40B-EEA8-41F7-9EDF-0030F313B160}" type="sibTrans" cxnId="{EA0EFC6D-7A13-41CA-91C5-6F6832A46C3A}">
      <dgm:prSet/>
      <dgm:spPr/>
      <dgm:t>
        <a:bodyPr/>
        <a:lstStyle/>
        <a:p>
          <a:endParaRPr lang="en-US"/>
        </a:p>
      </dgm:t>
    </dgm:pt>
    <dgm:pt modelId="{D0DE1560-0DD2-4E2F-9751-3094B7341C13}">
      <dgm:prSet phldrT="[Text]" phldr="0"/>
      <dgm:spPr/>
      <dgm:t>
        <a:bodyPr/>
        <a:lstStyle/>
        <a:p>
          <a:pPr rtl="0"/>
          <a:r>
            <a:rPr lang="en-US" dirty="0">
              <a:latin typeface="Aptos Display" panose="02110004020202020204"/>
            </a:rPr>
            <a:t>Linkages Activity: Provide interventions for children experiencing maltreatment. Coordinate joint services, supports and resources to prevent re-entry to CWS and alleviate economic stressors.</a:t>
          </a:r>
          <a:endParaRPr lang="en-US" dirty="0"/>
        </a:p>
      </dgm:t>
    </dgm:pt>
    <dgm:pt modelId="{5E1465D6-52B2-4EAD-8BC8-89F4B7C6AD50}" type="parTrans" cxnId="{6E8CE47F-0B28-4FD6-98E0-BFF69CE163A2}">
      <dgm:prSet/>
      <dgm:spPr/>
      <dgm:t>
        <a:bodyPr/>
        <a:lstStyle/>
        <a:p>
          <a:endParaRPr lang="en-US"/>
        </a:p>
      </dgm:t>
    </dgm:pt>
    <dgm:pt modelId="{5407E0E8-710C-41CF-91CD-A4F12B59D09F}" type="sibTrans" cxnId="{6E8CE47F-0B28-4FD6-98E0-BFF69CE163A2}">
      <dgm:prSet/>
      <dgm:spPr/>
      <dgm:t>
        <a:bodyPr/>
        <a:lstStyle/>
        <a:p>
          <a:endParaRPr lang="en-US"/>
        </a:p>
      </dgm:t>
    </dgm:pt>
    <dgm:pt modelId="{6115F14A-D0A7-4C90-B465-0BC6EE2F752C}">
      <dgm:prSet phldr="0"/>
      <dgm:spPr/>
      <dgm:t>
        <a:bodyPr/>
        <a:lstStyle/>
        <a:p>
          <a:pPr rtl="0"/>
          <a:r>
            <a:rPr lang="en-US" dirty="0">
              <a:latin typeface="Aptos Display" panose="02110004020202020204"/>
            </a:rPr>
            <a:t>Target Population: All Applicants of CalWORKs not involved in CWS to provide support and education before problems occur.</a:t>
          </a:r>
          <a:endParaRPr lang="en-US" dirty="0"/>
        </a:p>
      </dgm:t>
    </dgm:pt>
    <dgm:pt modelId="{0065C849-B188-4BE9-9273-5A606108C33D}" type="parTrans" cxnId="{36B7E65B-9D33-42EC-90A3-A676DF78017E}">
      <dgm:prSet/>
      <dgm:spPr/>
    </dgm:pt>
    <dgm:pt modelId="{20141588-1EBB-4045-9FC1-665A090E3711}" type="sibTrans" cxnId="{36B7E65B-9D33-42EC-90A3-A676DF78017E}">
      <dgm:prSet/>
      <dgm:spPr/>
    </dgm:pt>
    <dgm:pt modelId="{FAE86A92-EC5A-4372-B898-A49CFC79CC34}">
      <dgm:prSet phldr="0"/>
      <dgm:spPr/>
      <dgm:t>
        <a:bodyPr/>
        <a:lstStyle/>
        <a:p>
          <a:pPr rtl="0"/>
          <a:r>
            <a:rPr lang="en-US" dirty="0">
              <a:latin typeface="Aptos Display" panose="02110004020202020204"/>
            </a:rPr>
            <a:t>Target population: Applicants for/recipients of CalWORKs with identified risk factors/service needs who may/may not have been referred to CWS, but CWS case has not been opened. Families in need of support to alleviate identified problems and prevent escalation. (</a:t>
          </a:r>
          <a:r>
            <a:rPr lang="en-US" dirty="0">
              <a:latin typeface="Calibri"/>
              <a:ea typeface="Calibri"/>
              <a:cs typeface="Calibri"/>
            </a:rPr>
            <a:t>Hotline/ER/Family Stabilization/Home visiting/Differential Response)</a:t>
          </a:r>
        </a:p>
      </dgm:t>
    </dgm:pt>
    <dgm:pt modelId="{C9DE4369-2629-41C7-9C98-488A82C520AD}" type="parTrans" cxnId="{52E2AACD-B66D-4CED-A165-7291A1C84135}">
      <dgm:prSet/>
      <dgm:spPr/>
    </dgm:pt>
    <dgm:pt modelId="{708E29C5-E6DF-470A-B60B-0D09224751E8}" type="sibTrans" cxnId="{52E2AACD-B66D-4CED-A165-7291A1C84135}">
      <dgm:prSet/>
      <dgm:spPr/>
    </dgm:pt>
    <dgm:pt modelId="{8A53B64D-4DA3-4AC6-954F-617720B83F1D}" type="pres">
      <dgm:prSet presAssocID="{DD870976-CC36-4172-AFE8-936C3FE44E68}" presName="linear" presStyleCnt="0">
        <dgm:presLayoutVars>
          <dgm:animLvl val="lvl"/>
          <dgm:resizeHandles val="exact"/>
        </dgm:presLayoutVars>
      </dgm:prSet>
      <dgm:spPr/>
    </dgm:pt>
    <dgm:pt modelId="{0FA5E555-7B10-4B4B-AEFC-3B5D78DC6AF0}" type="pres">
      <dgm:prSet presAssocID="{B9045E79-80F5-4DAB-852B-88CF35539A03}" presName="parentText" presStyleLbl="node1" presStyleIdx="0" presStyleCnt="3">
        <dgm:presLayoutVars>
          <dgm:chMax val="0"/>
          <dgm:bulletEnabled val="1"/>
        </dgm:presLayoutVars>
      </dgm:prSet>
      <dgm:spPr/>
    </dgm:pt>
    <dgm:pt modelId="{1284D03A-D013-4A48-B752-358CF92825B9}" type="pres">
      <dgm:prSet presAssocID="{B9045E79-80F5-4DAB-852B-88CF35539A03}" presName="childText" presStyleLbl="revTx" presStyleIdx="0" presStyleCnt="3">
        <dgm:presLayoutVars>
          <dgm:bulletEnabled val="1"/>
        </dgm:presLayoutVars>
      </dgm:prSet>
      <dgm:spPr/>
    </dgm:pt>
    <dgm:pt modelId="{EF390D77-4DFE-4F7E-9CB9-F50A64AABFBE}" type="pres">
      <dgm:prSet presAssocID="{CBF2B118-3661-49C7-8999-260A5F627949}" presName="parentText" presStyleLbl="node1" presStyleIdx="1" presStyleCnt="3">
        <dgm:presLayoutVars>
          <dgm:chMax val="0"/>
          <dgm:bulletEnabled val="1"/>
        </dgm:presLayoutVars>
      </dgm:prSet>
      <dgm:spPr/>
    </dgm:pt>
    <dgm:pt modelId="{A518EB67-0F21-4D6D-A67B-CE02AB3A8BD6}" type="pres">
      <dgm:prSet presAssocID="{CBF2B118-3661-49C7-8999-260A5F627949}" presName="childText" presStyleLbl="revTx" presStyleIdx="1" presStyleCnt="3">
        <dgm:presLayoutVars>
          <dgm:bulletEnabled val="1"/>
        </dgm:presLayoutVars>
      </dgm:prSet>
      <dgm:spPr/>
    </dgm:pt>
    <dgm:pt modelId="{FB057208-5BA8-4620-B93B-C4CFEBACA3EF}" type="pres">
      <dgm:prSet presAssocID="{69B2C315-8096-4FFC-9159-BB38A5055E62}" presName="parentText" presStyleLbl="node1" presStyleIdx="2" presStyleCnt="3">
        <dgm:presLayoutVars>
          <dgm:chMax val="0"/>
          <dgm:bulletEnabled val="1"/>
        </dgm:presLayoutVars>
      </dgm:prSet>
      <dgm:spPr/>
    </dgm:pt>
    <dgm:pt modelId="{0A208D52-9A64-4116-85AC-F96F0270BC36}" type="pres">
      <dgm:prSet presAssocID="{69B2C315-8096-4FFC-9159-BB38A5055E62}" presName="childText" presStyleLbl="revTx" presStyleIdx="2" presStyleCnt="3">
        <dgm:presLayoutVars>
          <dgm:bulletEnabled val="1"/>
        </dgm:presLayoutVars>
      </dgm:prSet>
      <dgm:spPr/>
    </dgm:pt>
  </dgm:ptLst>
  <dgm:cxnLst>
    <dgm:cxn modelId="{E92E0107-873E-45DF-90CB-C64ABC21A03F}" type="presOf" srcId="{69B2C315-8096-4FFC-9159-BB38A5055E62}" destId="{FB057208-5BA8-4620-B93B-C4CFEBACA3EF}" srcOrd="0" destOrd="0" presId="urn:microsoft.com/office/officeart/2005/8/layout/vList2"/>
    <dgm:cxn modelId="{AF343408-D390-42E1-9AFC-3EA0BA6F53B3}" type="presOf" srcId="{6115F14A-D0A7-4C90-B465-0BC6EE2F752C}" destId="{1284D03A-D013-4A48-B752-358CF92825B9}" srcOrd="0" destOrd="0" presId="urn:microsoft.com/office/officeart/2005/8/layout/vList2"/>
    <dgm:cxn modelId="{F67B8225-B749-4433-8863-178C6CEB8248}" type="presOf" srcId="{D0DE1560-0DD2-4E2F-9751-3094B7341C13}" destId="{0A208D52-9A64-4116-85AC-F96F0270BC36}" srcOrd="0" destOrd="1" presId="urn:microsoft.com/office/officeart/2005/8/layout/vList2"/>
    <dgm:cxn modelId="{489A5F30-9C14-4D71-BD4A-500CEB786092}" srcId="{B9045E79-80F5-4DAB-852B-88CF35539A03}" destId="{B3951A82-0D0E-49C7-9355-66F75ED024E9}" srcOrd="1" destOrd="0" parTransId="{E4A758F2-091B-4465-8F97-90A1C69679CE}" sibTransId="{7C75BBC4-7778-47F9-A74B-27C97A7B456C}"/>
    <dgm:cxn modelId="{E9B2A333-86C6-4D42-B816-624F450B0A7F}" type="presOf" srcId="{B9045E79-80F5-4DAB-852B-88CF35539A03}" destId="{0FA5E555-7B10-4B4B-AEFC-3B5D78DC6AF0}" srcOrd="0" destOrd="0" presId="urn:microsoft.com/office/officeart/2005/8/layout/vList2"/>
    <dgm:cxn modelId="{91B5644A-8BE8-400A-8CC8-EC083F2E85BC}" type="presOf" srcId="{5DE9E065-0A7F-4D50-9CD4-2E62C491C031}" destId="{A518EB67-0F21-4D6D-A67B-CE02AB3A8BD6}" srcOrd="0" destOrd="1" presId="urn:microsoft.com/office/officeart/2005/8/layout/vList2"/>
    <dgm:cxn modelId="{36B7E65B-9D33-42EC-90A3-A676DF78017E}" srcId="{B9045E79-80F5-4DAB-852B-88CF35539A03}" destId="{6115F14A-D0A7-4C90-B465-0BC6EE2F752C}" srcOrd="0" destOrd="0" parTransId="{0065C849-B188-4BE9-9273-5A606108C33D}" sibTransId="{20141588-1EBB-4045-9FC1-665A090E3711}"/>
    <dgm:cxn modelId="{5FE33968-E435-4234-B7C2-C6C98C65C2F7}" type="presOf" srcId="{B3951A82-0D0E-49C7-9355-66F75ED024E9}" destId="{1284D03A-D013-4A48-B752-358CF92825B9}" srcOrd="0" destOrd="1" presId="urn:microsoft.com/office/officeart/2005/8/layout/vList2"/>
    <dgm:cxn modelId="{EA0EFC6D-7A13-41CA-91C5-6F6832A46C3A}" srcId="{69B2C315-8096-4FFC-9159-BB38A5055E62}" destId="{4D4A1EF9-4659-4AEF-9E14-100172D7D84E}" srcOrd="0" destOrd="0" parTransId="{22539A68-7CA4-48B4-ABA4-5851EAB6A2ED}" sibTransId="{A136A40B-EEA8-41F7-9EDF-0030F313B160}"/>
    <dgm:cxn modelId="{6E8CE47F-0B28-4FD6-98E0-BFF69CE163A2}" srcId="{69B2C315-8096-4FFC-9159-BB38A5055E62}" destId="{D0DE1560-0DD2-4E2F-9751-3094B7341C13}" srcOrd="1" destOrd="0" parTransId="{5E1465D6-52B2-4EAD-8BC8-89F4B7C6AD50}" sibTransId="{5407E0E8-710C-41CF-91CD-A4F12B59D09F}"/>
    <dgm:cxn modelId="{17104089-F847-4B31-8C40-A633FF006FE6}" srcId="{DD870976-CC36-4172-AFE8-936C3FE44E68}" destId="{B9045E79-80F5-4DAB-852B-88CF35539A03}" srcOrd="0" destOrd="0" parTransId="{F9B7E95A-9D36-46D2-8913-332058837413}" sibTransId="{853EC2E3-9A36-4D9C-AB41-1D07A767BB95}"/>
    <dgm:cxn modelId="{2ECF209A-418C-4613-8865-31F133F945AA}" type="presOf" srcId="{FAE86A92-EC5A-4372-B898-A49CFC79CC34}" destId="{A518EB67-0F21-4D6D-A67B-CE02AB3A8BD6}" srcOrd="0" destOrd="0" presId="urn:microsoft.com/office/officeart/2005/8/layout/vList2"/>
    <dgm:cxn modelId="{C67CDFBD-BB8F-46E0-8A3B-FCB5BA37BA00}" srcId="{CBF2B118-3661-49C7-8999-260A5F627949}" destId="{5DE9E065-0A7F-4D50-9CD4-2E62C491C031}" srcOrd="1" destOrd="0" parTransId="{AC48E22E-EB38-4B3A-B7E5-887DB1C1FC42}" sibTransId="{7A1F6CC8-513C-4707-99BC-3677455C9EF7}"/>
    <dgm:cxn modelId="{65D965C0-266F-4C53-BB92-5A60C328B963}" type="presOf" srcId="{DD870976-CC36-4172-AFE8-936C3FE44E68}" destId="{8A53B64D-4DA3-4AC6-954F-617720B83F1D}" srcOrd="0" destOrd="0" presId="urn:microsoft.com/office/officeart/2005/8/layout/vList2"/>
    <dgm:cxn modelId="{47B9DAC4-11DF-4453-9F52-4E8A81F3C496}" srcId="{DD870976-CC36-4172-AFE8-936C3FE44E68}" destId="{69B2C315-8096-4FFC-9159-BB38A5055E62}" srcOrd="2" destOrd="0" parTransId="{3282E246-F67C-47D8-9A57-EE585536BA03}" sibTransId="{063F9903-6C38-490B-96B6-6133A71FE65C}"/>
    <dgm:cxn modelId="{52E2AACD-B66D-4CED-A165-7291A1C84135}" srcId="{CBF2B118-3661-49C7-8999-260A5F627949}" destId="{FAE86A92-EC5A-4372-B898-A49CFC79CC34}" srcOrd="0" destOrd="0" parTransId="{C9DE4369-2629-41C7-9C98-488A82C520AD}" sibTransId="{708E29C5-E6DF-470A-B60B-0D09224751E8}"/>
    <dgm:cxn modelId="{382075DC-6B6E-4AD6-BEE1-835B5B59393F}" srcId="{DD870976-CC36-4172-AFE8-936C3FE44E68}" destId="{CBF2B118-3661-49C7-8999-260A5F627949}" srcOrd="1" destOrd="0" parTransId="{8DD7474C-5E51-4406-B5A1-86F74052C78B}" sibTransId="{755BA54F-BA51-43D2-90A3-DA59CA32B7DD}"/>
    <dgm:cxn modelId="{54E326EC-49C2-4328-AF25-4A79EB188F85}" type="presOf" srcId="{4D4A1EF9-4659-4AEF-9E14-100172D7D84E}" destId="{0A208D52-9A64-4116-85AC-F96F0270BC36}" srcOrd="0" destOrd="0" presId="urn:microsoft.com/office/officeart/2005/8/layout/vList2"/>
    <dgm:cxn modelId="{F609BEF7-D4CC-4DAA-9008-98EFE4674F5B}" type="presOf" srcId="{CBF2B118-3661-49C7-8999-260A5F627949}" destId="{EF390D77-4DFE-4F7E-9CB9-F50A64AABFBE}" srcOrd="0" destOrd="0" presId="urn:microsoft.com/office/officeart/2005/8/layout/vList2"/>
    <dgm:cxn modelId="{C37D8842-8A8B-4726-B64A-E0E197C9FEDA}" type="presParOf" srcId="{8A53B64D-4DA3-4AC6-954F-617720B83F1D}" destId="{0FA5E555-7B10-4B4B-AEFC-3B5D78DC6AF0}" srcOrd="0" destOrd="0" presId="urn:microsoft.com/office/officeart/2005/8/layout/vList2"/>
    <dgm:cxn modelId="{59DEA85D-373C-4BAF-A6A0-CD302F286193}" type="presParOf" srcId="{8A53B64D-4DA3-4AC6-954F-617720B83F1D}" destId="{1284D03A-D013-4A48-B752-358CF92825B9}" srcOrd="1" destOrd="0" presId="urn:microsoft.com/office/officeart/2005/8/layout/vList2"/>
    <dgm:cxn modelId="{D3002BAC-8F61-4F8E-9C4E-9DAC02037B54}" type="presParOf" srcId="{8A53B64D-4DA3-4AC6-954F-617720B83F1D}" destId="{EF390D77-4DFE-4F7E-9CB9-F50A64AABFBE}" srcOrd="2" destOrd="0" presId="urn:microsoft.com/office/officeart/2005/8/layout/vList2"/>
    <dgm:cxn modelId="{05ECAF11-D1C8-4116-A6DA-2D4C8FCA4AB5}" type="presParOf" srcId="{8A53B64D-4DA3-4AC6-954F-617720B83F1D}" destId="{A518EB67-0F21-4D6D-A67B-CE02AB3A8BD6}" srcOrd="3" destOrd="0" presId="urn:microsoft.com/office/officeart/2005/8/layout/vList2"/>
    <dgm:cxn modelId="{12188408-C79E-4702-B61D-4557F5C45AEC}" type="presParOf" srcId="{8A53B64D-4DA3-4AC6-954F-617720B83F1D}" destId="{FB057208-5BA8-4620-B93B-C4CFEBACA3EF}" srcOrd="4" destOrd="0" presId="urn:microsoft.com/office/officeart/2005/8/layout/vList2"/>
    <dgm:cxn modelId="{205DB6C3-7FD8-4355-9C53-AD7AC9326810}" type="presParOf" srcId="{8A53B64D-4DA3-4AC6-954F-617720B83F1D}" destId="{0A208D52-9A64-4116-85AC-F96F0270BC36}"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01E25E7-DE3D-2245-A75E-6F8870C810DB}" type="doc">
      <dgm:prSet loTypeId="urn:microsoft.com/office/officeart/2009/3/layout/SubStepProcess" loCatId="process" qsTypeId="urn:microsoft.com/office/officeart/2005/8/quickstyle/simple1" qsCatId="simple" csTypeId="urn:microsoft.com/office/officeart/2005/8/colors/accent3_5" csCatId="accent3" phldr="1"/>
      <dgm:spPr/>
      <dgm:t>
        <a:bodyPr/>
        <a:lstStyle/>
        <a:p>
          <a:endParaRPr lang="en-US"/>
        </a:p>
      </dgm:t>
    </dgm:pt>
    <dgm:pt modelId="{A67413D5-3418-A04B-B8DE-DC27EEAD05D3}">
      <dgm:prSet/>
      <dgm:spPr/>
      <dgm:t>
        <a:bodyPr/>
        <a:lstStyle/>
        <a:p>
          <a:r>
            <a:rPr lang="en-US">
              <a:solidFill>
                <a:schemeClr val="tx1"/>
              </a:solidFill>
            </a:rPr>
            <a:t>Defining emergency response</a:t>
          </a:r>
        </a:p>
      </dgm:t>
    </dgm:pt>
    <dgm:pt modelId="{EE0B2770-BD02-6145-9193-6870E6DC792D}" type="parTrans" cxnId="{38BE5EFE-83F3-E342-A54D-E29141B2F54C}">
      <dgm:prSet/>
      <dgm:spPr/>
      <dgm:t>
        <a:bodyPr/>
        <a:lstStyle/>
        <a:p>
          <a:endParaRPr lang="en-US"/>
        </a:p>
      </dgm:t>
    </dgm:pt>
    <dgm:pt modelId="{2558EE62-F08B-B640-AE8D-92918C430A6C}" type="sibTrans" cxnId="{38BE5EFE-83F3-E342-A54D-E29141B2F54C}">
      <dgm:prSet/>
      <dgm:spPr/>
      <dgm:t>
        <a:bodyPr/>
        <a:lstStyle/>
        <a:p>
          <a:endParaRPr lang="en-US"/>
        </a:p>
      </dgm:t>
    </dgm:pt>
    <dgm:pt modelId="{F0A13227-07C5-354A-A722-CF7CC7E43BD5}">
      <dgm:prSet/>
      <dgm:spPr/>
      <dgm:t>
        <a:bodyPr/>
        <a:lstStyle/>
        <a:p>
          <a:r>
            <a:rPr lang="en-US" dirty="0">
              <a:solidFill>
                <a:schemeClr val="tx1"/>
              </a:solidFill>
            </a:rPr>
            <a:t>Connecting Families with referrals to CalWORKs- funded supportive services</a:t>
          </a:r>
        </a:p>
      </dgm:t>
    </dgm:pt>
    <dgm:pt modelId="{2F230E0F-ED5E-8246-A6B3-949AA2DF22EE}" type="parTrans" cxnId="{6638E469-6969-034C-9274-F3D425AD259A}">
      <dgm:prSet/>
      <dgm:spPr/>
      <dgm:t>
        <a:bodyPr/>
        <a:lstStyle/>
        <a:p>
          <a:endParaRPr lang="en-US"/>
        </a:p>
      </dgm:t>
    </dgm:pt>
    <dgm:pt modelId="{6F0691B4-3F77-1646-A8C3-26BF21C2E450}" type="sibTrans" cxnId="{6638E469-6969-034C-9274-F3D425AD259A}">
      <dgm:prSet/>
      <dgm:spPr/>
      <dgm:t>
        <a:bodyPr/>
        <a:lstStyle/>
        <a:p>
          <a:endParaRPr lang="en-US"/>
        </a:p>
      </dgm:t>
    </dgm:pt>
    <dgm:pt modelId="{3B31A6B9-0B12-FB47-A682-BE50E975116A}">
      <dgm:prSet/>
      <dgm:spPr/>
      <dgm:t>
        <a:bodyPr/>
        <a:lstStyle/>
        <a:p>
          <a:r>
            <a:rPr lang="en-US">
              <a:solidFill>
                <a:schemeClr val="tx1"/>
              </a:solidFill>
            </a:rPr>
            <a:t>Effective service coordination</a:t>
          </a:r>
        </a:p>
      </dgm:t>
    </dgm:pt>
    <dgm:pt modelId="{B7020C39-BEF5-3043-B6BA-5C86745FAE76}" type="parTrans" cxnId="{990E4D69-AF43-5947-8065-22B1C5891F92}">
      <dgm:prSet/>
      <dgm:spPr/>
      <dgm:t>
        <a:bodyPr/>
        <a:lstStyle/>
        <a:p>
          <a:endParaRPr lang="en-US"/>
        </a:p>
      </dgm:t>
    </dgm:pt>
    <dgm:pt modelId="{80591E04-A54B-114E-B918-313376096388}" type="sibTrans" cxnId="{990E4D69-AF43-5947-8065-22B1C5891F92}">
      <dgm:prSet/>
      <dgm:spPr/>
      <dgm:t>
        <a:bodyPr/>
        <a:lstStyle/>
        <a:p>
          <a:endParaRPr lang="en-US"/>
        </a:p>
      </dgm:t>
    </dgm:pt>
    <dgm:pt modelId="{5B4E57BB-0078-9441-A013-7FD913FEE48A}" type="pres">
      <dgm:prSet presAssocID="{D01E25E7-DE3D-2245-A75E-6F8870C810DB}" presName="Name0" presStyleCnt="0">
        <dgm:presLayoutVars>
          <dgm:chMax val="7"/>
          <dgm:dir/>
          <dgm:animOne val="branch"/>
        </dgm:presLayoutVars>
      </dgm:prSet>
      <dgm:spPr/>
    </dgm:pt>
    <dgm:pt modelId="{4133D59B-B1F1-3548-A58F-D33AF1DEAEBF}" type="pres">
      <dgm:prSet presAssocID="{A67413D5-3418-A04B-B8DE-DC27EEAD05D3}" presName="parTx1" presStyleLbl="node1" presStyleIdx="0" presStyleCnt="3" custLinFactNeighborX="-2961"/>
      <dgm:spPr/>
    </dgm:pt>
    <dgm:pt modelId="{F448E39A-4FB4-DD4E-9A7F-D6894A40121F}" type="pres">
      <dgm:prSet presAssocID="{F0A13227-07C5-354A-A722-CF7CC7E43BD5}" presName="parTx2" presStyleLbl="node1" presStyleIdx="1" presStyleCnt="3"/>
      <dgm:spPr/>
    </dgm:pt>
    <dgm:pt modelId="{F5C7411D-CE8F-914C-A148-7064D585D6E3}" type="pres">
      <dgm:prSet presAssocID="{3B31A6B9-0B12-FB47-A682-BE50E975116A}" presName="parTx3" presStyleLbl="node1" presStyleIdx="2" presStyleCnt="3" custLinFactNeighborX="8640"/>
      <dgm:spPr/>
    </dgm:pt>
  </dgm:ptLst>
  <dgm:cxnLst>
    <dgm:cxn modelId="{B0C68A64-8564-A240-B3BA-EDC9D6553751}" type="presOf" srcId="{F0A13227-07C5-354A-A722-CF7CC7E43BD5}" destId="{F448E39A-4FB4-DD4E-9A7F-D6894A40121F}" srcOrd="0" destOrd="0" presId="urn:microsoft.com/office/officeart/2009/3/layout/SubStepProcess"/>
    <dgm:cxn modelId="{990E4D69-AF43-5947-8065-22B1C5891F92}" srcId="{D01E25E7-DE3D-2245-A75E-6F8870C810DB}" destId="{3B31A6B9-0B12-FB47-A682-BE50E975116A}" srcOrd="2" destOrd="0" parTransId="{B7020C39-BEF5-3043-B6BA-5C86745FAE76}" sibTransId="{80591E04-A54B-114E-B918-313376096388}"/>
    <dgm:cxn modelId="{6638E469-6969-034C-9274-F3D425AD259A}" srcId="{D01E25E7-DE3D-2245-A75E-6F8870C810DB}" destId="{F0A13227-07C5-354A-A722-CF7CC7E43BD5}" srcOrd="1" destOrd="0" parTransId="{2F230E0F-ED5E-8246-A6B3-949AA2DF22EE}" sibTransId="{6F0691B4-3F77-1646-A8C3-26BF21C2E450}"/>
    <dgm:cxn modelId="{15F9C071-969F-1D42-B13A-D966771CA832}" type="presOf" srcId="{3B31A6B9-0B12-FB47-A682-BE50E975116A}" destId="{F5C7411D-CE8F-914C-A148-7064D585D6E3}" srcOrd="0" destOrd="0" presId="urn:microsoft.com/office/officeart/2009/3/layout/SubStepProcess"/>
    <dgm:cxn modelId="{84FC98AB-9FDA-4E4C-A233-AE0C5990F7C7}" type="presOf" srcId="{A67413D5-3418-A04B-B8DE-DC27EEAD05D3}" destId="{4133D59B-B1F1-3548-A58F-D33AF1DEAEBF}" srcOrd="0" destOrd="0" presId="urn:microsoft.com/office/officeart/2009/3/layout/SubStepProcess"/>
    <dgm:cxn modelId="{EB9DA3AD-3181-CF4B-87BD-7961AC3F082B}" type="presOf" srcId="{D01E25E7-DE3D-2245-A75E-6F8870C810DB}" destId="{5B4E57BB-0078-9441-A013-7FD913FEE48A}" srcOrd="0" destOrd="0" presId="urn:microsoft.com/office/officeart/2009/3/layout/SubStepProcess"/>
    <dgm:cxn modelId="{38BE5EFE-83F3-E342-A54D-E29141B2F54C}" srcId="{D01E25E7-DE3D-2245-A75E-6F8870C810DB}" destId="{A67413D5-3418-A04B-B8DE-DC27EEAD05D3}" srcOrd="0" destOrd="0" parTransId="{EE0B2770-BD02-6145-9193-6870E6DC792D}" sibTransId="{2558EE62-F08B-B640-AE8D-92918C430A6C}"/>
    <dgm:cxn modelId="{77EAAD83-07CE-AD43-8688-ADAE5F7426E4}" type="presParOf" srcId="{5B4E57BB-0078-9441-A013-7FD913FEE48A}" destId="{4133D59B-B1F1-3548-A58F-D33AF1DEAEBF}" srcOrd="0" destOrd="0" presId="urn:microsoft.com/office/officeart/2009/3/layout/SubStepProcess"/>
    <dgm:cxn modelId="{C8F18917-5A4E-5740-A7A2-02B075E11AAF}" type="presParOf" srcId="{5B4E57BB-0078-9441-A013-7FD913FEE48A}" destId="{F448E39A-4FB4-DD4E-9A7F-D6894A40121F}" srcOrd="1" destOrd="0" presId="urn:microsoft.com/office/officeart/2009/3/layout/SubStepProcess"/>
    <dgm:cxn modelId="{C7A70B40-A581-3841-8554-BAFE247F61D7}" type="presParOf" srcId="{5B4E57BB-0078-9441-A013-7FD913FEE48A}" destId="{F5C7411D-CE8F-914C-A148-7064D585D6E3}" srcOrd="2" destOrd="0" presId="urn:microsoft.com/office/officeart/2009/3/layout/SubSte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4685E33-1826-A944-90EE-141136307C0F}" type="doc">
      <dgm:prSet loTypeId="urn:microsoft.com/office/officeart/2009/3/layout/SubStepProcess" loCatId="process" qsTypeId="urn:microsoft.com/office/officeart/2005/8/quickstyle/simple1" qsCatId="simple" csTypeId="urn:microsoft.com/office/officeart/2005/8/colors/accent3_2" csCatId="accent3" phldr="1"/>
      <dgm:spPr/>
      <dgm:t>
        <a:bodyPr/>
        <a:lstStyle/>
        <a:p>
          <a:endParaRPr lang="en-US"/>
        </a:p>
      </dgm:t>
    </dgm:pt>
    <dgm:pt modelId="{E4C46D57-7B8A-EF43-AF65-2AF01FACC9E5}">
      <dgm:prSet custT="1"/>
      <dgm:spPr>
        <a:solidFill>
          <a:schemeClr val="accent3">
            <a:hueOff val="0"/>
            <a:satOff val="0"/>
            <a:lumOff val="0"/>
            <a:alpha val="70000"/>
          </a:schemeClr>
        </a:solidFill>
      </dgm:spPr>
      <dgm:t>
        <a:bodyPr/>
        <a:lstStyle/>
        <a:p>
          <a:r>
            <a:rPr lang="en-US" sz="3000">
              <a:solidFill>
                <a:schemeClr val="tx1"/>
              </a:solidFill>
            </a:rPr>
            <a:t>CalWORKs services continue when the child(ren) has been removed</a:t>
          </a:r>
        </a:p>
      </dgm:t>
    </dgm:pt>
    <dgm:pt modelId="{978263AA-91F9-0F47-A2B3-904C456C8DEE}" type="parTrans" cxnId="{3ED31574-BCFA-FD45-924F-C2753DE07A8C}">
      <dgm:prSet/>
      <dgm:spPr/>
      <dgm:t>
        <a:bodyPr/>
        <a:lstStyle/>
        <a:p>
          <a:endParaRPr lang="en-US"/>
        </a:p>
      </dgm:t>
    </dgm:pt>
    <dgm:pt modelId="{7A4438DC-7CFB-2E47-A1A6-218942BA4569}" type="sibTrans" cxnId="{3ED31574-BCFA-FD45-924F-C2753DE07A8C}">
      <dgm:prSet/>
      <dgm:spPr/>
      <dgm:t>
        <a:bodyPr/>
        <a:lstStyle/>
        <a:p>
          <a:endParaRPr lang="en-US"/>
        </a:p>
      </dgm:t>
    </dgm:pt>
    <dgm:pt modelId="{4DA9CCCE-8DFE-484E-BDE7-693A33EF3ED0}">
      <dgm:prSet custT="1"/>
      <dgm:spPr>
        <a:solidFill>
          <a:schemeClr val="accent3">
            <a:hueOff val="0"/>
            <a:satOff val="0"/>
            <a:lumOff val="0"/>
            <a:alpha val="70000"/>
          </a:schemeClr>
        </a:solidFill>
      </dgm:spPr>
      <dgm:t>
        <a:bodyPr/>
        <a:lstStyle/>
        <a:p>
          <a:r>
            <a:rPr lang="en-US" sz="3000">
              <a:solidFill>
                <a:schemeClr val="tx1"/>
              </a:solidFill>
            </a:rPr>
            <a:t>CalWORKs services have been deemed necessary </a:t>
          </a:r>
          <a:br>
            <a:rPr lang="en-US" sz="3000">
              <a:solidFill>
                <a:schemeClr val="tx1"/>
              </a:solidFill>
            </a:rPr>
          </a:br>
          <a:r>
            <a:rPr lang="en-US" sz="3000">
              <a:solidFill>
                <a:schemeClr val="tx1"/>
              </a:solidFill>
            </a:rPr>
            <a:t>to support reunification</a:t>
          </a:r>
        </a:p>
      </dgm:t>
    </dgm:pt>
    <dgm:pt modelId="{1D9C8A8D-1FB8-F348-BD1D-280EB0E95A40}" type="parTrans" cxnId="{7D2AE019-8532-C241-A603-F5697F05F03E}">
      <dgm:prSet/>
      <dgm:spPr/>
      <dgm:t>
        <a:bodyPr/>
        <a:lstStyle/>
        <a:p>
          <a:endParaRPr lang="en-US"/>
        </a:p>
      </dgm:t>
    </dgm:pt>
    <dgm:pt modelId="{220BB4E8-4DE8-D14B-BF49-AF16209CA313}" type="sibTrans" cxnId="{7D2AE019-8532-C241-A603-F5697F05F03E}">
      <dgm:prSet/>
      <dgm:spPr/>
      <dgm:t>
        <a:bodyPr/>
        <a:lstStyle/>
        <a:p>
          <a:endParaRPr lang="en-US"/>
        </a:p>
      </dgm:t>
    </dgm:pt>
    <dgm:pt modelId="{5A614A96-AC50-BD45-BE49-3A95E380B7F8}" type="pres">
      <dgm:prSet presAssocID="{64685E33-1826-A944-90EE-141136307C0F}" presName="Name0" presStyleCnt="0">
        <dgm:presLayoutVars>
          <dgm:chMax val="7"/>
          <dgm:dir/>
          <dgm:animOne val="branch"/>
        </dgm:presLayoutVars>
      </dgm:prSet>
      <dgm:spPr/>
    </dgm:pt>
    <dgm:pt modelId="{D4E7561E-8300-7042-9B58-33F27719D05F}" type="pres">
      <dgm:prSet presAssocID="{E4C46D57-7B8A-EF43-AF65-2AF01FACC9E5}" presName="parTx1" presStyleLbl="node1" presStyleIdx="0" presStyleCnt="2" custLinFactNeighborX="-2076"/>
      <dgm:spPr/>
    </dgm:pt>
    <dgm:pt modelId="{7007BC5A-88D6-7440-8526-1C20F99EB567}" type="pres">
      <dgm:prSet presAssocID="{4DA9CCCE-8DFE-484E-BDE7-693A33EF3ED0}" presName="parTx2" presStyleLbl="node1" presStyleIdx="1" presStyleCnt="2" custLinFactNeighborX="6217"/>
      <dgm:spPr/>
    </dgm:pt>
  </dgm:ptLst>
  <dgm:cxnLst>
    <dgm:cxn modelId="{BA5FCC02-6A91-8040-9079-F53BED8DB840}" type="presOf" srcId="{E4C46D57-7B8A-EF43-AF65-2AF01FACC9E5}" destId="{D4E7561E-8300-7042-9B58-33F27719D05F}" srcOrd="0" destOrd="0" presId="urn:microsoft.com/office/officeart/2009/3/layout/SubStepProcess"/>
    <dgm:cxn modelId="{E29FA406-0B4B-C44C-BAA6-466D81E1BFAB}" type="presOf" srcId="{64685E33-1826-A944-90EE-141136307C0F}" destId="{5A614A96-AC50-BD45-BE49-3A95E380B7F8}" srcOrd="0" destOrd="0" presId="urn:microsoft.com/office/officeart/2009/3/layout/SubStepProcess"/>
    <dgm:cxn modelId="{7D2AE019-8532-C241-A603-F5697F05F03E}" srcId="{64685E33-1826-A944-90EE-141136307C0F}" destId="{4DA9CCCE-8DFE-484E-BDE7-693A33EF3ED0}" srcOrd="1" destOrd="0" parTransId="{1D9C8A8D-1FB8-F348-BD1D-280EB0E95A40}" sibTransId="{220BB4E8-4DE8-D14B-BF49-AF16209CA313}"/>
    <dgm:cxn modelId="{3ED31574-BCFA-FD45-924F-C2753DE07A8C}" srcId="{64685E33-1826-A944-90EE-141136307C0F}" destId="{E4C46D57-7B8A-EF43-AF65-2AF01FACC9E5}" srcOrd="0" destOrd="0" parTransId="{978263AA-91F9-0F47-A2B3-904C456C8DEE}" sibTransId="{7A4438DC-7CFB-2E47-A1A6-218942BA4569}"/>
    <dgm:cxn modelId="{AA7E0CD5-8A7B-CF48-8C12-275D430AF388}" type="presOf" srcId="{4DA9CCCE-8DFE-484E-BDE7-693A33EF3ED0}" destId="{7007BC5A-88D6-7440-8526-1C20F99EB567}" srcOrd="0" destOrd="0" presId="urn:microsoft.com/office/officeart/2009/3/layout/SubStepProcess"/>
    <dgm:cxn modelId="{5C6EA981-353A-E04D-BCF2-CEA2AF5F9FA3}" type="presParOf" srcId="{5A614A96-AC50-BD45-BE49-3A95E380B7F8}" destId="{D4E7561E-8300-7042-9B58-33F27719D05F}" srcOrd="0" destOrd="0" presId="urn:microsoft.com/office/officeart/2009/3/layout/SubStepProcess"/>
    <dgm:cxn modelId="{5A631662-3755-A646-84C2-4DF188DFA723}" type="presParOf" srcId="{5A614A96-AC50-BD45-BE49-3A95E380B7F8}" destId="{7007BC5A-88D6-7440-8526-1C20F99EB567}" srcOrd="1" destOrd="0" presId="urn:microsoft.com/office/officeart/2009/3/layout/SubSte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4685E33-1826-A944-90EE-141136307C0F}" type="doc">
      <dgm:prSet loTypeId="urn:microsoft.com/office/officeart/2009/3/layout/SubStepProcess" loCatId="process" qsTypeId="urn:microsoft.com/office/officeart/2005/8/quickstyle/simple1" qsCatId="simple" csTypeId="urn:microsoft.com/office/officeart/2005/8/colors/accent3_2" csCatId="accent3" phldr="1"/>
      <dgm:spPr/>
      <dgm:t>
        <a:bodyPr/>
        <a:lstStyle/>
        <a:p>
          <a:endParaRPr lang="en-US"/>
        </a:p>
      </dgm:t>
    </dgm:pt>
    <dgm:pt modelId="{E4C46D57-7B8A-EF43-AF65-2AF01FACC9E5}">
      <dgm:prSet custT="1"/>
      <dgm:spPr>
        <a:solidFill>
          <a:schemeClr val="accent3">
            <a:hueOff val="0"/>
            <a:satOff val="0"/>
            <a:lumOff val="0"/>
            <a:alpha val="50000"/>
          </a:schemeClr>
        </a:solidFill>
      </dgm:spPr>
      <dgm:t>
        <a:bodyPr/>
        <a:lstStyle/>
        <a:p>
          <a:r>
            <a:rPr lang="en-US" sz="2800">
              <a:solidFill>
                <a:schemeClr val="tx1"/>
              </a:solidFill>
            </a:rPr>
            <a:t>Defining after </a:t>
          </a:r>
          <a:br>
            <a:rPr lang="en-US" sz="2800">
              <a:solidFill>
                <a:schemeClr val="tx1"/>
              </a:solidFill>
            </a:rPr>
          </a:br>
          <a:r>
            <a:rPr lang="en-US" sz="2800">
              <a:solidFill>
                <a:schemeClr val="tx1"/>
              </a:solidFill>
            </a:rPr>
            <a:t>care services</a:t>
          </a:r>
        </a:p>
      </dgm:t>
    </dgm:pt>
    <dgm:pt modelId="{978263AA-91F9-0F47-A2B3-904C456C8DEE}" type="parTrans" cxnId="{3ED31574-BCFA-FD45-924F-C2753DE07A8C}">
      <dgm:prSet/>
      <dgm:spPr/>
      <dgm:t>
        <a:bodyPr/>
        <a:lstStyle/>
        <a:p>
          <a:endParaRPr lang="en-US"/>
        </a:p>
      </dgm:t>
    </dgm:pt>
    <dgm:pt modelId="{7A4438DC-7CFB-2E47-A1A6-218942BA4569}" type="sibTrans" cxnId="{3ED31574-BCFA-FD45-924F-C2753DE07A8C}">
      <dgm:prSet/>
      <dgm:spPr/>
      <dgm:t>
        <a:bodyPr/>
        <a:lstStyle/>
        <a:p>
          <a:endParaRPr lang="en-US"/>
        </a:p>
      </dgm:t>
    </dgm:pt>
    <dgm:pt modelId="{4DA9CCCE-8DFE-484E-BDE7-693A33EF3ED0}">
      <dgm:prSet custT="1"/>
      <dgm:spPr>
        <a:solidFill>
          <a:schemeClr val="accent3">
            <a:hueOff val="0"/>
            <a:satOff val="0"/>
            <a:lumOff val="0"/>
            <a:alpha val="50000"/>
          </a:schemeClr>
        </a:solidFill>
      </dgm:spPr>
      <dgm:t>
        <a:bodyPr/>
        <a:lstStyle/>
        <a:p>
          <a:r>
            <a:rPr lang="en-US" sz="2800">
              <a:solidFill>
                <a:schemeClr val="tx1"/>
              </a:solidFill>
            </a:rPr>
            <a:t>Ongoing support services through </a:t>
          </a:r>
          <a:r>
            <a:rPr lang="en-US" sz="2800">
              <a:solidFill>
                <a:schemeClr val="tx1"/>
              </a:solidFill>
              <a:latin typeface="Aptos Display" panose="02110004020202020204"/>
            </a:rPr>
            <a:t>CalWORKs</a:t>
          </a:r>
          <a:r>
            <a:rPr lang="en-US" sz="2800">
              <a:solidFill>
                <a:schemeClr val="tx1"/>
              </a:solidFill>
            </a:rPr>
            <a:t>/WTW</a:t>
          </a:r>
        </a:p>
      </dgm:t>
    </dgm:pt>
    <dgm:pt modelId="{1D9C8A8D-1FB8-F348-BD1D-280EB0E95A40}" type="parTrans" cxnId="{7D2AE019-8532-C241-A603-F5697F05F03E}">
      <dgm:prSet/>
      <dgm:spPr/>
      <dgm:t>
        <a:bodyPr/>
        <a:lstStyle/>
        <a:p>
          <a:endParaRPr lang="en-US"/>
        </a:p>
      </dgm:t>
    </dgm:pt>
    <dgm:pt modelId="{220BB4E8-4DE8-D14B-BF49-AF16209CA313}" type="sibTrans" cxnId="{7D2AE019-8532-C241-A603-F5697F05F03E}">
      <dgm:prSet/>
      <dgm:spPr/>
      <dgm:t>
        <a:bodyPr/>
        <a:lstStyle/>
        <a:p>
          <a:endParaRPr lang="en-US"/>
        </a:p>
      </dgm:t>
    </dgm:pt>
    <dgm:pt modelId="{5A614A96-AC50-BD45-BE49-3A95E380B7F8}" type="pres">
      <dgm:prSet presAssocID="{64685E33-1826-A944-90EE-141136307C0F}" presName="Name0" presStyleCnt="0">
        <dgm:presLayoutVars>
          <dgm:chMax val="7"/>
          <dgm:dir/>
          <dgm:animOne val="branch"/>
        </dgm:presLayoutVars>
      </dgm:prSet>
      <dgm:spPr/>
    </dgm:pt>
    <dgm:pt modelId="{D4E7561E-8300-7042-9B58-33F27719D05F}" type="pres">
      <dgm:prSet presAssocID="{E4C46D57-7B8A-EF43-AF65-2AF01FACC9E5}" presName="parTx1" presStyleLbl="node1" presStyleIdx="0" presStyleCnt="2" custLinFactNeighborX="-2076"/>
      <dgm:spPr/>
    </dgm:pt>
    <dgm:pt modelId="{7007BC5A-88D6-7440-8526-1C20F99EB567}" type="pres">
      <dgm:prSet presAssocID="{4DA9CCCE-8DFE-484E-BDE7-693A33EF3ED0}" presName="parTx2" presStyleLbl="node1" presStyleIdx="1" presStyleCnt="2" custScaleX="90373" custScaleY="90373" custLinFactNeighborX="6217"/>
      <dgm:spPr/>
    </dgm:pt>
  </dgm:ptLst>
  <dgm:cxnLst>
    <dgm:cxn modelId="{BA5FCC02-6A91-8040-9079-F53BED8DB840}" type="presOf" srcId="{E4C46D57-7B8A-EF43-AF65-2AF01FACC9E5}" destId="{D4E7561E-8300-7042-9B58-33F27719D05F}" srcOrd="0" destOrd="0" presId="urn:microsoft.com/office/officeart/2009/3/layout/SubStepProcess"/>
    <dgm:cxn modelId="{E29FA406-0B4B-C44C-BAA6-466D81E1BFAB}" type="presOf" srcId="{64685E33-1826-A944-90EE-141136307C0F}" destId="{5A614A96-AC50-BD45-BE49-3A95E380B7F8}" srcOrd="0" destOrd="0" presId="urn:microsoft.com/office/officeart/2009/3/layout/SubStepProcess"/>
    <dgm:cxn modelId="{7D2AE019-8532-C241-A603-F5697F05F03E}" srcId="{64685E33-1826-A944-90EE-141136307C0F}" destId="{4DA9CCCE-8DFE-484E-BDE7-693A33EF3ED0}" srcOrd="1" destOrd="0" parTransId="{1D9C8A8D-1FB8-F348-BD1D-280EB0E95A40}" sibTransId="{220BB4E8-4DE8-D14B-BF49-AF16209CA313}"/>
    <dgm:cxn modelId="{3ED31574-BCFA-FD45-924F-C2753DE07A8C}" srcId="{64685E33-1826-A944-90EE-141136307C0F}" destId="{E4C46D57-7B8A-EF43-AF65-2AF01FACC9E5}" srcOrd="0" destOrd="0" parTransId="{978263AA-91F9-0F47-A2B3-904C456C8DEE}" sibTransId="{7A4438DC-7CFB-2E47-A1A6-218942BA4569}"/>
    <dgm:cxn modelId="{AA7E0CD5-8A7B-CF48-8C12-275D430AF388}" type="presOf" srcId="{4DA9CCCE-8DFE-484E-BDE7-693A33EF3ED0}" destId="{7007BC5A-88D6-7440-8526-1C20F99EB567}" srcOrd="0" destOrd="0" presId="urn:microsoft.com/office/officeart/2009/3/layout/SubStepProcess"/>
    <dgm:cxn modelId="{5C6EA981-353A-E04D-BCF2-CEA2AF5F9FA3}" type="presParOf" srcId="{5A614A96-AC50-BD45-BE49-3A95E380B7F8}" destId="{D4E7561E-8300-7042-9B58-33F27719D05F}" srcOrd="0" destOrd="0" presId="urn:microsoft.com/office/officeart/2009/3/layout/SubStepProcess"/>
    <dgm:cxn modelId="{5A631662-3755-A646-84C2-4DF188DFA723}" type="presParOf" srcId="{5A614A96-AC50-BD45-BE49-3A95E380B7F8}" destId="{7007BC5A-88D6-7440-8526-1C20F99EB567}" srcOrd="1" destOrd="0" presId="urn:microsoft.com/office/officeart/2009/3/layout/SubSte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01E25E7-DE3D-2245-A75E-6F8870C810DB}" type="doc">
      <dgm:prSet loTypeId="urn:microsoft.com/office/officeart/2009/3/layout/SubStepProcess" loCatId="process" qsTypeId="urn:microsoft.com/office/officeart/2005/8/quickstyle/simple1" qsCatId="simple" csTypeId="urn:microsoft.com/office/officeart/2005/8/colors/accent3_5" csCatId="accent3" phldr="1"/>
      <dgm:spPr/>
      <dgm:t>
        <a:bodyPr/>
        <a:lstStyle/>
        <a:p>
          <a:endParaRPr lang="en-US"/>
        </a:p>
      </dgm:t>
    </dgm:pt>
    <dgm:pt modelId="{A67413D5-3418-A04B-B8DE-DC27EEAD05D3}">
      <dgm:prSet/>
      <dgm:spPr/>
      <dgm:t>
        <a:bodyPr/>
        <a:lstStyle/>
        <a:p>
          <a:r>
            <a:rPr lang="en-US">
              <a:solidFill>
                <a:schemeClr val="tx1"/>
              </a:solidFill>
            </a:rPr>
            <a:t>Integrated services</a:t>
          </a:r>
        </a:p>
      </dgm:t>
    </dgm:pt>
    <dgm:pt modelId="{EE0B2770-BD02-6145-9193-6870E6DC792D}" type="parTrans" cxnId="{38BE5EFE-83F3-E342-A54D-E29141B2F54C}">
      <dgm:prSet/>
      <dgm:spPr/>
      <dgm:t>
        <a:bodyPr/>
        <a:lstStyle/>
        <a:p>
          <a:endParaRPr lang="en-US"/>
        </a:p>
      </dgm:t>
    </dgm:pt>
    <dgm:pt modelId="{2558EE62-F08B-B640-AE8D-92918C430A6C}" type="sibTrans" cxnId="{38BE5EFE-83F3-E342-A54D-E29141B2F54C}">
      <dgm:prSet/>
      <dgm:spPr/>
      <dgm:t>
        <a:bodyPr/>
        <a:lstStyle/>
        <a:p>
          <a:endParaRPr lang="en-US"/>
        </a:p>
      </dgm:t>
    </dgm:pt>
    <dgm:pt modelId="{F0A13227-07C5-354A-A722-CF7CC7E43BD5}">
      <dgm:prSet/>
      <dgm:spPr/>
      <dgm:t>
        <a:bodyPr/>
        <a:lstStyle/>
        <a:p>
          <a:r>
            <a:rPr lang="en-US">
              <a:solidFill>
                <a:schemeClr val="tx1"/>
              </a:solidFill>
            </a:rPr>
            <a:t>Collaborative approach</a:t>
          </a:r>
        </a:p>
      </dgm:t>
    </dgm:pt>
    <dgm:pt modelId="{2F230E0F-ED5E-8246-A6B3-949AA2DF22EE}" type="parTrans" cxnId="{6638E469-6969-034C-9274-F3D425AD259A}">
      <dgm:prSet/>
      <dgm:spPr/>
      <dgm:t>
        <a:bodyPr/>
        <a:lstStyle/>
        <a:p>
          <a:endParaRPr lang="en-US"/>
        </a:p>
      </dgm:t>
    </dgm:pt>
    <dgm:pt modelId="{6F0691B4-3F77-1646-A8C3-26BF21C2E450}" type="sibTrans" cxnId="{6638E469-6969-034C-9274-F3D425AD259A}">
      <dgm:prSet/>
      <dgm:spPr/>
      <dgm:t>
        <a:bodyPr/>
        <a:lstStyle/>
        <a:p>
          <a:endParaRPr lang="en-US"/>
        </a:p>
      </dgm:t>
    </dgm:pt>
    <dgm:pt modelId="{3B31A6B9-0B12-FB47-A682-BE50E975116A}">
      <dgm:prSet/>
      <dgm:spPr/>
      <dgm:t>
        <a:bodyPr/>
        <a:lstStyle/>
        <a:p>
          <a:r>
            <a:rPr lang="en-US">
              <a:solidFill>
                <a:schemeClr val="tx1"/>
              </a:solidFill>
            </a:rPr>
            <a:t>Support for </a:t>
          </a:r>
          <a:br>
            <a:rPr lang="en-US">
              <a:solidFill>
                <a:schemeClr val="tx1"/>
              </a:solidFill>
            </a:rPr>
          </a:br>
          <a:r>
            <a:rPr lang="en-US">
              <a:solidFill>
                <a:schemeClr val="tx1"/>
              </a:solidFill>
            </a:rPr>
            <a:t>a period of time after CWS case has been closed</a:t>
          </a:r>
        </a:p>
      </dgm:t>
    </dgm:pt>
    <dgm:pt modelId="{B7020C39-BEF5-3043-B6BA-5C86745FAE76}" type="parTrans" cxnId="{990E4D69-AF43-5947-8065-22B1C5891F92}">
      <dgm:prSet/>
      <dgm:spPr/>
      <dgm:t>
        <a:bodyPr/>
        <a:lstStyle/>
        <a:p>
          <a:endParaRPr lang="en-US"/>
        </a:p>
      </dgm:t>
    </dgm:pt>
    <dgm:pt modelId="{80591E04-A54B-114E-B918-313376096388}" type="sibTrans" cxnId="{990E4D69-AF43-5947-8065-22B1C5891F92}">
      <dgm:prSet/>
      <dgm:spPr/>
      <dgm:t>
        <a:bodyPr/>
        <a:lstStyle/>
        <a:p>
          <a:endParaRPr lang="en-US"/>
        </a:p>
      </dgm:t>
    </dgm:pt>
    <dgm:pt modelId="{5B4E57BB-0078-9441-A013-7FD913FEE48A}" type="pres">
      <dgm:prSet presAssocID="{D01E25E7-DE3D-2245-A75E-6F8870C810DB}" presName="Name0" presStyleCnt="0">
        <dgm:presLayoutVars>
          <dgm:chMax val="7"/>
          <dgm:dir/>
          <dgm:animOne val="branch"/>
        </dgm:presLayoutVars>
      </dgm:prSet>
      <dgm:spPr/>
    </dgm:pt>
    <dgm:pt modelId="{4133D59B-B1F1-3548-A58F-D33AF1DEAEBF}" type="pres">
      <dgm:prSet presAssocID="{A67413D5-3418-A04B-B8DE-DC27EEAD05D3}" presName="parTx1" presStyleLbl="node1" presStyleIdx="0" presStyleCnt="3" custLinFactNeighborX="-2961"/>
      <dgm:spPr/>
    </dgm:pt>
    <dgm:pt modelId="{F448E39A-4FB4-DD4E-9A7F-D6894A40121F}" type="pres">
      <dgm:prSet presAssocID="{F0A13227-07C5-354A-A722-CF7CC7E43BD5}" presName="parTx2" presStyleLbl="node1" presStyleIdx="1" presStyleCnt="3"/>
      <dgm:spPr/>
    </dgm:pt>
    <dgm:pt modelId="{F5C7411D-CE8F-914C-A148-7064D585D6E3}" type="pres">
      <dgm:prSet presAssocID="{3B31A6B9-0B12-FB47-A682-BE50E975116A}" presName="parTx3" presStyleLbl="node1" presStyleIdx="2" presStyleCnt="3" custLinFactNeighborX="8640"/>
      <dgm:spPr/>
    </dgm:pt>
  </dgm:ptLst>
  <dgm:cxnLst>
    <dgm:cxn modelId="{B0C68A64-8564-A240-B3BA-EDC9D6553751}" type="presOf" srcId="{F0A13227-07C5-354A-A722-CF7CC7E43BD5}" destId="{F448E39A-4FB4-DD4E-9A7F-D6894A40121F}" srcOrd="0" destOrd="0" presId="urn:microsoft.com/office/officeart/2009/3/layout/SubStepProcess"/>
    <dgm:cxn modelId="{990E4D69-AF43-5947-8065-22B1C5891F92}" srcId="{D01E25E7-DE3D-2245-A75E-6F8870C810DB}" destId="{3B31A6B9-0B12-FB47-A682-BE50E975116A}" srcOrd="2" destOrd="0" parTransId="{B7020C39-BEF5-3043-B6BA-5C86745FAE76}" sibTransId="{80591E04-A54B-114E-B918-313376096388}"/>
    <dgm:cxn modelId="{6638E469-6969-034C-9274-F3D425AD259A}" srcId="{D01E25E7-DE3D-2245-A75E-6F8870C810DB}" destId="{F0A13227-07C5-354A-A722-CF7CC7E43BD5}" srcOrd="1" destOrd="0" parTransId="{2F230E0F-ED5E-8246-A6B3-949AA2DF22EE}" sibTransId="{6F0691B4-3F77-1646-A8C3-26BF21C2E450}"/>
    <dgm:cxn modelId="{15F9C071-969F-1D42-B13A-D966771CA832}" type="presOf" srcId="{3B31A6B9-0B12-FB47-A682-BE50E975116A}" destId="{F5C7411D-CE8F-914C-A148-7064D585D6E3}" srcOrd="0" destOrd="0" presId="urn:microsoft.com/office/officeart/2009/3/layout/SubStepProcess"/>
    <dgm:cxn modelId="{84FC98AB-9FDA-4E4C-A233-AE0C5990F7C7}" type="presOf" srcId="{A67413D5-3418-A04B-B8DE-DC27EEAD05D3}" destId="{4133D59B-B1F1-3548-A58F-D33AF1DEAEBF}" srcOrd="0" destOrd="0" presId="urn:microsoft.com/office/officeart/2009/3/layout/SubStepProcess"/>
    <dgm:cxn modelId="{EB9DA3AD-3181-CF4B-87BD-7961AC3F082B}" type="presOf" srcId="{D01E25E7-DE3D-2245-A75E-6F8870C810DB}" destId="{5B4E57BB-0078-9441-A013-7FD913FEE48A}" srcOrd="0" destOrd="0" presId="urn:microsoft.com/office/officeart/2009/3/layout/SubStepProcess"/>
    <dgm:cxn modelId="{38BE5EFE-83F3-E342-A54D-E29141B2F54C}" srcId="{D01E25E7-DE3D-2245-A75E-6F8870C810DB}" destId="{A67413D5-3418-A04B-B8DE-DC27EEAD05D3}" srcOrd="0" destOrd="0" parTransId="{EE0B2770-BD02-6145-9193-6870E6DC792D}" sibTransId="{2558EE62-F08B-B640-AE8D-92918C430A6C}"/>
    <dgm:cxn modelId="{77EAAD83-07CE-AD43-8688-ADAE5F7426E4}" type="presParOf" srcId="{5B4E57BB-0078-9441-A013-7FD913FEE48A}" destId="{4133D59B-B1F1-3548-A58F-D33AF1DEAEBF}" srcOrd="0" destOrd="0" presId="urn:microsoft.com/office/officeart/2009/3/layout/SubStepProcess"/>
    <dgm:cxn modelId="{C8F18917-5A4E-5740-A7A2-02B075E11AAF}" type="presParOf" srcId="{5B4E57BB-0078-9441-A013-7FD913FEE48A}" destId="{F448E39A-4FB4-DD4E-9A7F-D6894A40121F}" srcOrd="1" destOrd="0" presId="urn:microsoft.com/office/officeart/2009/3/layout/SubStepProcess"/>
    <dgm:cxn modelId="{C7A70B40-A581-3841-8554-BAFE247F61D7}" type="presParOf" srcId="{5B4E57BB-0078-9441-A013-7FD913FEE48A}" destId="{F5C7411D-CE8F-914C-A148-7064D585D6E3}" srcOrd="2" destOrd="0" presId="urn:microsoft.com/office/officeart/2009/3/layout/SubSte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01E25E7-DE3D-2245-A75E-6F8870C810DB}" type="doc">
      <dgm:prSet loTypeId="urn:microsoft.com/office/officeart/2009/3/layout/SubStepProcess" loCatId="process" qsTypeId="urn:microsoft.com/office/officeart/2005/8/quickstyle/simple1" qsCatId="simple" csTypeId="urn:microsoft.com/office/officeart/2005/8/colors/accent3_5" csCatId="accent3" phldr="1"/>
      <dgm:spPr/>
      <dgm:t>
        <a:bodyPr/>
        <a:lstStyle/>
        <a:p>
          <a:endParaRPr lang="en-US"/>
        </a:p>
      </dgm:t>
    </dgm:pt>
    <dgm:pt modelId="{A67413D5-3418-A04B-B8DE-DC27EEAD05D3}">
      <dgm:prSet custT="1"/>
      <dgm:spPr/>
      <dgm:t>
        <a:bodyPr/>
        <a:lstStyle/>
        <a:p>
          <a:r>
            <a:rPr lang="en-US" sz="3000">
              <a:solidFill>
                <a:schemeClr val="tx1"/>
              </a:solidFill>
            </a:rPr>
            <a:t>Significance of active family engagement</a:t>
          </a:r>
        </a:p>
      </dgm:t>
    </dgm:pt>
    <dgm:pt modelId="{EE0B2770-BD02-6145-9193-6870E6DC792D}" type="parTrans" cxnId="{38BE5EFE-83F3-E342-A54D-E29141B2F54C}">
      <dgm:prSet/>
      <dgm:spPr/>
      <dgm:t>
        <a:bodyPr/>
        <a:lstStyle/>
        <a:p>
          <a:endParaRPr lang="en-US"/>
        </a:p>
      </dgm:t>
    </dgm:pt>
    <dgm:pt modelId="{2558EE62-F08B-B640-AE8D-92918C430A6C}" type="sibTrans" cxnId="{38BE5EFE-83F3-E342-A54D-E29141B2F54C}">
      <dgm:prSet/>
      <dgm:spPr/>
      <dgm:t>
        <a:bodyPr/>
        <a:lstStyle/>
        <a:p>
          <a:endParaRPr lang="en-US"/>
        </a:p>
      </dgm:t>
    </dgm:pt>
    <dgm:pt modelId="{F0A13227-07C5-354A-A722-CF7CC7E43BD5}">
      <dgm:prSet custT="1"/>
      <dgm:spPr/>
      <dgm:t>
        <a:bodyPr/>
        <a:lstStyle/>
        <a:p>
          <a:r>
            <a:rPr lang="en-US" sz="3000">
              <a:solidFill>
                <a:schemeClr val="tx1"/>
              </a:solidFill>
            </a:rPr>
            <a:t>Leads to improved outcomes</a:t>
          </a:r>
        </a:p>
      </dgm:t>
    </dgm:pt>
    <dgm:pt modelId="{2F230E0F-ED5E-8246-A6B3-949AA2DF22EE}" type="parTrans" cxnId="{6638E469-6969-034C-9274-F3D425AD259A}">
      <dgm:prSet/>
      <dgm:spPr/>
      <dgm:t>
        <a:bodyPr/>
        <a:lstStyle/>
        <a:p>
          <a:endParaRPr lang="en-US"/>
        </a:p>
      </dgm:t>
    </dgm:pt>
    <dgm:pt modelId="{6F0691B4-3F77-1646-A8C3-26BF21C2E450}" type="sibTrans" cxnId="{6638E469-6969-034C-9274-F3D425AD259A}">
      <dgm:prSet/>
      <dgm:spPr/>
      <dgm:t>
        <a:bodyPr/>
        <a:lstStyle/>
        <a:p>
          <a:endParaRPr lang="en-US"/>
        </a:p>
      </dgm:t>
    </dgm:pt>
    <dgm:pt modelId="{3B31A6B9-0B12-FB47-A682-BE50E975116A}">
      <dgm:prSet custT="1"/>
      <dgm:spPr/>
      <dgm:t>
        <a:bodyPr/>
        <a:lstStyle/>
        <a:p>
          <a:r>
            <a:rPr lang="en-US" sz="3000">
              <a:solidFill>
                <a:schemeClr val="tx1"/>
              </a:solidFill>
            </a:rPr>
            <a:t>Not just a guideline; </a:t>
          </a:r>
          <a:br>
            <a:rPr lang="en-US" sz="3000">
              <a:solidFill>
                <a:schemeClr val="tx1"/>
              </a:solidFill>
            </a:rPr>
          </a:br>
          <a:r>
            <a:rPr lang="en-US" sz="3000">
              <a:solidFill>
                <a:schemeClr val="tx1"/>
              </a:solidFill>
            </a:rPr>
            <a:t>a key to success in Linkages</a:t>
          </a:r>
        </a:p>
      </dgm:t>
    </dgm:pt>
    <dgm:pt modelId="{B7020C39-BEF5-3043-B6BA-5C86745FAE76}" type="parTrans" cxnId="{990E4D69-AF43-5947-8065-22B1C5891F92}">
      <dgm:prSet/>
      <dgm:spPr/>
      <dgm:t>
        <a:bodyPr/>
        <a:lstStyle/>
        <a:p>
          <a:endParaRPr lang="en-US"/>
        </a:p>
      </dgm:t>
    </dgm:pt>
    <dgm:pt modelId="{80591E04-A54B-114E-B918-313376096388}" type="sibTrans" cxnId="{990E4D69-AF43-5947-8065-22B1C5891F92}">
      <dgm:prSet/>
      <dgm:spPr/>
      <dgm:t>
        <a:bodyPr/>
        <a:lstStyle/>
        <a:p>
          <a:endParaRPr lang="en-US"/>
        </a:p>
      </dgm:t>
    </dgm:pt>
    <dgm:pt modelId="{5B4E57BB-0078-9441-A013-7FD913FEE48A}" type="pres">
      <dgm:prSet presAssocID="{D01E25E7-DE3D-2245-A75E-6F8870C810DB}" presName="Name0" presStyleCnt="0">
        <dgm:presLayoutVars>
          <dgm:chMax val="7"/>
          <dgm:dir/>
          <dgm:animOne val="branch"/>
        </dgm:presLayoutVars>
      </dgm:prSet>
      <dgm:spPr/>
    </dgm:pt>
    <dgm:pt modelId="{4133D59B-B1F1-3548-A58F-D33AF1DEAEBF}" type="pres">
      <dgm:prSet presAssocID="{A67413D5-3418-A04B-B8DE-DC27EEAD05D3}" presName="parTx1" presStyleLbl="node1" presStyleIdx="0" presStyleCnt="3" custLinFactNeighborX="-2961"/>
      <dgm:spPr/>
    </dgm:pt>
    <dgm:pt modelId="{F448E39A-4FB4-DD4E-9A7F-D6894A40121F}" type="pres">
      <dgm:prSet presAssocID="{F0A13227-07C5-354A-A722-CF7CC7E43BD5}" presName="parTx2" presStyleLbl="node1" presStyleIdx="1" presStyleCnt="3"/>
      <dgm:spPr/>
    </dgm:pt>
    <dgm:pt modelId="{F5C7411D-CE8F-914C-A148-7064D585D6E3}" type="pres">
      <dgm:prSet presAssocID="{3B31A6B9-0B12-FB47-A682-BE50E975116A}" presName="parTx3" presStyleLbl="node1" presStyleIdx="2" presStyleCnt="3" custLinFactNeighborX="8640"/>
      <dgm:spPr/>
    </dgm:pt>
  </dgm:ptLst>
  <dgm:cxnLst>
    <dgm:cxn modelId="{B0C68A64-8564-A240-B3BA-EDC9D6553751}" type="presOf" srcId="{F0A13227-07C5-354A-A722-CF7CC7E43BD5}" destId="{F448E39A-4FB4-DD4E-9A7F-D6894A40121F}" srcOrd="0" destOrd="0" presId="urn:microsoft.com/office/officeart/2009/3/layout/SubStepProcess"/>
    <dgm:cxn modelId="{990E4D69-AF43-5947-8065-22B1C5891F92}" srcId="{D01E25E7-DE3D-2245-A75E-6F8870C810DB}" destId="{3B31A6B9-0B12-FB47-A682-BE50E975116A}" srcOrd="2" destOrd="0" parTransId="{B7020C39-BEF5-3043-B6BA-5C86745FAE76}" sibTransId="{80591E04-A54B-114E-B918-313376096388}"/>
    <dgm:cxn modelId="{6638E469-6969-034C-9274-F3D425AD259A}" srcId="{D01E25E7-DE3D-2245-A75E-6F8870C810DB}" destId="{F0A13227-07C5-354A-A722-CF7CC7E43BD5}" srcOrd="1" destOrd="0" parTransId="{2F230E0F-ED5E-8246-A6B3-949AA2DF22EE}" sibTransId="{6F0691B4-3F77-1646-A8C3-26BF21C2E450}"/>
    <dgm:cxn modelId="{15F9C071-969F-1D42-B13A-D966771CA832}" type="presOf" srcId="{3B31A6B9-0B12-FB47-A682-BE50E975116A}" destId="{F5C7411D-CE8F-914C-A148-7064D585D6E3}" srcOrd="0" destOrd="0" presId="urn:microsoft.com/office/officeart/2009/3/layout/SubStepProcess"/>
    <dgm:cxn modelId="{84FC98AB-9FDA-4E4C-A233-AE0C5990F7C7}" type="presOf" srcId="{A67413D5-3418-A04B-B8DE-DC27EEAD05D3}" destId="{4133D59B-B1F1-3548-A58F-D33AF1DEAEBF}" srcOrd="0" destOrd="0" presId="urn:microsoft.com/office/officeart/2009/3/layout/SubStepProcess"/>
    <dgm:cxn modelId="{EB9DA3AD-3181-CF4B-87BD-7961AC3F082B}" type="presOf" srcId="{D01E25E7-DE3D-2245-A75E-6F8870C810DB}" destId="{5B4E57BB-0078-9441-A013-7FD913FEE48A}" srcOrd="0" destOrd="0" presId="urn:microsoft.com/office/officeart/2009/3/layout/SubStepProcess"/>
    <dgm:cxn modelId="{38BE5EFE-83F3-E342-A54D-E29141B2F54C}" srcId="{D01E25E7-DE3D-2245-A75E-6F8870C810DB}" destId="{A67413D5-3418-A04B-B8DE-DC27EEAD05D3}" srcOrd="0" destOrd="0" parTransId="{EE0B2770-BD02-6145-9193-6870E6DC792D}" sibTransId="{2558EE62-F08B-B640-AE8D-92918C430A6C}"/>
    <dgm:cxn modelId="{77EAAD83-07CE-AD43-8688-ADAE5F7426E4}" type="presParOf" srcId="{5B4E57BB-0078-9441-A013-7FD913FEE48A}" destId="{4133D59B-B1F1-3548-A58F-D33AF1DEAEBF}" srcOrd="0" destOrd="0" presId="urn:microsoft.com/office/officeart/2009/3/layout/SubStepProcess"/>
    <dgm:cxn modelId="{C8F18917-5A4E-5740-A7A2-02B075E11AAF}" type="presParOf" srcId="{5B4E57BB-0078-9441-A013-7FD913FEE48A}" destId="{F448E39A-4FB4-DD4E-9A7F-D6894A40121F}" srcOrd="1" destOrd="0" presId="urn:microsoft.com/office/officeart/2009/3/layout/SubStepProcess"/>
    <dgm:cxn modelId="{C7A70B40-A581-3841-8554-BAFE247F61D7}" type="presParOf" srcId="{5B4E57BB-0078-9441-A013-7FD913FEE48A}" destId="{F5C7411D-CE8F-914C-A148-7064D585D6E3}" srcOrd="2" destOrd="0" presId="urn:microsoft.com/office/officeart/2009/3/layout/SubSte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A5E555-7B10-4B4B-AEFC-3B5D78DC6AF0}">
      <dsp:nvSpPr>
        <dsp:cNvPr id="0" name=""/>
        <dsp:cNvSpPr/>
      </dsp:nvSpPr>
      <dsp:spPr>
        <a:xfrm>
          <a:off x="0" y="96253"/>
          <a:ext cx="10103635" cy="589679"/>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b="0" kern="1200" dirty="0">
              <a:latin typeface="Aptos Display" panose="02110004020202020204"/>
            </a:rPr>
            <a:t>Primary Prevention Strategies</a:t>
          </a:r>
          <a:r>
            <a:rPr lang="en-US" sz="2400" kern="1200" dirty="0">
              <a:latin typeface="Aptos Display" panose="02110004020202020204"/>
            </a:rPr>
            <a:t>                                                                           </a:t>
          </a:r>
        </a:p>
      </dsp:txBody>
      <dsp:txXfrm>
        <a:off x="28786" y="125039"/>
        <a:ext cx="10046063" cy="532107"/>
      </dsp:txXfrm>
    </dsp:sp>
    <dsp:sp modelId="{1284D03A-D013-4A48-B752-358CF92825B9}">
      <dsp:nvSpPr>
        <dsp:cNvPr id="0" name=""/>
        <dsp:cNvSpPr/>
      </dsp:nvSpPr>
      <dsp:spPr>
        <a:xfrm>
          <a:off x="0" y="685933"/>
          <a:ext cx="10103635" cy="919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0790" tIns="30480" rIns="170688" bIns="30480" numCol="1" spcCol="1270" anchor="t" anchorCtr="0">
          <a:noAutofit/>
        </a:bodyPr>
        <a:lstStyle/>
        <a:p>
          <a:pPr marL="171450" lvl="1" indent="-171450" algn="l" defTabSz="844550" rtl="0">
            <a:lnSpc>
              <a:spcPct val="90000"/>
            </a:lnSpc>
            <a:spcBef>
              <a:spcPct val="0"/>
            </a:spcBef>
            <a:spcAft>
              <a:spcPct val="20000"/>
            </a:spcAft>
            <a:buChar char="•"/>
          </a:pPr>
          <a:r>
            <a:rPr lang="en-US" sz="1900" kern="1200" dirty="0">
              <a:latin typeface="Aptos Display" panose="02110004020202020204"/>
            </a:rPr>
            <a:t>Target Population: All Applicants of CalWORKs not involved in CWS to provide support and education before problems occur.</a:t>
          </a:r>
          <a:endParaRPr lang="en-US" sz="1900" kern="1200" dirty="0"/>
        </a:p>
        <a:p>
          <a:pPr marL="171450" lvl="1" indent="-171450" algn="l" defTabSz="844550" rtl="0">
            <a:lnSpc>
              <a:spcPct val="90000"/>
            </a:lnSpc>
            <a:spcBef>
              <a:spcPct val="0"/>
            </a:spcBef>
            <a:spcAft>
              <a:spcPct val="20000"/>
            </a:spcAft>
            <a:buChar char="•"/>
          </a:pPr>
          <a:r>
            <a:rPr lang="en-US" sz="1900" kern="1200" dirty="0">
              <a:latin typeface="Aptos Display" panose="02110004020202020204"/>
            </a:rPr>
            <a:t>Linkages Activity: Provide information and materials to promote child and family wellbeing.</a:t>
          </a:r>
          <a:endParaRPr lang="en-US" sz="1900" kern="1200" dirty="0"/>
        </a:p>
      </dsp:txBody>
      <dsp:txXfrm>
        <a:off x="0" y="685933"/>
        <a:ext cx="10103635" cy="919080"/>
      </dsp:txXfrm>
    </dsp:sp>
    <dsp:sp modelId="{EF390D77-4DFE-4F7E-9CB9-F50A64AABFBE}">
      <dsp:nvSpPr>
        <dsp:cNvPr id="0" name=""/>
        <dsp:cNvSpPr/>
      </dsp:nvSpPr>
      <dsp:spPr>
        <a:xfrm>
          <a:off x="0" y="1605013"/>
          <a:ext cx="10103635" cy="589679"/>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kern="1200" dirty="0">
              <a:latin typeface="Aptos Display" panose="02110004020202020204"/>
            </a:rPr>
            <a:t>Early Intervention/Secondary Prevention Strategies                                                                                                                                             </a:t>
          </a:r>
        </a:p>
      </dsp:txBody>
      <dsp:txXfrm>
        <a:off x="28786" y="1633799"/>
        <a:ext cx="10046063" cy="532107"/>
      </dsp:txXfrm>
    </dsp:sp>
    <dsp:sp modelId="{A518EB67-0F21-4D6D-A67B-CE02AB3A8BD6}">
      <dsp:nvSpPr>
        <dsp:cNvPr id="0" name=""/>
        <dsp:cNvSpPr/>
      </dsp:nvSpPr>
      <dsp:spPr>
        <a:xfrm>
          <a:off x="0" y="2194693"/>
          <a:ext cx="10103635" cy="1465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0790" tIns="30480" rIns="170688" bIns="30480" numCol="1" spcCol="1270" anchor="t" anchorCtr="0">
          <a:noAutofit/>
        </a:bodyPr>
        <a:lstStyle/>
        <a:p>
          <a:pPr marL="171450" lvl="1" indent="-171450" algn="l" defTabSz="844550" rtl="0">
            <a:lnSpc>
              <a:spcPct val="90000"/>
            </a:lnSpc>
            <a:spcBef>
              <a:spcPct val="0"/>
            </a:spcBef>
            <a:spcAft>
              <a:spcPct val="20000"/>
            </a:spcAft>
            <a:buChar char="•"/>
          </a:pPr>
          <a:r>
            <a:rPr lang="en-US" sz="1900" kern="1200" dirty="0">
              <a:latin typeface="Aptos Display" panose="02110004020202020204"/>
            </a:rPr>
            <a:t>Target population: Applicants for/recipients of CalWORKs with identified risk factors/service needs who may/may not have been referred to CWS, but CWS case has not been opened. Families in need of support to alleviate identified problems and prevent escalation. (</a:t>
          </a:r>
          <a:r>
            <a:rPr lang="en-US" sz="1900" kern="1200" dirty="0">
              <a:latin typeface="Calibri"/>
              <a:ea typeface="Calibri"/>
              <a:cs typeface="Calibri"/>
            </a:rPr>
            <a:t>Hotline/ER/Family Stabilization/Home visiting/Differential Response)</a:t>
          </a:r>
        </a:p>
        <a:p>
          <a:pPr marL="171450" lvl="1" indent="-171450" algn="l" defTabSz="844550" rtl="0">
            <a:lnSpc>
              <a:spcPct val="90000"/>
            </a:lnSpc>
            <a:spcBef>
              <a:spcPct val="0"/>
            </a:spcBef>
            <a:spcAft>
              <a:spcPct val="20000"/>
            </a:spcAft>
            <a:buChar char="•"/>
          </a:pPr>
          <a:r>
            <a:rPr lang="en-US" sz="1900" kern="1200" dirty="0">
              <a:latin typeface="Aptos Display" panose="02110004020202020204"/>
            </a:rPr>
            <a:t>Linkages Activity: Align and coordinate early intervention services and supports.</a:t>
          </a:r>
          <a:endParaRPr lang="en-US" sz="1900" kern="1200" dirty="0"/>
        </a:p>
      </dsp:txBody>
      <dsp:txXfrm>
        <a:off x="0" y="2194693"/>
        <a:ext cx="10103635" cy="1465560"/>
      </dsp:txXfrm>
    </dsp:sp>
    <dsp:sp modelId="{FB057208-5BA8-4620-B93B-C4CFEBACA3EF}">
      <dsp:nvSpPr>
        <dsp:cNvPr id="0" name=""/>
        <dsp:cNvSpPr/>
      </dsp:nvSpPr>
      <dsp:spPr>
        <a:xfrm>
          <a:off x="0" y="3660253"/>
          <a:ext cx="10103635" cy="589679"/>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kern="1200" dirty="0">
              <a:latin typeface="Aptos Display" panose="02110004020202020204"/>
            </a:rPr>
            <a:t>Mutual Client Coordination/Tertiary Prevention Stategies                                                                                                                  </a:t>
          </a:r>
          <a:endParaRPr lang="en-US" sz="2400" kern="1200" dirty="0"/>
        </a:p>
      </dsp:txBody>
      <dsp:txXfrm>
        <a:off x="28786" y="3689039"/>
        <a:ext cx="10046063" cy="532107"/>
      </dsp:txXfrm>
    </dsp:sp>
    <dsp:sp modelId="{0A208D52-9A64-4116-85AC-F96F0270BC36}">
      <dsp:nvSpPr>
        <dsp:cNvPr id="0" name=""/>
        <dsp:cNvSpPr/>
      </dsp:nvSpPr>
      <dsp:spPr>
        <a:xfrm>
          <a:off x="0" y="4249933"/>
          <a:ext cx="10103635" cy="1192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0790" tIns="30480" rIns="170688" bIns="30480" numCol="1" spcCol="1270" anchor="t" anchorCtr="0">
          <a:noAutofit/>
        </a:bodyPr>
        <a:lstStyle/>
        <a:p>
          <a:pPr marL="171450" lvl="1" indent="-171450" algn="l" defTabSz="844550" rtl="0">
            <a:lnSpc>
              <a:spcPct val="90000"/>
            </a:lnSpc>
            <a:spcBef>
              <a:spcPct val="0"/>
            </a:spcBef>
            <a:spcAft>
              <a:spcPct val="20000"/>
            </a:spcAft>
            <a:buChar char="•"/>
          </a:pPr>
          <a:r>
            <a:rPr lang="en-US" sz="1900" kern="1200" dirty="0">
              <a:latin typeface="Aptos Display" panose="02110004020202020204"/>
            </a:rPr>
            <a:t>Target Population: Families who are open to CalWORKs and CWS. (Family Maintenance, Family Reunification)</a:t>
          </a:r>
          <a:endParaRPr lang="en-US" sz="1900" kern="1200" dirty="0"/>
        </a:p>
        <a:p>
          <a:pPr marL="171450" lvl="1" indent="-171450" algn="l" defTabSz="844550" rtl="0">
            <a:lnSpc>
              <a:spcPct val="90000"/>
            </a:lnSpc>
            <a:spcBef>
              <a:spcPct val="0"/>
            </a:spcBef>
            <a:spcAft>
              <a:spcPct val="20000"/>
            </a:spcAft>
            <a:buChar char="•"/>
          </a:pPr>
          <a:r>
            <a:rPr lang="en-US" sz="1900" kern="1200" dirty="0">
              <a:latin typeface="Aptos Display" panose="02110004020202020204"/>
            </a:rPr>
            <a:t>Linkages Activity: Provide interventions for children experiencing maltreatment. Coordinate joint services, supports and resources to prevent re-entry to CWS and alleviate economic stressors.</a:t>
          </a:r>
          <a:endParaRPr lang="en-US" sz="1900" kern="1200" dirty="0"/>
        </a:p>
      </dsp:txBody>
      <dsp:txXfrm>
        <a:off x="0" y="4249933"/>
        <a:ext cx="10103635" cy="11923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33D59B-B1F1-3548-A58F-D33AF1DEAEBF}">
      <dsp:nvSpPr>
        <dsp:cNvPr id="0" name=""/>
        <dsp:cNvSpPr/>
      </dsp:nvSpPr>
      <dsp:spPr>
        <a:xfrm>
          <a:off x="0" y="821889"/>
          <a:ext cx="3352425" cy="3352425"/>
        </a:xfrm>
        <a:prstGeom prst="ellipse">
          <a:avLst/>
        </a:prstGeom>
        <a:solidFill>
          <a:schemeClr val="accent3">
            <a:alpha val="9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tx1"/>
              </a:solidFill>
            </a:rPr>
            <a:t>Defining emergency response</a:t>
          </a:r>
        </a:p>
      </dsp:txBody>
      <dsp:txXfrm>
        <a:off x="490951" y="1312840"/>
        <a:ext cx="2370523" cy="2370523"/>
      </dsp:txXfrm>
    </dsp:sp>
    <dsp:sp modelId="{F448E39A-4FB4-DD4E-9A7F-D6894A40121F}">
      <dsp:nvSpPr>
        <dsp:cNvPr id="0" name=""/>
        <dsp:cNvSpPr/>
      </dsp:nvSpPr>
      <dsp:spPr>
        <a:xfrm>
          <a:off x="3357341" y="821889"/>
          <a:ext cx="3352425" cy="3352425"/>
        </a:xfrm>
        <a:prstGeom prst="ellipse">
          <a:avLst/>
        </a:prstGeom>
        <a:solidFill>
          <a:schemeClr val="accent3">
            <a:alpha val="90000"/>
            <a:hueOff val="0"/>
            <a:satOff val="0"/>
            <a:lumOff val="0"/>
            <a:alphaOff val="-2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rPr>
            <a:t>Connecting Families with referrals to CalWORKs- funded supportive services</a:t>
          </a:r>
        </a:p>
      </dsp:txBody>
      <dsp:txXfrm>
        <a:off x="3848292" y="1312840"/>
        <a:ext cx="2370523" cy="2370523"/>
      </dsp:txXfrm>
    </dsp:sp>
    <dsp:sp modelId="{F5C7411D-CE8F-914C-A148-7064D585D6E3}">
      <dsp:nvSpPr>
        <dsp:cNvPr id="0" name=""/>
        <dsp:cNvSpPr/>
      </dsp:nvSpPr>
      <dsp:spPr>
        <a:xfrm>
          <a:off x="6714682" y="821889"/>
          <a:ext cx="3352425" cy="3352425"/>
        </a:xfrm>
        <a:prstGeom prst="ellipse">
          <a:avLst/>
        </a:prstGeom>
        <a:solidFill>
          <a:schemeClr val="accent3">
            <a:alpha val="90000"/>
            <a:hueOff val="0"/>
            <a:satOff val="0"/>
            <a:lumOff val="0"/>
            <a:alphaOff val="-4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tx1"/>
              </a:solidFill>
            </a:rPr>
            <a:t>Effective service coordination</a:t>
          </a:r>
        </a:p>
      </dsp:txBody>
      <dsp:txXfrm>
        <a:off x="7205633" y="1312840"/>
        <a:ext cx="2370523" cy="237052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E7561E-8300-7042-9B58-33F27719D05F}">
      <dsp:nvSpPr>
        <dsp:cNvPr id="0" name=""/>
        <dsp:cNvSpPr/>
      </dsp:nvSpPr>
      <dsp:spPr>
        <a:xfrm>
          <a:off x="1032207" y="0"/>
          <a:ext cx="4047230" cy="4047230"/>
        </a:xfrm>
        <a:prstGeom prst="ellipse">
          <a:avLst/>
        </a:prstGeom>
        <a:solidFill>
          <a:schemeClr val="accent3">
            <a:hueOff val="0"/>
            <a:satOff val="0"/>
            <a:lumOff val="0"/>
            <a:alpha val="7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a:solidFill>
                <a:schemeClr val="tx1"/>
              </a:solidFill>
            </a:rPr>
            <a:t>CalWORKs services continue when the child(ren) has been removed</a:t>
          </a:r>
        </a:p>
      </dsp:txBody>
      <dsp:txXfrm>
        <a:off x="1624910" y="592703"/>
        <a:ext cx="2861824" cy="2861824"/>
      </dsp:txXfrm>
    </dsp:sp>
    <dsp:sp modelId="{7007BC5A-88D6-7440-8526-1C20F99EB567}">
      <dsp:nvSpPr>
        <dsp:cNvPr id="0" name=""/>
        <dsp:cNvSpPr/>
      </dsp:nvSpPr>
      <dsp:spPr>
        <a:xfrm>
          <a:off x="5415073" y="0"/>
          <a:ext cx="4047230" cy="4047230"/>
        </a:xfrm>
        <a:prstGeom prst="ellipse">
          <a:avLst/>
        </a:prstGeom>
        <a:solidFill>
          <a:schemeClr val="accent3">
            <a:hueOff val="0"/>
            <a:satOff val="0"/>
            <a:lumOff val="0"/>
            <a:alpha val="7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a:solidFill>
                <a:schemeClr val="tx1"/>
              </a:solidFill>
            </a:rPr>
            <a:t>CalWORKs services have been deemed necessary </a:t>
          </a:r>
          <a:br>
            <a:rPr lang="en-US" sz="3000" kern="1200">
              <a:solidFill>
                <a:schemeClr val="tx1"/>
              </a:solidFill>
            </a:rPr>
          </a:br>
          <a:r>
            <a:rPr lang="en-US" sz="3000" kern="1200">
              <a:solidFill>
                <a:schemeClr val="tx1"/>
              </a:solidFill>
            </a:rPr>
            <a:t>to support reunification</a:t>
          </a:r>
        </a:p>
      </dsp:txBody>
      <dsp:txXfrm>
        <a:off x="6007776" y="592703"/>
        <a:ext cx="2861824" cy="286182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E7561E-8300-7042-9B58-33F27719D05F}">
      <dsp:nvSpPr>
        <dsp:cNvPr id="0" name=""/>
        <dsp:cNvSpPr/>
      </dsp:nvSpPr>
      <dsp:spPr>
        <a:xfrm>
          <a:off x="1300908" y="0"/>
          <a:ext cx="3775813" cy="3775813"/>
        </a:xfrm>
        <a:prstGeom prst="ellipse">
          <a:avLst/>
        </a:prstGeom>
        <a:solidFill>
          <a:schemeClr val="accent3">
            <a:hueOff val="0"/>
            <a:satOff val="0"/>
            <a:lumOff val="0"/>
            <a:alpha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en-US" sz="2800" kern="1200">
              <a:solidFill>
                <a:schemeClr val="tx1"/>
              </a:solidFill>
            </a:rPr>
            <a:t>Defining after </a:t>
          </a:r>
          <a:br>
            <a:rPr lang="en-US" sz="2800" kern="1200">
              <a:solidFill>
                <a:schemeClr val="tx1"/>
              </a:solidFill>
            </a:rPr>
          </a:br>
          <a:r>
            <a:rPr lang="en-US" sz="2800" kern="1200">
              <a:solidFill>
                <a:schemeClr val="tx1"/>
              </a:solidFill>
            </a:rPr>
            <a:t>care services</a:t>
          </a:r>
        </a:p>
      </dsp:txBody>
      <dsp:txXfrm>
        <a:off x="1853863" y="552955"/>
        <a:ext cx="2669903" cy="2669903"/>
      </dsp:txXfrm>
    </dsp:sp>
    <dsp:sp modelId="{7007BC5A-88D6-7440-8526-1C20F99EB567}">
      <dsp:nvSpPr>
        <dsp:cNvPr id="0" name=""/>
        <dsp:cNvSpPr/>
      </dsp:nvSpPr>
      <dsp:spPr>
        <a:xfrm>
          <a:off x="5398199" y="0"/>
          <a:ext cx="3775813" cy="3775813"/>
        </a:xfrm>
        <a:prstGeom prst="ellipse">
          <a:avLst/>
        </a:prstGeom>
        <a:solidFill>
          <a:schemeClr val="accent3">
            <a:hueOff val="0"/>
            <a:satOff val="0"/>
            <a:lumOff val="0"/>
            <a:alpha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en-US" sz="2800" kern="1200">
              <a:solidFill>
                <a:schemeClr val="tx1"/>
              </a:solidFill>
            </a:rPr>
            <a:t>Ongoing support services through </a:t>
          </a:r>
          <a:r>
            <a:rPr lang="en-US" sz="2800" kern="1200">
              <a:solidFill>
                <a:schemeClr val="tx1"/>
              </a:solidFill>
              <a:latin typeface="Aptos Display" panose="02110004020202020204"/>
            </a:rPr>
            <a:t>CalWORKs</a:t>
          </a:r>
          <a:r>
            <a:rPr lang="en-US" sz="2800" kern="1200">
              <a:solidFill>
                <a:schemeClr val="tx1"/>
              </a:solidFill>
            </a:rPr>
            <a:t>/WTW</a:t>
          </a:r>
        </a:p>
      </dsp:txBody>
      <dsp:txXfrm>
        <a:off x="5951154" y="552955"/>
        <a:ext cx="2669903" cy="266990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33D59B-B1F1-3548-A58F-D33AF1DEAEBF}">
      <dsp:nvSpPr>
        <dsp:cNvPr id="0" name=""/>
        <dsp:cNvSpPr/>
      </dsp:nvSpPr>
      <dsp:spPr>
        <a:xfrm>
          <a:off x="0" y="821889"/>
          <a:ext cx="3352425" cy="3352425"/>
        </a:xfrm>
        <a:prstGeom prst="ellipse">
          <a:avLst/>
        </a:prstGeom>
        <a:solidFill>
          <a:schemeClr val="accent3">
            <a:alpha val="9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a:solidFill>
                <a:schemeClr val="tx1"/>
              </a:solidFill>
            </a:rPr>
            <a:t>Integrated services</a:t>
          </a:r>
        </a:p>
      </dsp:txBody>
      <dsp:txXfrm>
        <a:off x="490951" y="1312840"/>
        <a:ext cx="2370523" cy="2370523"/>
      </dsp:txXfrm>
    </dsp:sp>
    <dsp:sp modelId="{F448E39A-4FB4-DD4E-9A7F-D6894A40121F}">
      <dsp:nvSpPr>
        <dsp:cNvPr id="0" name=""/>
        <dsp:cNvSpPr/>
      </dsp:nvSpPr>
      <dsp:spPr>
        <a:xfrm>
          <a:off x="3357341" y="821889"/>
          <a:ext cx="3352425" cy="3352425"/>
        </a:xfrm>
        <a:prstGeom prst="ellipse">
          <a:avLst/>
        </a:prstGeom>
        <a:solidFill>
          <a:schemeClr val="accent3">
            <a:alpha val="90000"/>
            <a:hueOff val="0"/>
            <a:satOff val="0"/>
            <a:lumOff val="0"/>
            <a:alphaOff val="-2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a:solidFill>
                <a:schemeClr val="tx1"/>
              </a:solidFill>
            </a:rPr>
            <a:t>Collaborative approach</a:t>
          </a:r>
        </a:p>
      </dsp:txBody>
      <dsp:txXfrm>
        <a:off x="3848292" y="1312840"/>
        <a:ext cx="2370523" cy="2370523"/>
      </dsp:txXfrm>
    </dsp:sp>
    <dsp:sp modelId="{F5C7411D-CE8F-914C-A148-7064D585D6E3}">
      <dsp:nvSpPr>
        <dsp:cNvPr id="0" name=""/>
        <dsp:cNvSpPr/>
      </dsp:nvSpPr>
      <dsp:spPr>
        <a:xfrm>
          <a:off x="6714682" y="821889"/>
          <a:ext cx="3352425" cy="3352425"/>
        </a:xfrm>
        <a:prstGeom prst="ellipse">
          <a:avLst/>
        </a:prstGeom>
        <a:solidFill>
          <a:schemeClr val="accent3">
            <a:alpha val="90000"/>
            <a:hueOff val="0"/>
            <a:satOff val="0"/>
            <a:lumOff val="0"/>
            <a:alphaOff val="-4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a:solidFill>
                <a:schemeClr val="tx1"/>
              </a:solidFill>
            </a:rPr>
            <a:t>Support for </a:t>
          </a:r>
          <a:br>
            <a:rPr lang="en-US" sz="3000" kern="1200">
              <a:solidFill>
                <a:schemeClr val="tx1"/>
              </a:solidFill>
            </a:rPr>
          </a:br>
          <a:r>
            <a:rPr lang="en-US" sz="3000" kern="1200">
              <a:solidFill>
                <a:schemeClr val="tx1"/>
              </a:solidFill>
            </a:rPr>
            <a:t>a period of time after CWS case has been closed</a:t>
          </a:r>
        </a:p>
      </dsp:txBody>
      <dsp:txXfrm>
        <a:off x="7205633" y="1312840"/>
        <a:ext cx="2370523" cy="237052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33D59B-B1F1-3548-A58F-D33AF1DEAEBF}">
      <dsp:nvSpPr>
        <dsp:cNvPr id="0" name=""/>
        <dsp:cNvSpPr/>
      </dsp:nvSpPr>
      <dsp:spPr>
        <a:xfrm>
          <a:off x="0" y="821889"/>
          <a:ext cx="3352425" cy="3352425"/>
        </a:xfrm>
        <a:prstGeom prst="ellipse">
          <a:avLst/>
        </a:prstGeom>
        <a:solidFill>
          <a:schemeClr val="accent3">
            <a:alpha val="9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a:solidFill>
                <a:schemeClr val="tx1"/>
              </a:solidFill>
            </a:rPr>
            <a:t>Significance of active family engagement</a:t>
          </a:r>
        </a:p>
      </dsp:txBody>
      <dsp:txXfrm>
        <a:off x="490951" y="1312840"/>
        <a:ext cx="2370523" cy="2370523"/>
      </dsp:txXfrm>
    </dsp:sp>
    <dsp:sp modelId="{F448E39A-4FB4-DD4E-9A7F-D6894A40121F}">
      <dsp:nvSpPr>
        <dsp:cNvPr id="0" name=""/>
        <dsp:cNvSpPr/>
      </dsp:nvSpPr>
      <dsp:spPr>
        <a:xfrm>
          <a:off x="3357341" y="821889"/>
          <a:ext cx="3352425" cy="3352425"/>
        </a:xfrm>
        <a:prstGeom prst="ellipse">
          <a:avLst/>
        </a:prstGeom>
        <a:solidFill>
          <a:schemeClr val="accent3">
            <a:alpha val="90000"/>
            <a:hueOff val="0"/>
            <a:satOff val="0"/>
            <a:lumOff val="0"/>
            <a:alphaOff val="-2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a:solidFill>
                <a:schemeClr val="tx1"/>
              </a:solidFill>
            </a:rPr>
            <a:t>Leads to improved outcomes</a:t>
          </a:r>
        </a:p>
      </dsp:txBody>
      <dsp:txXfrm>
        <a:off x="3848292" y="1312840"/>
        <a:ext cx="2370523" cy="2370523"/>
      </dsp:txXfrm>
    </dsp:sp>
    <dsp:sp modelId="{F5C7411D-CE8F-914C-A148-7064D585D6E3}">
      <dsp:nvSpPr>
        <dsp:cNvPr id="0" name=""/>
        <dsp:cNvSpPr/>
      </dsp:nvSpPr>
      <dsp:spPr>
        <a:xfrm>
          <a:off x="6714682" y="821889"/>
          <a:ext cx="3352425" cy="3352425"/>
        </a:xfrm>
        <a:prstGeom prst="ellipse">
          <a:avLst/>
        </a:prstGeom>
        <a:solidFill>
          <a:schemeClr val="accent3">
            <a:alpha val="90000"/>
            <a:hueOff val="0"/>
            <a:satOff val="0"/>
            <a:lumOff val="0"/>
            <a:alphaOff val="-4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a:solidFill>
                <a:schemeClr val="tx1"/>
              </a:solidFill>
            </a:rPr>
            <a:t>Not just a guideline; </a:t>
          </a:r>
          <a:br>
            <a:rPr lang="en-US" sz="3000" kern="1200">
              <a:solidFill>
                <a:schemeClr val="tx1"/>
              </a:solidFill>
            </a:rPr>
          </a:br>
          <a:r>
            <a:rPr lang="en-US" sz="3000" kern="1200">
              <a:solidFill>
                <a:schemeClr val="tx1"/>
              </a:solidFill>
            </a:rPr>
            <a:t>a key to success in Linkages</a:t>
          </a:r>
        </a:p>
      </dsp:txBody>
      <dsp:txXfrm>
        <a:off x="7205633" y="1312840"/>
        <a:ext cx="2370523" cy="237052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layout3.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layout4.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layout5.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layout6.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2BD70D6-3589-EBF4-58C7-6B5D7F56A36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9805033-A6E8-44DA-51F7-FB204274261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AB6B8B1-24E3-4311-B51C-D70232EDEDBF}" type="datetimeFigureOut">
              <a:rPr lang="en-US" smtClean="0"/>
              <a:t>2/12/25</a:t>
            </a:fld>
            <a:endParaRPr lang="en-US"/>
          </a:p>
        </p:txBody>
      </p:sp>
      <p:sp>
        <p:nvSpPr>
          <p:cNvPr id="4" name="Footer Placeholder 3">
            <a:extLst>
              <a:ext uri="{FF2B5EF4-FFF2-40B4-BE49-F238E27FC236}">
                <a16:creationId xmlns:a16="http://schemas.microsoft.com/office/drawing/2014/main" id="{842F1D0A-E424-8913-7041-42A3035F972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B6856E3-F123-55B4-A28A-7C9BF0F70A2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AEFE65E-1623-4E30-B04D-C90C7F3E96E4}" type="slidenum">
              <a:rPr lang="en-US" smtClean="0"/>
              <a:t>‹#›</a:t>
            </a:fld>
            <a:endParaRPr lang="en-US"/>
          </a:p>
        </p:txBody>
      </p:sp>
    </p:spTree>
    <p:extLst>
      <p:ext uri="{BB962C8B-B14F-4D97-AF65-F5344CB8AC3E}">
        <p14:creationId xmlns:p14="http://schemas.microsoft.com/office/powerpoint/2010/main" val="426642730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DE7E9C-B3FC-44FD-B6B8-202DD6453DDE}" type="datetimeFigureOut">
              <a:rPr lang="en-US" smtClean="0"/>
              <a:t>2/12/25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FDF8C2-D1FE-46E5-986A-E5A8710CA681}" type="slidenum">
              <a:rPr lang="en-US" smtClean="0"/>
              <a:t>‹#›</a:t>
            </a:fld>
            <a:endParaRPr lang="en-US"/>
          </a:p>
        </p:txBody>
      </p:sp>
    </p:spTree>
    <p:extLst>
      <p:ext uri="{BB962C8B-B14F-4D97-AF65-F5344CB8AC3E}">
        <p14:creationId xmlns:p14="http://schemas.microsoft.com/office/powerpoint/2010/main" val="5862556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chhs.ca.gov/wp-content/uploads/2022/06/CA-CWC-06.01.22-Chapin-Hall-final-deck.pdf"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www.cdss.ca.gov/shd/docs/notes/02-07-01G.htm#:~:text=AB%20429%20provides%20for%20the%20continuation%20of%20CalWORKs,treatment%20or%20any%20other%20activities%20allowable%20under%20CalWORKs."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Trainers introduce themselves, sharing relevant experience related to CalWORKs/Child Welfare/Linkages.</a:t>
            </a:r>
            <a:endParaRPr lang="en-US" dirty="0"/>
          </a:p>
        </p:txBody>
      </p:sp>
      <p:sp>
        <p:nvSpPr>
          <p:cNvPr id="4" name="Slide Number Placeholder 3"/>
          <p:cNvSpPr>
            <a:spLocks noGrp="1"/>
          </p:cNvSpPr>
          <p:nvPr>
            <p:ph type="sldNum" sz="quarter" idx="5"/>
          </p:nvPr>
        </p:nvSpPr>
        <p:spPr/>
        <p:txBody>
          <a:bodyPr/>
          <a:lstStyle/>
          <a:p>
            <a:fld id="{C3FDF8C2-D1FE-46E5-986A-E5A8710CA681}" type="slidenum">
              <a:rPr lang="en-US" smtClean="0"/>
              <a:t>1</a:t>
            </a:fld>
            <a:endParaRPr lang="en-US"/>
          </a:p>
        </p:txBody>
      </p:sp>
    </p:spTree>
    <p:extLst>
      <p:ext uri="{BB962C8B-B14F-4D97-AF65-F5344CB8AC3E}">
        <p14:creationId xmlns:p14="http://schemas.microsoft.com/office/powerpoint/2010/main" val="768776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panose="020F0502020204030204"/>
              </a:rPr>
              <a:t>Purpose: Review the agenda for the day</a:t>
            </a:r>
          </a:p>
          <a:p>
            <a:endParaRPr lang="en-US">
              <a:cs typeface="Calibri" panose="020F0502020204030204"/>
            </a:endParaRPr>
          </a:p>
          <a:p>
            <a:r>
              <a:rPr lang="en-US" dirty="0">
                <a:cs typeface="Calibri" panose="020F0502020204030204"/>
              </a:rPr>
              <a:t>Trainer Notes: </a:t>
            </a:r>
            <a:endParaRPr lang="en-US">
              <a:ea typeface="Calibri"/>
              <a:cs typeface="Calibri" panose="020F0502020204030204"/>
            </a:endParaRPr>
          </a:p>
          <a:p>
            <a:r>
              <a:rPr lang="en-US" dirty="0">
                <a:cs typeface="Calibri" panose="020F0502020204030204"/>
              </a:rPr>
              <a:t>Note breaks, lunch, any housekeeping items.</a:t>
            </a:r>
            <a:endParaRPr lang="en-US" dirty="0">
              <a:ea typeface="Calibri"/>
              <a:cs typeface="Calibri" panose="020F0502020204030204"/>
            </a:endParaRPr>
          </a:p>
          <a:p>
            <a:endParaRPr lang="en-US">
              <a:ea typeface="Calibri"/>
              <a:cs typeface="Calibri" panose="020F0502020204030204"/>
            </a:endParaRPr>
          </a:p>
          <a:p>
            <a:endParaRPr lang="en-US">
              <a:ea typeface="Calibri"/>
              <a:cs typeface="Calibri" panose="020F0502020204030204"/>
            </a:endParaRPr>
          </a:p>
        </p:txBody>
      </p:sp>
      <p:sp>
        <p:nvSpPr>
          <p:cNvPr id="4" name="Slide Number Placeholder 3"/>
          <p:cNvSpPr>
            <a:spLocks noGrp="1"/>
          </p:cNvSpPr>
          <p:nvPr>
            <p:ph type="sldNum" sz="quarter" idx="5"/>
          </p:nvPr>
        </p:nvSpPr>
        <p:spPr/>
        <p:txBody>
          <a:bodyPr/>
          <a:lstStyle/>
          <a:p>
            <a:fld id="{C3FDF8C2-D1FE-46E5-986A-E5A8710CA681}" type="slidenum">
              <a:rPr lang="en-US" smtClean="0"/>
              <a:t>2</a:t>
            </a:fld>
            <a:endParaRPr lang="en-US"/>
          </a:p>
        </p:txBody>
      </p:sp>
    </p:spTree>
    <p:extLst>
      <p:ext uri="{BB962C8B-B14F-4D97-AF65-F5344CB8AC3E}">
        <p14:creationId xmlns:p14="http://schemas.microsoft.com/office/powerpoint/2010/main" val="1393157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Purpose: Transition to trainee introductions</a:t>
            </a:r>
          </a:p>
          <a:p>
            <a:endParaRPr lang="en-US" dirty="0">
              <a:ea typeface="Calibri"/>
              <a:cs typeface="Calibri"/>
            </a:endParaRPr>
          </a:p>
          <a:p>
            <a:r>
              <a:rPr lang="en-US" dirty="0">
                <a:ea typeface="Calibri"/>
                <a:cs typeface="Calibri"/>
              </a:rPr>
              <a:t>Note: If virtual, set up breakout rooms, groups of 6 next slide! (8 minutes) </a:t>
            </a:r>
            <a:endParaRPr lang="en-US" dirty="0"/>
          </a:p>
          <a:p>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C3FDF8C2-D1FE-46E5-986A-E5A8710CA681}" type="slidenum">
              <a:rPr lang="en-US" smtClean="0"/>
              <a:t>3</a:t>
            </a:fld>
            <a:endParaRPr lang="en-US"/>
          </a:p>
        </p:txBody>
      </p:sp>
    </p:spTree>
    <p:extLst>
      <p:ext uri="{BB962C8B-B14F-4D97-AF65-F5344CB8AC3E}">
        <p14:creationId xmlns:p14="http://schemas.microsoft.com/office/powerpoint/2010/main" val="34656693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Trainees introduce themselves in small groups.</a:t>
            </a:r>
          </a:p>
          <a:p>
            <a:endParaRPr lang="en-US" dirty="0"/>
          </a:p>
          <a:p>
            <a:r>
              <a:rPr lang="en-US" dirty="0">
                <a:cs typeface="Calibri"/>
              </a:rPr>
              <a:t>Activity: Introductions and setting expectations for the day.</a:t>
            </a:r>
            <a:endParaRPr lang="en-US" dirty="0"/>
          </a:p>
          <a:p>
            <a:endParaRPr lang="en-US" dirty="0"/>
          </a:p>
          <a:p>
            <a:r>
              <a:rPr lang="en-US" dirty="0"/>
              <a:t>Trainer Notes: </a:t>
            </a:r>
            <a:endParaRPr lang="en-US" dirty="0">
              <a:ea typeface="Calibri"/>
              <a:cs typeface="Calibri"/>
            </a:endParaRPr>
          </a:p>
          <a:p>
            <a:r>
              <a:rPr lang="en-US" dirty="0"/>
              <a:t>Facilitate an introductory activity.</a:t>
            </a:r>
            <a:endParaRPr lang="en-US" dirty="0">
              <a:ea typeface="Calibri" panose="020F0502020204030204"/>
              <a:cs typeface="Calibri"/>
            </a:endParaRPr>
          </a:p>
          <a:p>
            <a:r>
              <a:rPr lang="en-US" dirty="0"/>
              <a:t>For groups 12 or smaller, do this as a group activity, for larger than 12, use breakout groups/table groups of 5-6 participants, 8 minutes.</a:t>
            </a:r>
            <a:endParaRPr lang="en-US" dirty="0">
              <a:ea typeface="Calibri"/>
              <a:cs typeface="Calibri"/>
            </a:endParaRPr>
          </a:p>
          <a:p>
            <a:endParaRPr lang="en-US" dirty="0">
              <a:ea typeface="Calibri"/>
              <a:cs typeface="Calibri"/>
            </a:endParaRPr>
          </a:p>
          <a:p>
            <a:r>
              <a:rPr lang="en-US" dirty="0">
                <a:ea typeface="Calibri"/>
                <a:cs typeface="Calibri"/>
              </a:rPr>
              <a:t>Instructions:</a:t>
            </a:r>
          </a:p>
          <a:p>
            <a:r>
              <a:rPr lang="en-US" dirty="0">
                <a:ea typeface="Calibri"/>
                <a:cs typeface="Calibri"/>
              </a:rPr>
              <a:t>In your groups,</a:t>
            </a:r>
          </a:p>
          <a:p>
            <a:pPr marL="171450" indent="-171450">
              <a:buFont typeface="Arial" panose="020B0604020202020204" pitchFamily="34" charset="0"/>
              <a:buChar char="•"/>
            </a:pPr>
            <a:r>
              <a:rPr lang="en-US" dirty="0"/>
              <a:t>Introduce yourself: Name, county, role</a:t>
            </a:r>
            <a:endParaRPr lang="en-US" dirty="0">
              <a:ea typeface="Calibri"/>
              <a:cs typeface="Calibri"/>
            </a:endParaRPr>
          </a:p>
          <a:p>
            <a:pPr marL="171450" indent="-171450">
              <a:buFont typeface="Arial" panose="020B0604020202020204" pitchFamily="34" charset="0"/>
              <a:buChar char="•"/>
            </a:pPr>
            <a:r>
              <a:rPr lang="en-US" dirty="0"/>
              <a:t>Why Linkages? In one sentence, express why you’re interested in Linkages.</a:t>
            </a:r>
            <a:endParaRPr lang="en-US" dirty="0">
              <a:ea typeface="Calibri" panose="020F0502020204030204"/>
              <a:cs typeface="Calibri" panose="020F0502020204030204"/>
            </a:endParaRPr>
          </a:p>
          <a:p>
            <a:pPr marL="171450" indent="-171450">
              <a:buFont typeface="Arial" panose="020B0604020202020204" pitchFamily="34" charset="0"/>
              <a:buChar char="•"/>
            </a:pPr>
            <a:r>
              <a:rPr lang="en-US" dirty="0"/>
              <a:t>What</a:t>
            </a:r>
            <a:r>
              <a:rPr lang="en-US" dirty="0">
                <a:ea typeface="Calibri"/>
                <a:cs typeface="Calibri"/>
              </a:rPr>
              <a:t> do you bring with you today, what do you hope to take away from our training today?</a:t>
            </a:r>
            <a:endParaRPr lang="en-US" dirty="0"/>
          </a:p>
          <a:p>
            <a:pPr marL="171450" indent="-171450">
              <a:buFont typeface="Arial" panose="020B0604020202020204" pitchFamily="34" charset="0"/>
              <a:buChar char="•"/>
            </a:pPr>
            <a:endParaRPr lang="en-US" dirty="0">
              <a:ea typeface="Calibri"/>
              <a:cs typeface="Calibri"/>
            </a:endParaRPr>
          </a:p>
          <a:p>
            <a:r>
              <a:rPr lang="en-US" dirty="0">
                <a:ea typeface="Calibri"/>
                <a:cs typeface="Calibri"/>
              </a:rPr>
              <a:t>Debrief: </a:t>
            </a:r>
          </a:p>
          <a:p>
            <a:r>
              <a:rPr lang="en-US" dirty="0">
                <a:ea typeface="Calibri"/>
                <a:cs typeface="Calibri"/>
              </a:rPr>
              <a:t>Virtual delivery: Have participants put in the chat one thing they hope to take away from our time together today.</a:t>
            </a:r>
            <a:endParaRPr lang="en-US" dirty="0"/>
          </a:p>
          <a:p>
            <a:r>
              <a:rPr lang="en-US" dirty="0">
                <a:ea typeface="Calibri"/>
                <a:cs typeface="Calibri"/>
              </a:rPr>
              <a:t>In person: Ask one person from each table group to share one thing they hope to take away from our time together today.</a:t>
            </a:r>
          </a:p>
          <a:p>
            <a:endParaRPr lang="en-US" dirty="0">
              <a:ea typeface="Calibri"/>
              <a:cs typeface="Calibri"/>
            </a:endParaRPr>
          </a:p>
          <a:p>
            <a:r>
              <a:rPr lang="en-US" dirty="0">
                <a:ea typeface="Calibri"/>
                <a:cs typeface="Calibri"/>
              </a:rPr>
              <a:t>**County Specific training note: if county specific, remove county from the introduction. May replace with agency.**</a:t>
            </a:r>
          </a:p>
          <a:p>
            <a:endParaRPr lang="en-US" dirty="0">
              <a:ea typeface="Calibri"/>
              <a:cs typeface="Calibri"/>
            </a:endParaRPr>
          </a:p>
          <a:p>
            <a:r>
              <a:rPr lang="en-US" dirty="0">
                <a:ea typeface="Calibri"/>
                <a:cs typeface="Calibri"/>
              </a:rPr>
              <a:t>Transition to group agreements next slide.</a:t>
            </a:r>
          </a:p>
        </p:txBody>
      </p:sp>
      <p:sp>
        <p:nvSpPr>
          <p:cNvPr id="4" name="Slide Number Placeholder 3"/>
          <p:cNvSpPr>
            <a:spLocks noGrp="1"/>
          </p:cNvSpPr>
          <p:nvPr>
            <p:ph type="sldNum" sz="quarter" idx="5"/>
          </p:nvPr>
        </p:nvSpPr>
        <p:spPr/>
        <p:txBody>
          <a:bodyPr/>
          <a:lstStyle/>
          <a:p>
            <a:fld id="{C3FDF8C2-D1FE-46E5-986A-E5A8710CA681}" type="slidenum">
              <a:rPr lang="en-US" smtClean="0"/>
              <a:t>4</a:t>
            </a:fld>
            <a:endParaRPr lang="en-US"/>
          </a:p>
        </p:txBody>
      </p:sp>
    </p:spTree>
    <p:extLst>
      <p:ext uri="{BB962C8B-B14F-4D97-AF65-F5344CB8AC3E}">
        <p14:creationId xmlns:p14="http://schemas.microsoft.com/office/powerpoint/2010/main" val="37667372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Establish agreements for the learning space.  </a:t>
            </a:r>
          </a:p>
          <a:p>
            <a:endParaRPr lang="en-US"/>
          </a:p>
          <a:p>
            <a:r>
              <a:rPr lang="en-US" dirty="0">
                <a:cs typeface="Calibri"/>
              </a:rPr>
              <a:t>Activity: Group Agreements</a:t>
            </a:r>
            <a:endParaRPr lang="en-US"/>
          </a:p>
          <a:p>
            <a:endParaRPr lang="en-US"/>
          </a:p>
          <a:p>
            <a:r>
              <a:rPr lang="en-US" dirty="0"/>
              <a:t>Trainer Notes: </a:t>
            </a:r>
            <a:endParaRPr lang="en-US" dirty="0">
              <a:cs typeface="Calibri"/>
            </a:endParaRPr>
          </a:p>
          <a:p>
            <a:r>
              <a:rPr lang="en-US" dirty="0"/>
              <a:t>Facilitate a discussion to establish group agreements. Explain that these are the standard group agreements developed for use during Common Core trainings.  Ask if there are other ideas or agreements that participants would like to include in order to create a productive and comfortable learning environment.</a:t>
            </a:r>
            <a:endParaRPr lang="en-US" dirty="0">
              <a:cs typeface="Calibri" panose="020F0502020204030204"/>
            </a:endParaRPr>
          </a:p>
          <a:p>
            <a:endParaRPr lang="en-US"/>
          </a:p>
          <a:p>
            <a:r>
              <a:rPr lang="en-US" dirty="0"/>
              <a:t>Include in the discussion that being intentional about establishing group agreements at the outset of a meeting is a way to set expectations for all participants.  Recognizing that we all come from diverse backgrounds, articulating what we can expect from one another during this class can facilitate mutual learning and enhanced understanding.  We utilize group agreements in the child and family team meeting process, and reinforcing that practice here is a way for you to become more comfortable with this element of meeting facilitation.</a:t>
            </a:r>
            <a:endParaRPr lang="en-US">
              <a:ea typeface="Calibri"/>
              <a:cs typeface="Calibri"/>
            </a:endParaRPr>
          </a:p>
          <a:p>
            <a:endParaRPr lang="en-US">
              <a:ea typeface="Calibri"/>
              <a:cs typeface="Calibri"/>
            </a:endParaRPr>
          </a:p>
          <a:p>
            <a:r>
              <a:rPr lang="en-US" dirty="0">
                <a:ea typeface="Calibri"/>
                <a:cs typeface="Calibri"/>
              </a:rPr>
              <a:t>Discuss taking space, making space and multiple ways to join the conversation today (for virtual delivery, offer chat, reactions, unmuting, raising hand, and have participants practice doing these things to ensure everyone can participate.)</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C3FDF8C2-D1FE-46E5-986A-E5A8710CA681}" type="slidenum">
              <a:rPr lang="en-US" smtClean="0"/>
              <a:t>5</a:t>
            </a:fld>
            <a:endParaRPr lang="en-US"/>
          </a:p>
        </p:txBody>
      </p:sp>
    </p:spTree>
    <p:extLst>
      <p:ext uri="{BB962C8B-B14F-4D97-AF65-F5344CB8AC3E}">
        <p14:creationId xmlns:p14="http://schemas.microsoft.com/office/powerpoint/2010/main" val="35180618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Purpose: To guide participants through the materials we will be referencing during the class.</a:t>
            </a:r>
          </a:p>
          <a:p>
            <a:endParaRPr lang="en-US" dirty="0">
              <a:ea typeface="Calibri"/>
              <a:cs typeface="Calibri"/>
            </a:endParaRPr>
          </a:p>
          <a:p>
            <a:r>
              <a:rPr lang="en-US" dirty="0"/>
              <a:t>Trainer Notes: open the workbook and orient participants to the materials and what they can find within it. The table of contents is clickable to help them navigate to particular things.</a:t>
            </a:r>
            <a:endParaRPr lang="en-US" dirty="0">
              <a:ea typeface="Calibri"/>
              <a:cs typeface="Calibri"/>
            </a:endParaRPr>
          </a:p>
          <a:p>
            <a:endParaRPr lang="en-US" dirty="0">
              <a:ea typeface="Calibri"/>
              <a:cs typeface="Calibri"/>
            </a:endParaRPr>
          </a:p>
          <a:p>
            <a:r>
              <a:rPr lang="en-US" dirty="0">
                <a:ea typeface="Calibri"/>
                <a:cs typeface="Calibri"/>
              </a:rPr>
              <a:t>Suggested Language:</a:t>
            </a:r>
          </a:p>
          <a:p>
            <a:r>
              <a:rPr lang="en-US" dirty="0">
                <a:ea typeface="Calibri"/>
                <a:cs typeface="Calibri"/>
              </a:rPr>
              <a:t>The Trainee Workbook has information in it for you to reference in the training but also to have with you after the training regarding some of the key concepts and foundational knowledge we will be discussing. This helps us support the transfer of learning for today’s topic by serving as a resource as you apply what you’ve learned about Linkages to your work in serving families, and reduces the need to take notes so participants can join fully in the conversation.</a:t>
            </a:r>
          </a:p>
          <a:p>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C3FDF8C2-D1FE-46E5-986A-E5A8710CA681}" type="slidenum">
              <a:rPr lang="en-US" smtClean="0"/>
              <a:t>6</a:t>
            </a:fld>
            <a:endParaRPr lang="en-US"/>
          </a:p>
        </p:txBody>
      </p:sp>
    </p:spTree>
    <p:extLst>
      <p:ext uri="{BB962C8B-B14F-4D97-AF65-F5344CB8AC3E}">
        <p14:creationId xmlns:p14="http://schemas.microsoft.com/office/powerpoint/2010/main" val="16457165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dirty="0"/>
              <a:t>Purpose: Identify learning objectives.</a:t>
            </a:r>
          </a:p>
          <a:p>
            <a:pPr marL="0" lvl="0" indent="0" algn="l" rtl="0">
              <a:lnSpc>
                <a:spcPct val="100000"/>
              </a:lnSpc>
              <a:spcBef>
                <a:spcPts val="0"/>
              </a:spcBef>
              <a:spcAft>
                <a:spcPts val="0"/>
              </a:spcAft>
              <a:buSzPts val="1400"/>
              <a:buNone/>
            </a:pPr>
            <a:endParaRPr lang="en-US"/>
          </a:p>
          <a:p>
            <a:pPr>
              <a:buSzPts val="1400"/>
            </a:pPr>
            <a:r>
              <a:rPr lang="en-US" dirty="0"/>
              <a:t>Trainer Notes: </a:t>
            </a:r>
          </a:p>
          <a:p>
            <a:pPr>
              <a:buSzPts val="1400"/>
            </a:pPr>
            <a:r>
              <a:rPr lang="en-US" dirty="0"/>
              <a:t>Review the day’s learning objectives, the values, knowledge and skills we hope they will walk away from the day with.</a:t>
            </a:r>
            <a:endParaRPr lang="en-US" dirty="0">
              <a:ea typeface="Calibri"/>
              <a:cs typeface="Calibri"/>
            </a:endParaRPr>
          </a:p>
          <a:p>
            <a:pPr>
              <a:buSzPts val="1400"/>
            </a:pPr>
            <a:endParaRPr lang="en-US" dirty="0"/>
          </a:p>
          <a:p>
            <a:pPr>
              <a:buSzPts val="1400"/>
            </a:pPr>
            <a:r>
              <a:rPr lang="en-US" dirty="0"/>
              <a:t>Virtual: Ask participants to put the number of the learning objective that resonates most with them into the chat. Ask a few participants to share why they selected what they did.</a:t>
            </a:r>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C3FDF8C2-D1FE-46E5-986A-E5A8710CA681}" type="slidenum">
              <a:rPr lang="en-US" smtClean="0"/>
              <a:t>7</a:t>
            </a:fld>
            <a:endParaRPr lang="en-US"/>
          </a:p>
        </p:txBody>
      </p:sp>
    </p:spTree>
    <p:extLst>
      <p:ext uri="{BB962C8B-B14F-4D97-AF65-F5344CB8AC3E}">
        <p14:creationId xmlns:p14="http://schemas.microsoft.com/office/powerpoint/2010/main" val="21520569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Purpose: Transition to overview of Linkages</a:t>
            </a:r>
          </a:p>
          <a:p>
            <a:endParaRPr lang="en-US" dirty="0">
              <a:ea typeface="Calibri"/>
              <a:cs typeface="Calibri"/>
            </a:endParaRPr>
          </a:p>
          <a:p>
            <a:r>
              <a:rPr lang="en-US" dirty="0">
                <a:ea typeface="Calibri"/>
                <a:cs typeface="Calibri"/>
              </a:rPr>
              <a:t>Trainer Notes:</a:t>
            </a:r>
          </a:p>
          <a:p>
            <a:r>
              <a:rPr lang="en-US" dirty="0">
                <a:ea typeface="Calibri"/>
                <a:cs typeface="Calibri"/>
              </a:rPr>
              <a:t>Emphasize that, as we talk about Linkages, participants should think about it not as a program, but rather as a practice, an approach, and a set of strategies for collaborative work with mutual families, served by both Child Welfare and CalWORKs staff.</a:t>
            </a:r>
          </a:p>
          <a:p>
            <a:endParaRPr lang="en-US" dirty="0">
              <a:ea typeface="Calibri"/>
              <a:cs typeface="Calibri"/>
            </a:endParaRPr>
          </a:p>
          <a:p>
            <a:endParaRPr lang="en-US" dirty="0">
              <a:latin typeface="Calibri"/>
              <a:ea typeface="Calibri"/>
              <a:cs typeface="Calibri"/>
            </a:endParaRPr>
          </a:p>
          <a:p>
            <a:r>
              <a:rPr lang="en-US" dirty="0">
                <a:latin typeface="Calibri"/>
                <a:ea typeface="Calibri"/>
                <a:cs typeface="Calibri"/>
              </a:rPr>
              <a:t>Suggested Language:</a:t>
            </a:r>
          </a:p>
          <a:p>
            <a:pPr marL="171450" indent="-171450">
              <a:buFont typeface="Arial,Sans-Serif"/>
              <a:buChar char="•"/>
            </a:pPr>
            <a:r>
              <a:rPr lang="en-US" sz="1200" dirty="0">
                <a:effectLst/>
                <a:latin typeface="Calibri"/>
                <a:ea typeface="Calibri"/>
                <a:cs typeface="Calibri"/>
              </a:rPr>
              <a:t>A core objective of Linkages is to strengthen practices and partnerships between CalWORKs and Child Welfare staff to improve outcomes for the families and children they serve.</a:t>
            </a:r>
            <a:r>
              <a:rPr lang="en-US" dirty="0">
                <a:latin typeface="Calibri"/>
                <a:ea typeface="Calibri"/>
                <a:cs typeface="Calibri"/>
              </a:rPr>
              <a:t>  </a:t>
            </a:r>
            <a:r>
              <a:rPr lang="en-US" sz="1200" dirty="0">
                <a:effectLst/>
                <a:latin typeface="Calibri"/>
                <a:ea typeface="Calibri"/>
                <a:cs typeface="Calibri"/>
              </a:rPr>
              <a:t>Linkages case coordination practice has the goal of assisting families to achieve self-sufficiency while promoting child safety, permanency and well-being.</a:t>
            </a:r>
            <a:r>
              <a:rPr lang="en-US" dirty="0">
                <a:latin typeface="Calibri"/>
                <a:ea typeface="Calibri"/>
                <a:cs typeface="Calibri"/>
              </a:rPr>
              <a:t> </a:t>
            </a:r>
            <a:r>
              <a:rPr lang="en-US" dirty="0"/>
              <a:t>Linkages is a comprehensive program designed to bridge the gap between Child Welfare and CalWORKs, promoting collaboration between these two essential services. It serves as a vital connection point for families in crisis. </a:t>
            </a:r>
          </a:p>
          <a:p>
            <a:pPr marL="171450" indent="-171450">
              <a:buFont typeface="Arial,Sans-Serif"/>
              <a:buChar char="•"/>
            </a:pPr>
            <a:endParaRPr lang="en-US" dirty="0">
              <a:latin typeface="Calibri" panose="020F0502020204030204"/>
              <a:ea typeface="Calibri" panose="020F0502020204030204"/>
              <a:cs typeface="Calibri" panose="020F0502020204030204"/>
            </a:endParaRPr>
          </a:p>
          <a:p>
            <a:pPr marL="171450" indent="-171450">
              <a:buFont typeface="Arial,Sans-Serif"/>
              <a:buChar char="•"/>
            </a:pPr>
            <a:r>
              <a:rPr lang="en-US" dirty="0">
                <a:latin typeface="Calibri" panose="020F0502020204030204"/>
                <a:ea typeface="Calibri" panose="020F0502020204030204"/>
                <a:cs typeface="Calibri" panose="020F0502020204030204"/>
              </a:rPr>
              <a:t>Strategies</a:t>
            </a:r>
            <a:r>
              <a:rPr lang="en-US" sz="1200" dirty="0">
                <a:effectLst/>
                <a:latin typeface="Calibri" panose="020F0502020204030204"/>
                <a:ea typeface="Calibri" panose="020F0502020204030204"/>
                <a:cs typeface="Calibri" panose="020F0502020204030204"/>
              </a:rPr>
              <a:t> for collaborative work drive t</a:t>
            </a:r>
            <a:r>
              <a:rPr lang="en-US" dirty="0"/>
              <a:t>he vision and purpose of Linkages; these are grounded in the idea that families involved with both Child Welfare and CalWORKs should receive effective, coordinated services to improve outcomes.</a:t>
            </a:r>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C3FDF8C2-D1FE-46E5-986A-E5A8710CA681}" type="slidenum">
              <a:rPr lang="en-US" smtClean="0"/>
              <a:t>8</a:t>
            </a:fld>
            <a:endParaRPr lang="en-US"/>
          </a:p>
        </p:txBody>
      </p:sp>
    </p:spTree>
    <p:extLst>
      <p:ext uri="{BB962C8B-B14F-4D97-AF65-F5344CB8AC3E}">
        <p14:creationId xmlns:p14="http://schemas.microsoft.com/office/powerpoint/2010/main" val="34466266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4" name="Google Shape;184;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Purpose: To provide an overview of Linkages, the core objectives and goals of Linkages, a history of Linkages and its transition to Linkages 2.0, the current vision and purpose of Linkages and the definition of mutual families for Linkages.</a:t>
            </a:r>
          </a:p>
          <a:p>
            <a:pPr marL="0" lvl="0" indent="0" algn="l">
              <a:spcBef>
                <a:spcPts val="0"/>
              </a:spcBef>
              <a:spcAft>
                <a:spcPts val="0"/>
              </a:spcAft>
              <a:buNone/>
            </a:pPr>
            <a:endParaRPr lang="en-US" dirty="0">
              <a:cs typeface="Calibri"/>
            </a:endParaRPr>
          </a:p>
          <a:p>
            <a:pPr marL="0" lvl="0" indent="0" algn="l" rtl="0">
              <a:spcBef>
                <a:spcPts val="0"/>
              </a:spcBef>
              <a:spcAft>
                <a:spcPts val="0"/>
              </a:spcAft>
              <a:buNone/>
            </a:pPr>
            <a:r>
              <a:rPr lang="en-US" dirty="0"/>
              <a:t>Trainer Notes:</a:t>
            </a:r>
            <a:endParaRPr dirty="0"/>
          </a:p>
          <a:p>
            <a:r>
              <a:rPr lang="en-US" dirty="0"/>
              <a:t>Briefly review timeline, and include in the discussion the importance of including Linkages in the statewide PIP and what that means:  Consistent support, tracking and monitoring Linkages activities, evaluating effectiveness of this approach. </a:t>
            </a:r>
            <a:endParaRPr dirty="0"/>
          </a:p>
          <a:p>
            <a:pPr marL="0" lvl="0" indent="0" algn="l">
              <a:spcBef>
                <a:spcPts val="0"/>
              </a:spcBef>
              <a:spcAft>
                <a:spcPts val="0"/>
              </a:spcAft>
              <a:buNone/>
            </a:pPr>
            <a:endParaRPr lang="en-US" dirty="0">
              <a:cs typeface="Calibri"/>
            </a:endParaRPr>
          </a:p>
          <a:p>
            <a:pPr marL="171450" indent="-171450">
              <a:buFont typeface="Arial"/>
              <a:buChar char="•"/>
            </a:pPr>
            <a:r>
              <a:rPr lang="en-US" dirty="0"/>
              <a:t>History - Linkages has a rich history that dates back to the late 1990s. Linkages was implemented in 2000. It emerged as a response to the challenges faced by California's Human Services programs during that time. These challenges prompted a need for reform and innovation in how services were delivered to families in crisis. </a:t>
            </a:r>
          </a:p>
          <a:p>
            <a:pPr marL="171450" indent="-171450">
              <a:buFont typeface="Arial"/>
              <a:buChar char="•"/>
            </a:pPr>
            <a:endParaRPr lang="en-US" dirty="0"/>
          </a:p>
          <a:p>
            <a:pPr marL="171450" indent="-171450">
              <a:buFont typeface="Arial"/>
              <a:buChar char="•"/>
            </a:pPr>
            <a:r>
              <a:rPr lang="en-US" dirty="0"/>
              <a:t>The vision was initially conceived in 1998 and 1999, with the goal of addressing the needs of families experiencing child abuse and neglect while also navigating the challenges of poverty. </a:t>
            </a:r>
            <a:endParaRPr lang="en-US" dirty="0">
              <a:ea typeface="Calibri" panose="020F0502020204030204"/>
              <a:cs typeface="Calibri"/>
            </a:endParaRPr>
          </a:p>
          <a:p>
            <a:pPr marL="171450" indent="-171450">
              <a:buFont typeface="Arial"/>
              <a:buChar char="•"/>
            </a:pPr>
            <a:endParaRPr lang="en-US" dirty="0"/>
          </a:p>
          <a:p>
            <a:pPr marL="171450" indent="-171450">
              <a:buFont typeface="Arial"/>
              <a:buChar char="•"/>
            </a:pPr>
            <a:r>
              <a:rPr lang="en-US" dirty="0"/>
              <a:t>Linkages launched in 2000, with a focus on families involved in both Child Welfare and the CalWORKs – families where CalWORKs was active with WTW services, and there was child welfare and court involvement, but children remained in the home, or children were placed in out of home care.</a:t>
            </a:r>
            <a:endParaRPr lang="en-US" dirty="0">
              <a:ea typeface="Calibri"/>
              <a:cs typeface="Calibri"/>
            </a:endParaRPr>
          </a:p>
          <a:p>
            <a:pPr marL="171450" indent="-171450">
              <a:buFont typeface="Arial"/>
              <a:buChar char="•"/>
            </a:pPr>
            <a:endParaRPr lang="en-US" dirty="0"/>
          </a:p>
          <a:p>
            <a:pPr marL="171450" indent="-171450">
              <a:buFont typeface="Arial"/>
              <a:buChar char="•"/>
            </a:pPr>
            <a:r>
              <a:rPr lang="en-US" dirty="0"/>
              <a:t>Since 2000, California has worked to develop a dynamic and effective collaboration between child welfare and CalWORKs agencies in order to improve outcomes for children and families in the areas of safety, permanency and well-being.  </a:t>
            </a:r>
            <a:endParaRPr lang="en-US" dirty="0">
              <a:ea typeface="Calibri" panose="020F0502020204030204"/>
              <a:cs typeface="Calibri" panose="020F0502020204030204"/>
            </a:endParaRPr>
          </a:p>
          <a:p>
            <a:pPr marL="171450" indent="-171450">
              <a:buFont typeface="Arial,Sans-Serif"/>
              <a:buChar char="•"/>
            </a:pPr>
            <a:endParaRPr lang="en-US" dirty="0"/>
          </a:p>
          <a:p>
            <a:pPr marL="171450" indent="-171450">
              <a:buFont typeface="Arial"/>
              <a:buChar char="•"/>
            </a:pPr>
            <a:r>
              <a:rPr lang="en-US" dirty="0"/>
              <a:t>The new framework for Linkages 2.0 – uses the Office of Child Abuse framework of Primary and Secondary Prevention and Tertiary Intervention. New legislation that we will review also continues to enhance the Linkages approach by maintaining supports essential to families.</a:t>
            </a:r>
            <a:endParaRPr lang="en-US" dirty="0">
              <a:ea typeface="Calibri" panose="020F0502020204030204"/>
              <a:cs typeface="Calibri" panose="020F0502020204030204"/>
            </a:endParaRPr>
          </a:p>
          <a:p>
            <a:endParaRPr lang="en-US" dirty="0"/>
          </a:p>
          <a:p>
            <a:r>
              <a:rPr lang="en-US" dirty="0">
                <a:ea typeface="Calibri"/>
                <a:cs typeface="Calibri"/>
              </a:rPr>
              <a:t>The timeline and key legislation are included in your trainee workbook for reference.</a:t>
            </a:r>
          </a:p>
          <a:p>
            <a:endParaRPr lang="en-US" dirty="0"/>
          </a:p>
          <a:p>
            <a:pPr marL="0" lvl="0" indent="0" algn="l" rtl="0">
              <a:spcBef>
                <a:spcPts val="0"/>
              </a:spcBef>
              <a:spcAft>
                <a:spcPts val="0"/>
              </a:spcAft>
              <a:buNone/>
            </a:pPr>
            <a:r>
              <a:rPr lang="en-US" dirty="0"/>
              <a:t>https://linkages.cfpic.org/detailed-history-of-linkages-in-california/</a:t>
            </a:r>
            <a:endParaRPr dirty="0"/>
          </a:p>
        </p:txBody>
      </p:sp>
      <p:sp>
        <p:nvSpPr>
          <p:cNvPr id="185" name="Google Shape;185;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To provide an overview of the core objectives and goals of Linkages.</a:t>
            </a:r>
          </a:p>
          <a:p>
            <a:endParaRPr lang="en-US" dirty="0"/>
          </a:p>
          <a:p>
            <a:r>
              <a:rPr lang="en-US" dirty="0"/>
              <a:t>Trainer Notes:</a:t>
            </a:r>
            <a:endParaRPr lang="en-US" dirty="0">
              <a:cs typeface="Calibri"/>
            </a:endParaRPr>
          </a:p>
          <a:p>
            <a:pPr marL="171450" indent="-171450">
              <a:buFont typeface="Arial" panose="020B0604020202020204" pitchFamily="34" charset="0"/>
              <a:buChar char="•"/>
            </a:pPr>
            <a:r>
              <a:rPr lang="en-US" sz="1800" b="1" dirty="0">
                <a:latin typeface="Calibri"/>
                <a:ea typeface="Calibri"/>
                <a:cs typeface="Calibri"/>
              </a:rPr>
              <a:t>Linkages </a:t>
            </a:r>
            <a:r>
              <a:rPr lang="en-US" sz="1800" b="1" dirty="0">
                <a:effectLst/>
                <a:latin typeface="Calibri"/>
                <a:ea typeface="Calibri"/>
                <a:cs typeface="Calibri"/>
              </a:rPr>
              <a:t>goals</a:t>
            </a:r>
            <a:r>
              <a:rPr lang="en-US" sz="1800" dirty="0">
                <a:effectLst/>
                <a:latin typeface="Calibri"/>
                <a:ea typeface="Calibri"/>
                <a:cs typeface="Calibri"/>
              </a:rPr>
              <a:t> – The core objectives of Linkages are to strengthen partnerships between CalWORKs and Child Welfare to improve outcomes for the families and children they serve. Linkages case coordination practice has the goal of assisting families to achieve financial self-sufficiency and economic </a:t>
            </a:r>
            <a:r>
              <a:rPr lang="en-US" sz="1800" dirty="0">
                <a:latin typeface="Calibri"/>
                <a:ea typeface="Calibri"/>
                <a:cs typeface="Calibri"/>
              </a:rPr>
              <a:t>stability,</a:t>
            </a:r>
            <a:r>
              <a:rPr lang="en-US" sz="1800" dirty="0">
                <a:effectLst/>
                <a:latin typeface="Calibri"/>
                <a:ea typeface="Calibri"/>
                <a:cs typeface="Calibri"/>
              </a:rPr>
              <a:t> while promoting child safety, permanency and well-being.</a:t>
            </a:r>
            <a:endParaRPr lang="en-US" dirty="0">
              <a:latin typeface="Calibri"/>
              <a:ea typeface="Calibri"/>
              <a:cs typeface="Calibri"/>
            </a:endParaRPr>
          </a:p>
          <a:p>
            <a:pPr marL="171450" indent="-171450">
              <a:buFont typeface="Arial" panose="020B0604020202020204" pitchFamily="34" charset="0"/>
              <a:buChar char="•"/>
              <a:defRPr/>
            </a:pPr>
            <a:endParaRPr lang="en-US" dirty="0"/>
          </a:p>
          <a:p>
            <a:pPr marL="171450" indent="-171450">
              <a:buFont typeface="Arial" panose="020B0604020202020204" pitchFamily="34" charset="0"/>
              <a:buChar char="•"/>
              <a:defRPr/>
            </a:pPr>
            <a:r>
              <a:rPr lang="en-US" b="1" dirty="0"/>
              <a:t>Vision and Purpose </a:t>
            </a:r>
            <a:r>
              <a:rPr lang="en-US" dirty="0"/>
              <a:t>- The vision and purpose of Linkages are grounded in the idea that families involved with both Child Welfare and CalWORKs should receive coordinated and effective services to improve outcomes for families involved with Child Welfare.</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b="1" dirty="0"/>
              <a:t>Mutual Families</a:t>
            </a:r>
            <a:r>
              <a:rPr lang="en-US" dirty="0"/>
              <a:t> - "Mutual families" refers to those who are served by both Child Welfare and CalWORKs. These are the families that the Linkages program aims to assist and support comprehensively.</a:t>
            </a:r>
          </a:p>
        </p:txBody>
      </p:sp>
      <p:sp>
        <p:nvSpPr>
          <p:cNvPr id="4" name="Slide Number Placeholder 3"/>
          <p:cNvSpPr>
            <a:spLocks noGrp="1"/>
          </p:cNvSpPr>
          <p:nvPr>
            <p:ph type="sldNum" sz="quarter" idx="5"/>
          </p:nvPr>
        </p:nvSpPr>
        <p:spPr/>
        <p:txBody>
          <a:bodyPr/>
          <a:lstStyle/>
          <a:p>
            <a:fld id="{C3FDF8C2-D1FE-46E5-986A-E5A8710CA681}" type="slidenum">
              <a:rPr lang="en-US" smtClean="0"/>
              <a:t>10</a:t>
            </a:fld>
            <a:endParaRPr lang="en-US"/>
          </a:p>
        </p:txBody>
      </p:sp>
    </p:spTree>
    <p:extLst>
      <p:ext uri="{BB962C8B-B14F-4D97-AF65-F5344CB8AC3E}">
        <p14:creationId xmlns:p14="http://schemas.microsoft.com/office/powerpoint/2010/main" val="5863487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9" name="Google Shape;279;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Purpose: To highlight key legislative changes that support the collaboration between Child Welfare and CalWORKs.</a:t>
            </a:r>
            <a:endParaRPr lang="en-US" dirty="0">
              <a:ea typeface="Calibri" panose="020F0502020204030204"/>
              <a:cs typeface="Calibri" panose="020F0502020204030204"/>
            </a:endParaRPr>
          </a:p>
          <a:p>
            <a:pPr marL="0" lvl="0" indent="0" algn="l" rtl="0">
              <a:spcBef>
                <a:spcPts val="0"/>
              </a:spcBef>
              <a:spcAft>
                <a:spcPts val="0"/>
              </a:spcAft>
              <a:buNone/>
            </a:pPr>
            <a:endParaRPr lang="en-US" dirty="0"/>
          </a:p>
          <a:p>
            <a:pPr>
              <a:defRPr/>
            </a:pPr>
            <a:r>
              <a:rPr lang="en-US" dirty="0">
                <a:ea typeface="Calibri"/>
                <a:cs typeface="Calibri"/>
              </a:rPr>
              <a:t>Trainer Notes:</a:t>
            </a:r>
            <a:endParaRPr lang="en-US" dirty="0"/>
          </a:p>
          <a:p>
            <a:pPr>
              <a:defRPr/>
            </a:pPr>
            <a:r>
              <a:rPr lang="en-US" dirty="0">
                <a:ea typeface="Calibri"/>
                <a:cs typeface="Calibri"/>
              </a:rPr>
              <a:t>Review the following legislative information:</a:t>
            </a:r>
            <a:endParaRPr lang="en-US" dirty="0"/>
          </a:p>
          <a:p>
            <a:pPr>
              <a:defRPr/>
            </a:pPr>
            <a:endParaRPr lang="en-US" dirty="0"/>
          </a:p>
          <a:p>
            <a:pPr marL="628650" lvl="1" indent="-171450">
              <a:buFont typeface="Arial" panose="020B0604020202020204" pitchFamily="34" charset="0"/>
              <a:buChar char="•"/>
              <a:defRPr/>
            </a:pPr>
            <a:r>
              <a:rPr lang="en-US" dirty="0"/>
              <a:t>Key Legislation – Prior to Linkages 2.0 and this legislation, when a child/or children were placed out of the home, the family’s CalWORKs and Welfare to Works services ended. This made it challenging for families to work towards reunification without the safety net of cash assistance, and without supportive WTW programs and services.</a:t>
            </a:r>
          </a:p>
          <a:p>
            <a:pPr marL="628650" lvl="1" indent="-171450">
              <a:buFont typeface="Arial" panose="020B0604020202020204" pitchFamily="34" charset="0"/>
              <a:buChar char="•"/>
              <a:defRPr/>
            </a:pPr>
            <a:endParaRPr lang="en-US" dirty="0"/>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California law AB 429 – allows for services to remain in place if Child Welfare indicates it is necessary to keep those services to promote/support family reunification.</a:t>
            </a:r>
            <a:endParaRPr lang="en-US" dirty="0">
              <a:ea typeface="Calibri"/>
              <a:cs typeface="Calibri"/>
            </a:endParaRPr>
          </a:p>
          <a:p>
            <a:pPr marL="1085850" lvl="2" indent="-171450">
              <a:buFont typeface="Arial" panose="020B0604020202020204" pitchFamily="34" charset="0"/>
              <a:buChar char="•"/>
              <a:defRPr/>
            </a:pPr>
            <a:r>
              <a:rPr lang="en-US" dirty="0"/>
              <a:t>AB 429 has been enhanced via the Budget Trailer bill AB 135, allowing for the CalWORKs grant to continue. As a result, the family’s access to supportive services and programs no longer ends – and instead, serves to strengthen the reunification process.</a:t>
            </a:r>
            <a:endParaRPr lang="en-US" dirty="0">
              <a:ea typeface="Calibri"/>
              <a:cs typeface="Calibri"/>
            </a:endParaRPr>
          </a:p>
          <a:p>
            <a:pPr marL="0" lvl="0" indent="0" algn="l" rtl="0">
              <a:spcBef>
                <a:spcPts val="0"/>
              </a:spcBef>
              <a:spcAft>
                <a:spcPts val="0"/>
              </a:spcAft>
              <a:buNone/>
            </a:pPr>
            <a:endParaRPr lang="en-US" dirty="0"/>
          </a:p>
          <a:p>
            <a:r>
              <a:rPr lang="en-US" dirty="0"/>
              <a:t>Trainer should highlight the fact that these changes reflect a recognition that families receiving Family Reunification services need ongoing support from both Child Welfare and CalWORKs in order to facilitate successful reunification.  Additionally, by providing that support throughout the Family Reunification process, we are setting up families for long-term success.</a:t>
            </a:r>
          </a:p>
          <a:p>
            <a:endParaRPr lang="en-US" dirty="0">
              <a:cs typeface="Calibri"/>
            </a:endParaRPr>
          </a:p>
          <a:p>
            <a:r>
              <a:rPr lang="en-US" dirty="0">
                <a:cs typeface="Calibri"/>
              </a:rPr>
              <a:t>Note: The key legislation are included for reference in your Trainee Workbook.</a:t>
            </a:r>
          </a:p>
        </p:txBody>
      </p:sp>
      <p:sp>
        <p:nvSpPr>
          <p:cNvPr id="280" name="Google Shape;280;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Purpose: To highlight key changes to Linkages from 1.0 to Linkages 2.0.</a:t>
            </a:r>
          </a:p>
          <a:p>
            <a:endParaRPr lang="en-US" dirty="0"/>
          </a:p>
          <a:p>
            <a:r>
              <a:rPr lang="en-US" dirty="0"/>
              <a:t>Trainer Notes: These key changes build on the successes of earlier iterations of Linkages.</a:t>
            </a:r>
          </a:p>
          <a:p>
            <a:endParaRPr lang="en-US" dirty="0"/>
          </a:p>
          <a:p>
            <a:r>
              <a:rPr lang="en-US" b="1" dirty="0"/>
              <a:t>Equity and Inclusion: </a:t>
            </a:r>
            <a:r>
              <a:rPr lang="en-US" dirty="0"/>
              <a:t> Coordinated efforts through Linkages address poverty while building protective capacities, and supports the goal to reduce disproportionate involvement of Black, Indigenous and People of Color in the child welfare system. The partnership between Child Welfare and CalWORKs will improve outcomes for children and families, reduce entries into foster care, and reduce disparity and disproportionality.</a:t>
            </a:r>
          </a:p>
          <a:p>
            <a:pPr marL="171450" indent="-76200">
              <a:buFont typeface="Arial,Sans-Serif"/>
              <a:buChar char="•"/>
            </a:pPr>
            <a:endParaRPr lang="en-US" dirty="0"/>
          </a:p>
          <a:p>
            <a:r>
              <a:rPr lang="en-US" b="1" dirty="0"/>
              <a:t>Family First Prevention Services Act (FFPSA)</a:t>
            </a:r>
            <a:r>
              <a:rPr lang="en-US" dirty="0"/>
              <a:t>- Supports prevention services. </a:t>
            </a:r>
          </a:p>
          <a:p>
            <a:endParaRPr lang="en-US" b="1" dirty="0"/>
          </a:p>
          <a:p>
            <a:r>
              <a:rPr lang="en-US" b="1" dirty="0"/>
              <a:t>Part I of FFPSA: </a:t>
            </a:r>
            <a:endParaRPr lang="en-US" dirty="0">
              <a:cs typeface="Calibri"/>
            </a:endParaRPr>
          </a:p>
          <a:p>
            <a:pPr marL="171450" indent="-171450">
              <a:buFont typeface="Arial,Sans-Serif"/>
              <a:buChar char="•"/>
            </a:pPr>
            <a:r>
              <a:rPr lang="en-US" dirty="0"/>
              <a:t>Offers prevention services to a child or youth, parents, or caregivers, if the child or youth is at imminent risk for entry into foster care and prevention services would allow the child or youth to remain safely at home.</a:t>
            </a:r>
          </a:p>
          <a:p>
            <a:pPr marL="171450" indent="-171450">
              <a:buFont typeface="Arial,Sans-Serif"/>
              <a:buChar char="•"/>
            </a:pPr>
            <a:r>
              <a:rPr lang="en-US" dirty="0"/>
              <a:t>Prevention services include mental health, substance abuse prevention and treatment services, and in-home parent skill-based services.</a:t>
            </a:r>
          </a:p>
          <a:p>
            <a:endParaRPr lang="en-US" b="1" dirty="0"/>
          </a:p>
          <a:p>
            <a:r>
              <a:rPr lang="en-US" b="1" dirty="0"/>
              <a:t>Part IV of FFPSA:</a:t>
            </a:r>
            <a:endParaRPr lang="en-US" dirty="0">
              <a:cs typeface="Calibri"/>
            </a:endParaRPr>
          </a:p>
          <a:p>
            <a:pPr marL="285750" indent="-285750">
              <a:buFont typeface="Arial,Sans-Serif"/>
              <a:buChar char="•"/>
            </a:pPr>
            <a:r>
              <a:rPr lang="en-US" dirty="0"/>
              <a:t>Established new requirements for youth being placed in residential treatment programs and improved quality and oversight of intensive and trauma-based services.</a:t>
            </a:r>
          </a:p>
          <a:p>
            <a:pPr marL="285750" indent="-285750">
              <a:buFont typeface="Arial,Sans-Serif"/>
              <a:buChar char="•"/>
            </a:pPr>
            <a:r>
              <a:rPr lang="en-US" dirty="0"/>
              <a:t>Requires access to family-based aftercare services for children at least six months post-discharge from residential programs, and improves services to older and transition-age youth. </a:t>
            </a:r>
          </a:p>
          <a:p>
            <a:endParaRPr lang="en-US" dirty="0"/>
          </a:p>
          <a:p>
            <a:r>
              <a:rPr lang="en-US" b="1" dirty="0"/>
              <a:t>AB 2085 &amp; WIC 300 (b</a:t>
            </a:r>
            <a:r>
              <a:rPr lang="en-US" dirty="0"/>
              <a:t>): AB 2085 Limited the definition of general neglect (WIC 300 b.): </a:t>
            </a:r>
          </a:p>
          <a:p>
            <a:r>
              <a:rPr lang="en-US" dirty="0"/>
              <a:t>• Only includes circumstances where child is at substantial risk of suffering serious physical harm or illness </a:t>
            </a:r>
          </a:p>
          <a:p>
            <a:r>
              <a:rPr lang="en-US" dirty="0"/>
              <a:t>• </a:t>
            </a:r>
            <a:r>
              <a:rPr lang="en-US" i="1" dirty="0"/>
              <a:t>Excludes</a:t>
            </a:r>
            <a:r>
              <a:rPr lang="en-US" dirty="0"/>
              <a:t> a parent’s economic disadvantage</a:t>
            </a:r>
          </a:p>
          <a:p>
            <a:endParaRPr lang="en-US" dirty="0"/>
          </a:p>
          <a:p>
            <a:r>
              <a:rPr lang="en-US" b="1" dirty="0"/>
              <a:t>Primary/Secondary/Tertiary Interventions: </a:t>
            </a:r>
            <a:endParaRPr lang="en-US" dirty="0"/>
          </a:p>
          <a:p>
            <a:pPr marL="171450" indent="-171450">
              <a:buFont typeface="Arial,Sans-Serif"/>
              <a:buChar char="•"/>
            </a:pPr>
            <a:r>
              <a:rPr lang="en-US" dirty="0"/>
              <a:t>Linkages Primary Prevention refers to the activities that promote child and family well-being on behalf of applicants for and recipients of CalWORKs.</a:t>
            </a:r>
          </a:p>
          <a:p>
            <a:pPr marL="171450" indent="-171450">
              <a:buFont typeface="Arial,Sans-Serif"/>
              <a:buChar char="•"/>
            </a:pPr>
            <a:r>
              <a:rPr lang="en-US" dirty="0"/>
              <a:t>Linkages Secondary Prevention refers to activities provided to families who have active CalWORKs cases and risk factors associated with compromised well-being or child maltreatment, such as poverty, parental substance abuse, young parental age, parental mental health concerns, exposure to violence, and parental or child disabilities and who have been referred to Child Welfare Services but who have not had a Child Welfare case established.</a:t>
            </a:r>
          </a:p>
          <a:p>
            <a:pPr marL="171450" indent="-171450">
              <a:buFont typeface="Arial,Sans-Serif"/>
              <a:buChar char="•"/>
            </a:pPr>
            <a:r>
              <a:rPr lang="en-US" dirty="0"/>
              <a:t>Linkages Tertiary Prevention focuses on families with children who have experienced maltreatment and have an open CWS case as well as an open CalWORKs case. Coordinated service plans and resources and working collaboratively to provide services and supports reduces the negative consequences of the maltreatment and prevents further maltreatment. The overall objective is that these joint services, supports, and resources prevent re-entry into the CWS and alleviate economic stressors.</a:t>
            </a:r>
          </a:p>
          <a:p>
            <a:pPr marL="171450" indent="-171450">
              <a:buFont typeface="Arial,Sans-Serif"/>
              <a:buChar char="•"/>
            </a:pPr>
            <a:endParaRPr lang="en-US" dirty="0"/>
          </a:p>
          <a:p>
            <a:r>
              <a:rPr lang="en-US" dirty="0"/>
              <a:t>While child welfare utilized the </a:t>
            </a:r>
            <a:r>
              <a:rPr lang="en-US" b="1" dirty="0"/>
              <a:t>Core Practice Model (CPM) </a:t>
            </a:r>
            <a:r>
              <a:rPr lang="en-US" dirty="0"/>
              <a:t>as a way to better serve families, CalWORKs developed </a:t>
            </a:r>
            <a:r>
              <a:rPr lang="en-US" b="1" dirty="0"/>
              <a:t>CalWORKs 2.0,</a:t>
            </a:r>
            <a:r>
              <a:rPr lang="en-US" dirty="0"/>
              <a:t> which focuses on helping people set and achieve their goals.  </a:t>
            </a:r>
          </a:p>
          <a:p>
            <a:pPr marL="285750" indent="-285750">
              <a:buFont typeface="Arial,Sans-Serif"/>
              <a:buChar char="•"/>
            </a:pPr>
            <a:r>
              <a:rPr lang="en-US" dirty="0"/>
              <a:t>This approach requires flexibility and represents a shift from directive case management to customer-led case management, focused on goals. The redesigned approach will help families set goals that are aligned with program aims while taking into account families’ strengths and the obstacles they face. </a:t>
            </a:r>
          </a:p>
          <a:p>
            <a:endParaRPr lang="en-US" dirty="0"/>
          </a:p>
          <a:p>
            <a:r>
              <a:rPr lang="en-US" b="1" dirty="0"/>
              <a:t>Strengthening Families – Protective Factors: </a:t>
            </a:r>
            <a:r>
              <a:rPr lang="en-US" dirty="0"/>
              <a:t>Protective factors help families succeed and thrive, even in the face of risks and challenges. The 5 protective factors include:</a:t>
            </a:r>
          </a:p>
          <a:p>
            <a:pPr marL="228600" indent="-228600">
              <a:buAutoNum type="arabicPeriod"/>
            </a:pPr>
            <a:r>
              <a:rPr lang="en-US" dirty="0"/>
              <a:t>Parental resiliency </a:t>
            </a:r>
          </a:p>
          <a:p>
            <a:pPr marL="228600" indent="-228600">
              <a:buAutoNum type="arabicPeriod"/>
            </a:pPr>
            <a:r>
              <a:rPr lang="en-US" dirty="0"/>
              <a:t>Access to concrete supports in times of need </a:t>
            </a:r>
          </a:p>
          <a:p>
            <a:pPr marL="228600" indent="-228600">
              <a:buAutoNum type="arabicPeriod"/>
            </a:pPr>
            <a:r>
              <a:rPr lang="en-US" dirty="0"/>
              <a:t>Knowledge of parenting and child development </a:t>
            </a:r>
          </a:p>
          <a:p>
            <a:pPr marL="228600" indent="-228600">
              <a:buAutoNum type="arabicPeriod"/>
            </a:pPr>
            <a:r>
              <a:rPr lang="en-US" dirty="0"/>
              <a:t>Social connections </a:t>
            </a:r>
          </a:p>
          <a:p>
            <a:pPr marL="228600" indent="-228600">
              <a:buAutoNum type="arabicPeriod"/>
            </a:pPr>
            <a:r>
              <a:rPr lang="en-US" dirty="0"/>
              <a:t>Child social and emotional competence </a:t>
            </a:r>
            <a:endParaRPr lang="en-US" dirty="0">
              <a:cs typeface="Calibri"/>
            </a:endParaRPr>
          </a:p>
          <a:p>
            <a:pPr marL="0" lvl="0" indent="0" algn="l">
              <a:spcBef>
                <a:spcPts val="0"/>
              </a:spcBef>
              <a:spcAft>
                <a:spcPts val="0"/>
              </a:spcAft>
              <a:buNone/>
            </a:pPr>
            <a:endParaRPr lang="en-US" b="1" dirty="0">
              <a:ea typeface="Calibri"/>
              <a:cs typeface="Calibri"/>
            </a:endParaRPr>
          </a:p>
          <a:p>
            <a:pPr marL="0" lvl="0" indent="0" algn="l">
              <a:spcBef>
                <a:spcPts val="0"/>
              </a:spcBef>
              <a:spcAft>
                <a:spcPts val="0"/>
              </a:spcAft>
              <a:buNone/>
            </a:pPr>
            <a:endParaRPr lang="en-US" dirty="0">
              <a:ea typeface="Calibri"/>
              <a:cs typeface="Calibri"/>
            </a:endParaRPr>
          </a:p>
        </p:txBody>
      </p:sp>
      <p:sp>
        <p:nvSpPr>
          <p:cNvPr id="224" name="Google Shape;224;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7" name="Google Shape;287;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Purpose: Remind participants that Linkages continues to evolve as legislative changes take place, and as counties identify new strategies that foster success.</a:t>
            </a:r>
            <a:endParaRPr dirty="0"/>
          </a:p>
          <a:p>
            <a:pPr marL="0" lvl="0" indent="0" algn="l" rtl="0">
              <a:spcBef>
                <a:spcPts val="0"/>
              </a:spcBef>
              <a:spcAft>
                <a:spcPts val="0"/>
              </a:spcAft>
              <a:buNone/>
            </a:pPr>
            <a:endParaRPr/>
          </a:p>
          <a:p>
            <a:pPr marL="0" lvl="0" indent="0" algn="l" rtl="0">
              <a:spcBef>
                <a:spcPts val="0"/>
              </a:spcBef>
              <a:spcAft>
                <a:spcPts val="0"/>
              </a:spcAft>
              <a:buNone/>
            </a:pPr>
            <a:r>
              <a:rPr lang="en-US" dirty="0"/>
              <a:t>Trainer Notes:</a:t>
            </a:r>
            <a:endParaRPr dirty="0"/>
          </a:p>
          <a:p>
            <a:pPr marL="0" lvl="0" indent="0" algn="l" rtl="0">
              <a:spcBef>
                <a:spcPts val="0"/>
              </a:spcBef>
              <a:spcAft>
                <a:spcPts val="0"/>
              </a:spcAft>
              <a:buNone/>
            </a:pPr>
            <a:r>
              <a:rPr lang="en-US" dirty="0"/>
              <a:t>Briefly review the latest developments on the slide.</a:t>
            </a:r>
          </a:p>
          <a:p>
            <a:endParaRPr lang="en-US" dirty="0">
              <a:ea typeface="Calibri"/>
              <a:cs typeface="Calibri"/>
            </a:endParaRPr>
          </a:p>
          <a:p>
            <a:r>
              <a:rPr lang="en-US" dirty="0">
                <a:ea typeface="Calibri"/>
                <a:cs typeface="Calibri"/>
              </a:rPr>
              <a:t>Examples from counties for improved collaborative technology:</a:t>
            </a:r>
          </a:p>
          <a:p>
            <a:pPr marL="685800" lvl="1" indent="-228600">
              <a:spcBef>
                <a:spcPts val="1600"/>
              </a:spcBef>
              <a:buFont typeface="Wingdings"/>
              <a:buChar char="§"/>
            </a:pPr>
            <a:r>
              <a:rPr lang="en-US" dirty="0"/>
              <a:t>Kern County CalWORKs staff entering data into CWS/CMS</a:t>
            </a:r>
            <a:endParaRPr lang="en-US" dirty="0">
              <a:ea typeface="Calibri" panose="020F0502020204030204"/>
              <a:cs typeface="Calibri" panose="020F0502020204030204"/>
            </a:endParaRPr>
          </a:p>
          <a:p>
            <a:pPr marL="685800" lvl="1" indent="-228600">
              <a:spcBef>
                <a:spcPts val="1600"/>
              </a:spcBef>
              <a:buFont typeface="Wingdings"/>
              <a:buChar char="§"/>
            </a:pPr>
            <a:r>
              <a:rPr lang="en-US" dirty="0"/>
              <a:t>Yolo County – uses </a:t>
            </a:r>
            <a:r>
              <a:rPr lang="en-US" err="1"/>
              <a:t>SmartSheet</a:t>
            </a:r>
            <a:r>
              <a:rPr lang="en-US" dirty="0"/>
              <a:t> Platform</a:t>
            </a:r>
            <a:endParaRPr lang="en-US" dirty="0">
              <a:ea typeface="Calibri"/>
              <a:cs typeface="Calibri"/>
            </a:endParaRPr>
          </a:p>
          <a:p>
            <a:endParaRPr lang="en-US" dirty="0">
              <a:ea typeface="Calibri"/>
              <a:cs typeface="Calibri"/>
            </a:endParaRPr>
          </a:p>
          <a:p>
            <a:r>
              <a:rPr lang="en-US" dirty="0">
                <a:ea typeface="Calibri"/>
                <a:cs typeface="Calibri"/>
              </a:rPr>
              <a:t>**Counties can customize here regarding latest county-specific developments you want to highlight**</a:t>
            </a:r>
          </a:p>
        </p:txBody>
      </p:sp>
      <p:sp>
        <p:nvSpPr>
          <p:cNvPr id="288" name="Google Shape;288;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Describing collaborative efforts of CWS and CalWORKs in each stage</a:t>
            </a:r>
          </a:p>
          <a:p>
            <a:endParaRPr lang="en-US" dirty="0"/>
          </a:p>
          <a:p>
            <a:r>
              <a:rPr lang="en-US" dirty="0"/>
              <a:t>Trainer Notes:</a:t>
            </a:r>
            <a:endParaRPr lang="en-US" dirty="0">
              <a:cs typeface="Calibri"/>
            </a:endParaRPr>
          </a:p>
          <a:p>
            <a:r>
              <a:rPr lang="en-US" dirty="0"/>
              <a:t>Describe the levels of intervention, highlighting that while Linkages has historically focused on enhancing mutual client coordination at the Tertiary level, Linkages 2.0 includes an emphasis on family-focused case planning and goal-oriented service delivery beginning at the level of primary intervention.  Both CWS and CalWORKs have undergone significant practice reforms and Linkages 2.0 includes elements of CW’s CPM and CalWORKs 2.0.</a:t>
            </a:r>
          </a:p>
          <a:p>
            <a:endParaRPr lang="en-US" dirty="0"/>
          </a:p>
          <a:p>
            <a:r>
              <a:rPr lang="en-US" dirty="0">
                <a:ea typeface="Calibri"/>
                <a:cs typeface="Calibri"/>
              </a:rPr>
              <a:t>Suggested Language:</a:t>
            </a:r>
            <a:endParaRPr lang="en-US" dirty="0"/>
          </a:p>
          <a:p>
            <a:r>
              <a:rPr lang="en-US" dirty="0"/>
              <a:t>Prevention as a goal for Linkages 2.0- refers to taking a proactive approach to ensure that families have the resources and support needed to promote child and family wellbeing.  Providing CalWORKs income support to families reduces the risk of maltreatment; Linkages 2.0 promotes family and community strengthening activities, supports healthy families, and prevents child removal. With effective preventive programs, supports, and services in place, there is less likelihood that the family will become connected to Child Welfare due to concerns of abuse or neglect.</a:t>
            </a:r>
          </a:p>
          <a:p>
            <a:endParaRPr lang="en-US" dirty="0">
              <a:ea typeface="Calibri"/>
              <a:cs typeface="Calibri"/>
            </a:endParaRPr>
          </a:p>
          <a:p>
            <a:r>
              <a:rPr lang="en-US" dirty="0">
                <a:ea typeface="Calibri"/>
                <a:cs typeface="Calibri"/>
              </a:rPr>
              <a:t>Uplift the following:</a:t>
            </a:r>
            <a:endParaRPr lang="en-US" dirty="0"/>
          </a:p>
          <a:p>
            <a:pPr marL="171450" indent="-171450">
              <a:buFont typeface="Arial,Sans-Serif"/>
              <a:buChar char="•"/>
            </a:pPr>
            <a:r>
              <a:rPr lang="en-US" dirty="0"/>
              <a:t>Linkages Primary Prevention </a:t>
            </a:r>
          </a:p>
          <a:p>
            <a:pPr marL="628650" lvl="1" indent="-171450">
              <a:buFont typeface="Wingdings"/>
              <a:buChar char="§"/>
            </a:pPr>
            <a:r>
              <a:rPr lang="en-US" dirty="0"/>
              <a:t>CalWORKs as an important program to strengthen family and child wellbeing</a:t>
            </a:r>
            <a:endParaRPr lang="en-US" dirty="0">
              <a:ea typeface="Calibri" panose="020F0502020204030204"/>
              <a:cs typeface="Calibri" panose="020F0502020204030204"/>
            </a:endParaRPr>
          </a:p>
          <a:p>
            <a:pPr marL="628650" lvl="1" indent="-171450">
              <a:buFont typeface="Wingdings"/>
              <a:buChar char="§"/>
            </a:pPr>
            <a:r>
              <a:rPr lang="en-US" dirty="0"/>
              <a:t>Resource material to be shared with families when applying for grants</a:t>
            </a:r>
            <a:endParaRPr lang="en-US" dirty="0">
              <a:ea typeface="Calibri" panose="020F0502020204030204"/>
              <a:cs typeface="Calibri" panose="020F0502020204030204"/>
            </a:endParaRPr>
          </a:p>
          <a:p>
            <a:pPr marL="171450" indent="-171450">
              <a:buFont typeface="Arial,Sans-Serif"/>
              <a:buChar char="•"/>
            </a:pPr>
            <a:r>
              <a:rPr lang="en-US" dirty="0"/>
              <a:t>Linkages Secondary Prevention</a:t>
            </a:r>
          </a:p>
          <a:p>
            <a:pPr marL="628650" lvl="1" indent="-171450">
              <a:buFont typeface="Wingdings"/>
              <a:buChar char="§"/>
            </a:pPr>
            <a:r>
              <a:rPr lang="en-US" dirty="0"/>
              <a:t>Collaboration that supports early intervention with families with risk factors to prevent CWS referral</a:t>
            </a:r>
            <a:endParaRPr lang="en-US" dirty="0">
              <a:ea typeface="Calibri" panose="020F0502020204030204"/>
              <a:cs typeface="Calibri" panose="020F0502020204030204"/>
            </a:endParaRPr>
          </a:p>
          <a:p>
            <a:pPr marL="1085850" lvl="2" indent="-171450">
              <a:buFont typeface="Wingdings"/>
              <a:buChar char="Ø"/>
            </a:pPr>
            <a:r>
              <a:rPr lang="en-US" dirty="0"/>
              <a:t>Family Stabilization</a:t>
            </a:r>
            <a:endParaRPr lang="en-US" dirty="0">
              <a:ea typeface="Calibri" panose="020F0502020204030204"/>
              <a:cs typeface="Calibri" panose="020F0502020204030204"/>
            </a:endParaRPr>
          </a:p>
          <a:p>
            <a:pPr marL="1085850" lvl="2" indent="-171450">
              <a:buFont typeface="Wingdings"/>
              <a:buChar char="Ø"/>
            </a:pPr>
            <a:r>
              <a:rPr lang="en-US" dirty="0"/>
              <a:t>Home Visiting</a:t>
            </a:r>
            <a:endParaRPr lang="en-US" dirty="0">
              <a:ea typeface="Calibri" panose="020F0502020204030204"/>
              <a:cs typeface="Calibri" panose="020F0502020204030204"/>
            </a:endParaRPr>
          </a:p>
          <a:p>
            <a:pPr marL="628650" lvl="1" indent="-171450">
              <a:buFont typeface="Wingdings"/>
              <a:buChar char="§"/>
            </a:pPr>
            <a:r>
              <a:rPr lang="en-US" dirty="0"/>
              <a:t>Collaboration that supports families that have been referred to CWS from becoming a case</a:t>
            </a:r>
            <a:endParaRPr lang="en-US" dirty="0">
              <a:ea typeface="Calibri" panose="020F0502020204030204"/>
              <a:cs typeface="Calibri" panose="020F0502020204030204"/>
            </a:endParaRPr>
          </a:p>
          <a:p>
            <a:pPr marL="1085850" lvl="2" indent="-171450">
              <a:buFont typeface="Wingdings"/>
              <a:buChar char="Ø"/>
            </a:pPr>
            <a:r>
              <a:rPr lang="en-US" dirty="0"/>
              <a:t>Differential Response</a:t>
            </a:r>
            <a:endParaRPr lang="en-US" dirty="0">
              <a:ea typeface="Calibri" panose="020F0502020204030204"/>
              <a:cs typeface="Calibri" panose="020F0502020204030204"/>
            </a:endParaRPr>
          </a:p>
          <a:p>
            <a:pPr marL="1085850" lvl="2" indent="-171450">
              <a:buFont typeface="Wingdings"/>
              <a:buChar char="Ø"/>
            </a:pPr>
            <a:r>
              <a:rPr lang="en-US" dirty="0"/>
              <a:t>Emergency response coordination with CalWORKs for supportive services</a:t>
            </a:r>
            <a:endParaRPr lang="en-US" dirty="0">
              <a:ea typeface="Calibri" panose="020F0502020204030204"/>
              <a:cs typeface="Calibri" panose="020F0502020204030204"/>
            </a:endParaRPr>
          </a:p>
          <a:p>
            <a:pPr marL="171450" indent="-171450">
              <a:buFont typeface="Arial,Sans-Serif"/>
              <a:buChar char="•"/>
            </a:pPr>
            <a:r>
              <a:rPr lang="en-US" dirty="0"/>
              <a:t>Linkages Tertiary Prevention</a:t>
            </a:r>
          </a:p>
          <a:p>
            <a:pPr marL="628650" lvl="1" indent="-171450">
              <a:buFont typeface="Wingdings"/>
              <a:buChar char="§"/>
            </a:pPr>
            <a:r>
              <a:rPr lang="en-US" dirty="0"/>
              <a:t>Family Maintenance – Collaboration between CWS workers and CalWORKs case managers (WTW, FS)</a:t>
            </a:r>
            <a:endParaRPr lang="en-US" dirty="0">
              <a:ea typeface="Calibri" panose="020F0502020204030204"/>
              <a:cs typeface="Calibri" panose="020F0502020204030204"/>
            </a:endParaRPr>
          </a:p>
          <a:p>
            <a:pPr marL="628650" lvl="1" indent="-171450">
              <a:buFont typeface="Wingdings"/>
              <a:buChar char="§"/>
            </a:pPr>
            <a:r>
              <a:rPr lang="en-US" dirty="0"/>
              <a:t>Family Reunification – Child in foster care but CalWORKs Services &amp; grant continued  (AB 429 and AB 135)</a:t>
            </a:r>
            <a:endParaRPr lang="en-US" dirty="0">
              <a:ea typeface="Calibri" panose="020F0502020204030204"/>
              <a:cs typeface="Calibri" panose="020F0502020204030204"/>
            </a:endParaRPr>
          </a:p>
          <a:p>
            <a:pPr marL="628650" lvl="1" indent="-171450">
              <a:buFont typeface="Wingdings"/>
              <a:buChar char="§"/>
            </a:pPr>
            <a:r>
              <a:rPr lang="en-US" dirty="0"/>
              <a:t>Aftercare – Child returned to family with expedited connection to CalWORKs, if eligible</a:t>
            </a:r>
            <a:endParaRPr lang="en-US" dirty="0">
              <a:ea typeface="Calibri" panose="020F0502020204030204"/>
              <a:cs typeface="Calibri" panose="020F0502020204030204"/>
            </a:endParaRPr>
          </a:p>
          <a:p>
            <a:pPr marL="628650" lvl="1" indent="-171450">
              <a:buFont typeface="Wingdings"/>
              <a:buChar char="§"/>
            </a:pPr>
            <a:r>
              <a:rPr lang="en-US" dirty="0"/>
              <a:t>TAY- Transitional Age Youth</a:t>
            </a:r>
            <a:endParaRPr lang="en-US" dirty="0">
              <a:ea typeface="Calibri" panose="020F0502020204030204"/>
              <a:cs typeface="Calibri" panose="020F0502020204030204"/>
            </a:endParaRPr>
          </a:p>
          <a:p>
            <a:pPr marL="628650" lvl="1" indent="-171450">
              <a:buFont typeface="Arial,Sans-Serif"/>
              <a:buChar char="•"/>
            </a:pPr>
            <a:endParaRPr lang="en-US" dirty="0"/>
          </a:p>
          <a:p>
            <a:r>
              <a:rPr lang="en-US" dirty="0"/>
              <a:t>Questions for trainers to ask participants:</a:t>
            </a:r>
            <a:endParaRPr lang="en-US" dirty="0">
              <a:ea typeface="Calibri"/>
              <a:cs typeface="Calibri"/>
            </a:endParaRPr>
          </a:p>
          <a:p>
            <a:pPr marL="171450" indent="-171450">
              <a:buFont typeface="Arial,Sans-Serif"/>
              <a:buChar char="•"/>
            </a:pPr>
            <a:r>
              <a:rPr lang="en-US" dirty="0"/>
              <a:t>What are some creative ways CalWORKs has supported families in CWS?</a:t>
            </a:r>
          </a:p>
          <a:p>
            <a:endParaRPr lang="en-US" dirty="0"/>
          </a:p>
          <a:p>
            <a:endParaRPr lang="en-US" dirty="0"/>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C3FDF8C2-D1FE-46E5-986A-E5A8710CA681}" type="slidenum">
              <a:rPr lang="en-US" smtClean="0"/>
              <a:t>14</a:t>
            </a:fld>
            <a:endParaRPr lang="en-US"/>
          </a:p>
        </p:txBody>
      </p:sp>
    </p:spTree>
    <p:extLst>
      <p:ext uri="{BB962C8B-B14F-4D97-AF65-F5344CB8AC3E}">
        <p14:creationId xmlns:p14="http://schemas.microsoft.com/office/powerpoint/2010/main" val="39214973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u="none" strike="noStrike" dirty="0">
                <a:solidFill>
                  <a:srgbClr val="000000"/>
                </a:solidFill>
                <a:effectLst/>
                <a:latin typeface="Calibri" panose="020F0502020204030204" pitchFamily="34" charset="0"/>
              </a:rPr>
              <a:t>Purpose: Identify the benefits to families when Linkages Primary Prevention efforts are provided.</a:t>
            </a:r>
            <a:r>
              <a:rPr lang="en-US" b="0" i="0" dirty="0">
                <a:solidFill>
                  <a:srgbClr val="444444"/>
                </a:solidFill>
                <a:effectLst/>
                <a:latin typeface="Calibri" panose="020F0502020204030204" pitchFamily="34" charset="0"/>
              </a:rPr>
              <a:t>​</a:t>
            </a:r>
          </a:p>
          <a:p>
            <a:pPr algn="l" rtl="0" fontAlgn="base"/>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Trainer Notes:</a:t>
            </a:r>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This is what we expect to happen through Linkages Primary Prevention efforts</a:t>
            </a:r>
            <a:r>
              <a:rPr lang="en-US" b="0" i="0" dirty="0">
                <a:solidFill>
                  <a:srgbClr val="444444"/>
                </a:solidFill>
                <a:effectLst/>
                <a:latin typeface="Calibri" panose="020F0502020204030204" pitchFamily="34" charset="0"/>
              </a:rPr>
              <a:t>​.</a:t>
            </a:r>
          </a:p>
          <a:p>
            <a:pPr algn="l" rtl="0" fontAlgn="base"/>
            <a:r>
              <a:rPr lang="en-US" b="0" i="0" dirty="0">
                <a:solidFill>
                  <a:srgbClr val="444444"/>
                </a:solidFill>
                <a:effectLst/>
                <a:latin typeface="Calibri" panose="020F0502020204030204" pitchFamily="34" charset="0"/>
              </a:rPr>
              <a:t>​</a:t>
            </a:r>
          </a:p>
          <a:p>
            <a:pPr algn="l" rtl="0" fontAlgn="base"/>
            <a:r>
              <a:rPr lang="en-US" b="1" i="0" u="none" strike="noStrike" dirty="0">
                <a:solidFill>
                  <a:srgbClr val="000000"/>
                </a:solidFill>
                <a:effectLst/>
                <a:latin typeface="Calibri" panose="020F0502020204030204" pitchFamily="34" charset="0"/>
              </a:rPr>
              <a:t>Primary prevention:</a:t>
            </a:r>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IF CalWORKs staff provide Child Abuse Prevention information to CalWORKs applicants and families receive services to address potential barriers...(next slide)</a:t>
            </a:r>
            <a:endParaRPr lang="en-US" b="0" i="0" dirty="0">
              <a:solidFill>
                <a:srgbClr val="444444"/>
              </a:solidFill>
              <a:effectLst/>
              <a:latin typeface="Calibri" panose="020F0502020204030204" pitchFamily="34" charset="0"/>
            </a:endParaRPr>
          </a:p>
          <a:p>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C3FDF8C2-D1FE-46E5-986A-E5A8710CA681}" type="slidenum">
              <a:rPr lang="en-US" smtClean="0"/>
              <a:t>15</a:t>
            </a:fld>
            <a:endParaRPr lang="en-US"/>
          </a:p>
        </p:txBody>
      </p:sp>
    </p:spTree>
    <p:extLst>
      <p:ext uri="{BB962C8B-B14F-4D97-AF65-F5344CB8AC3E}">
        <p14:creationId xmlns:p14="http://schemas.microsoft.com/office/powerpoint/2010/main" val="37630688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u="none" strike="noStrike" dirty="0">
                <a:solidFill>
                  <a:srgbClr val="000000"/>
                </a:solidFill>
                <a:effectLst/>
                <a:latin typeface="Calibri" panose="020F0502020204030204" pitchFamily="34" charset="0"/>
              </a:rPr>
              <a:t>Purpose: Identify the benefits to families when Linkages Primary Prevention efforts are provided.</a:t>
            </a:r>
            <a:r>
              <a:rPr lang="en-US" b="0" i="0" dirty="0">
                <a:solidFill>
                  <a:srgbClr val="444444"/>
                </a:solidFill>
                <a:effectLst/>
                <a:latin typeface="Calibri" panose="020F0502020204030204" pitchFamily="34" charset="0"/>
              </a:rPr>
              <a:t>​</a:t>
            </a:r>
          </a:p>
          <a:p>
            <a:pPr algn="l" rtl="0" fontAlgn="base"/>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Trainer Notes:</a:t>
            </a:r>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THEN, families will have the opportunity to:</a:t>
            </a:r>
            <a:r>
              <a:rPr lang="en-US" b="0" i="0" dirty="0">
                <a:solidFill>
                  <a:srgbClr val="444444"/>
                </a:solidFill>
                <a:effectLst/>
                <a:latin typeface="Calibri" panose="020F0502020204030204" pitchFamily="34" charset="0"/>
              </a:rPr>
              <a:t>​</a:t>
            </a:r>
          </a:p>
          <a:p>
            <a:pPr algn="l"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Increase parenting skills</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Increase financial stability</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Increase housing stability</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Increase resiliency, and</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Increase child and family well-being</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algn="l" rtl="0" fontAlgn="base"/>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SO THAT, families can provide safe, stable, nurturing relationships and environments for their children…</a:t>
            </a:r>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AND there will be a decrease in referrals of CalWORKs families to Child Welfare.</a:t>
            </a:r>
            <a:r>
              <a:rPr lang="en-US" b="0" i="0" dirty="0">
                <a:solidFill>
                  <a:srgbClr val="444444"/>
                </a:solidFill>
                <a:effectLst/>
                <a:latin typeface="Calibri" panose="020F0502020204030204" pitchFamily="34" charset="0"/>
              </a:rPr>
              <a:t>​</a:t>
            </a:r>
          </a:p>
          <a:p>
            <a:pPr algn="l" rtl="0" fontAlgn="base"/>
            <a:r>
              <a:rPr lang="en-US" b="0" i="0" dirty="0">
                <a:solidFill>
                  <a:srgbClr val="444444"/>
                </a:solidFill>
                <a:effectLst/>
                <a:latin typeface="Calibri" panose="020F0502020204030204" pitchFamily="34" charset="0"/>
              </a:rPr>
              <a:t>​</a:t>
            </a:r>
          </a:p>
          <a:p>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C3FDF8C2-D1FE-46E5-986A-E5A8710CA681}" type="slidenum">
              <a:rPr lang="en-US" smtClean="0"/>
              <a:t>16</a:t>
            </a:fld>
            <a:endParaRPr lang="en-US"/>
          </a:p>
        </p:txBody>
      </p:sp>
    </p:spTree>
    <p:extLst>
      <p:ext uri="{BB962C8B-B14F-4D97-AF65-F5344CB8AC3E}">
        <p14:creationId xmlns:p14="http://schemas.microsoft.com/office/powerpoint/2010/main" val="36607188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u="none" strike="noStrike" dirty="0">
                <a:solidFill>
                  <a:srgbClr val="000000"/>
                </a:solidFill>
                <a:effectLst/>
                <a:latin typeface="Calibri" panose="020F0502020204030204" pitchFamily="34" charset="0"/>
              </a:rPr>
              <a:t>Purpose: Identify the benefits to families when Linkages Secondary Prevention efforts are provided.</a:t>
            </a:r>
            <a:r>
              <a:rPr lang="en-US" b="0" i="0" dirty="0">
                <a:solidFill>
                  <a:srgbClr val="444444"/>
                </a:solidFill>
                <a:effectLst/>
                <a:latin typeface="Calibri" panose="020F0502020204030204" pitchFamily="34" charset="0"/>
              </a:rPr>
              <a:t>​</a:t>
            </a:r>
          </a:p>
          <a:p>
            <a:pPr algn="l" rtl="0" fontAlgn="base"/>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Trainer Notes:</a:t>
            </a:r>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This is what we expect to happen through Linkages Secondary Prevention efforts. </a:t>
            </a:r>
            <a:r>
              <a:rPr lang="en-US" b="0" i="0" dirty="0">
                <a:solidFill>
                  <a:srgbClr val="444444"/>
                </a:solidFill>
                <a:effectLst/>
                <a:latin typeface="Calibri" panose="020F0502020204030204" pitchFamily="34" charset="0"/>
              </a:rPr>
              <a:t>​</a:t>
            </a:r>
          </a:p>
          <a:p>
            <a:pPr algn="l" rtl="0" fontAlgn="base"/>
            <a:r>
              <a:rPr lang="en-US" b="0" i="0" dirty="0">
                <a:solidFill>
                  <a:srgbClr val="444444"/>
                </a:solidFill>
                <a:effectLst/>
                <a:latin typeface="Calibri" panose="020F0502020204030204" pitchFamily="34" charset="0"/>
              </a:rPr>
              <a:t>​</a:t>
            </a:r>
          </a:p>
          <a:p>
            <a:pPr algn="l" rtl="0" fontAlgn="base"/>
            <a:r>
              <a:rPr lang="en-US" b="1" i="0" u="none" strike="noStrike" dirty="0">
                <a:solidFill>
                  <a:srgbClr val="000000"/>
                </a:solidFill>
                <a:effectLst/>
                <a:latin typeface="Calibri" panose="020F0502020204030204" pitchFamily="34" charset="0"/>
              </a:rPr>
              <a:t>Secondary prevention:</a:t>
            </a:r>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IF there is coordination of early intervention services between CalWORKs and Child Welfare (e.g. Family Stabilization, Kinship Navigator and Differential Response)…</a:t>
            </a:r>
            <a:r>
              <a:rPr lang="en-US" b="0" i="0" dirty="0">
                <a:solidFill>
                  <a:srgbClr val="444444"/>
                </a:solidFill>
                <a:effectLst/>
                <a:latin typeface="Calibri" panose="020F0502020204030204" pitchFamily="34" charset="0"/>
              </a:rPr>
              <a:t>​</a:t>
            </a:r>
          </a:p>
          <a:p>
            <a:pPr algn="l" rtl="0" fontAlgn="base"/>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...Continued next slide</a:t>
            </a:r>
            <a:r>
              <a:rPr lang="en-US" b="0" i="0" dirty="0">
                <a:solidFill>
                  <a:srgbClr val="444444"/>
                </a:solidFill>
                <a:effectLst/>
                <a:latin typeface="Calibri" panose="020F0502020204030204" pitchFamily="34" charset="0"/>
              </a:rPr>
              <a:t>​</a:t>
            </a:r>
          </a:p>
        </p:txBody>
      </p:sp>
      <p:sp>
        <p:nvSpPr>
          <p:cNvPr id="4" name="Slide Number Placeholder 3"/>
          <p:cNvSpPr>
            <a:spLocks noGrp="1"/>
          </p:cNvSpPr>
          <p:nvPr>
            <p:ph type="sldNum" sz="quarter" idx="5"/>
          </p:nvPr>
        </p:nvSpPr>
        <p:spPr/>
        <p:txBody>
          <a:bodyPr/>
          <a:lstStyle/>
          <a:p>
            <a:fld id="{C3FDF8C2-D1FE-46E5-986A-E5A8710CA681}" type="slidenum">
              <a:rPr lang="en-US" smtClean="0"/>
              <a:t>17</a:t>
            </a:fld>
            <a:endParaRPr lang="en-US"/>
          </a:p>
        </p:txBody>
      </p:sp>
    </p:spTree>
    <p:extLst>
      <p:ext uri="{BB962C8B-B14F-4D97-AF65-F5344CB8AC3E}">
        <p14:creationId xmlns:p14="http://schemas.microsoft.com/office/powerpoint/2010/main" val="20641235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u="none" strike="noStrike" dirty="0">
                <a:solidFill>
                  <a:srgbClr val="000000"/>
                </a:solidFill>
                <a:effectLst/>
                <a:latin typeface="Calibri" panose="020F0502020204030204" pitchFamily="34" charset="0"/>
              </a:rPr>
              <a:t>Purpose: Identify the benefits to families when Linkages Secondary Prevention efforts are provided.</a:t>
            </a:r>
            <a:r>
              <a:rPr lang="en-US" b="0" i="0" dirty="0">
                <a:solidFill>
                  <a:srgbClr val="444444"/>
                </a:solidFill>
                <a:effectLst/>
                <a:latin typeface="Calibri" panose="020F0502020204030204" pitchFamily="34" charset="0"/>
              </a:rPr>
              <a:t>​</a:t>
            </a:r>
            <a:endParaRPr lang="en-US" b="0" i="0" dirty="0">
              <a:solidFill>
                <a:srgbClr val="444444"/>
              </a:solidFill>
              <a:effectLst/>
              <a:latin typeface="Arial" panose="020B0604020202020204" pitchFamily="34" charset="0"/>
            </a:endParaRPr>
          </a:p>
          <a:p>
            <a:pPr algn="l" rtl="0" fontAlgn="base"/>
            <a:r>
              <a:rPr lang="en-US" b="0" i="0" dirty="0">
                <a:solidFill>
                  <a:srgbClr val="444444"/>
                </a:solidFill>
                <a:effectLst/>
                <a:latin typeface="Calibri" panose="020F0502020204030204" pitchFamily="34" charset="0"/>
              </a:rPr>
              <a:t>​</a:t>
            </a:r>
            <a:endParaRPr lang="en-US" b="0" i="0" dirty="0">
              <a:solidFill>
                <a:srgbClr val="444444"/>
              </a:solidFill>
              <a:effectLst/>
              <a:latin typeface="Arial" panose="020B0604020202020204" pitchFamily="34" charset="0"/>
            </a:endParaRPr>
          </a:p>
          <a:p>
            <a:pPr algn="l" rtl="0" fontAlgn="base"/>
            <a:r>
              <a:rPr lang="en-US" b="0" i="0" u="none" strike="noStrike" dirty="0">
                <a:solidFill>
                  <a:srgbClr val="000000"/>
                </a:solidFill>
                <a:effectLst/>
                <a:latin typeface="Calibri" panose="020F0502020204030204" pitchFamily="34" charset="0"/>
              </a:rPr>
              <a:t>Trainer Notes:</a:t>
            </a:r>
            <a:r>
              <a:rPr lang="en-US" b="0" i="0" dirty="0">
                <a:solidFill>
                  <a:srgbClr val="444444"/>
                </a:solidFill>
                <a:effectLst/>
                <a:latin typeface="Calibri" panose="020F0502020204030204" pitchFamily="34" charset="0"/>
              </a:rPr>
              <a:t>​</a:t>
            </a:r>
            <a:endParaRPr lang="en-US" b="0" i="0" dirty="0">
              <a:solidFill>
                <a:srgbClr val="444444"/>
              </a:solidFill>
              <a:effectLst/>
              <a:latin typeface="Arial" panose="020B0604020202020204" pitchFamily="34" charset="0"/>
            </a:endParaRPr>
          </a:p>
          <a:p>
            <a:pPr algn="l" rtl="0" fontAlgn="base"/>
            <a:r>
              <a:rPr lang="en-US" b="0" i="0" u="none" strike="noStrike" dirty="0">
                <a:solidFill>
                  <a:srgbClr val="000000"/>
                </a:solidFill>
                <a:effectLst/>
                <a:latin typeface="Calibri" panose="020F0502020204030204" pitchFamily="34" charset="0"/>
              </a:rPr>
              <a:t>THEN, families will have the opportunity to:</a:t>
            </a:r>
            <a:r>
              <a:rPr lang="en-US" b="0" i="0" dirty="0">
                <a:solidFill>
                  <a:srgbClr val="444444"/>
                </a:solidFill>
                <a:effectLst/>
                <a:latin typeface="Calibri" panose="020F0502020204030204" pitchFamily="34" charset="0"/>
              </a:rPr>
              <a:t>​</a:t>
            </a:r>
            <a:endParaRPr lang="en-US"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Increase parenting skills</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Increase financial stability</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Increase housing stability</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Increase resiliency, and</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Increase child and family well-being</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endParaRPr lang="en-US" sz="1800" b="0" i="0" dirty="0">
              <a:solidFill>
                <a:srgbClr val="444444"/>
              </a:solidFill>
              <a:effectLst/>
              <a:latin typeface="Arial" panose="020B0604020202020204" pitchFamily="34" charset="0"/>
            </a:endParaRPr>
          </a:p>
          <a:p>
            <a:pPr algn="l" rtl="0" fontAlgn="base"/>
            <a:r>
              <a:rPr lang="en-US" b="0" i="0" u="none" strike="noStrike" dirty="0">
                <a:solidFill>
                  <a:srgbClr val="000000"/>
                </a:solidFill>
                <a:effectLst/>
                <a:latin typeface="Calibri" panose="020F0502020204030204" pitchFamily="34" charset="0"/>
              </a:rPr>
              <a:t>SO THAT, families can provide safe, stable, nurturing relationships and environments for their children…</a:t>
            </a:r>
            <a:r>
              <a:rPr lang="en-US" b="0" i="0" dirty="0">
                <a:solidFill>
                  <a:srgbClr val="444444"/>
                </a:solidFill>
                <a:effectLst/>
                <a:latin typeface="Calibri" panose="020F0502020204030204" pitchFamily="34" charset="0"/>
              </a:rPr>
              <a:t>​</a:t>
            </a:r>
            <a:endParaRPr lang="en-US" b="0" i="0" dirty="0">
              <a:solidFill>
                <a:srgbClr val="444444"/>
              </a:solidFill>
              <a:effectLst/>
              <a:latin typeface="Arial" panose="020B0604020202020204" pitchFamily="34" charset="0"/>
            </a:endParaRPr>
          </a:p>
          <a:p>
            <a:pPr algn="l" rtl="0" fontAlgn="base"/>
            <a:r>
              <a:rPr lang="en-US" b="0" i="0" dirty="0">
                <a:solidFill>
                  <a:srgbClr val="444444"/>
                </a:solidFill>
                <a:effectLst/>
                <a:latin typeface="Calibri" panose="020F0502020204030204" pitchFamily="34" charset="0"/>
              </a:rPr>
              <a:t>​</a:t>
            </a:r>
            <a:endParaRPr lang="en-US" b="0" i="0" dirty="0">
              <a:solidFill>
                <a:srgbClr val="444444"/>
              </a:solidFill>
              <a:effectLst/>
              <a:latin typeface="Arial" panose="020B0604020202020204" pitchFamily="34" charset="0"/>
            </a:endParaRPr>
          </a:p>
          <a:p>
            <a:pPr algn="l" rtl="0" fontAlgn="base"/>
            <a:r>
              <a:rPr lang="en-US" b="0" i="0" u="none" strike="noStrike" dirty="0">
                <a:solidFill>
                  <a:srgbClr val="000000"/>
                </a:solidFill>
                <a:effectLst/>
                <a:latin typeface="Calibri" panose="020F0502020204030204" pitchFamily="34" charset="0"/>
              </a:rPr>
              <a:t>AND there will be a decrease in re-referrals to Child Welfare and decrease the likelihood of entering into foster care.</a:t>
            </a:r>
            <a:r>
              <a:rPr lang="en-US" b="0" i="0" dirty="0">
                <a:solidFill>
                  <a:srgbClr val="444444"/>
                </a:solidFill>
                <a:effectLst/>
                <a:latin typeface="Calibri" panose="020F0502020204030204" pitchFamily="34" charset="0"/>
              </a:rPr>
              <a:t>​</a:t>
            </a:r>
            <a:endParaRPr lang="en-US" b="0" i="0" dirty="0">
              <a:solidFill>
                <a:srgbClr val="444444"/>
              </a:solidFill>
              <a:effectLst/>
              <a:latin typeface="Arial" panose="020B0604020202020204" pitchFamily="34" charset="0"/>
            </a:endParaRPr>
          </a:p>
          <a:p>
            <a:pPr algn="l" rtl="0" fontAlgn="base">
              <a:buFont typeface="Arial" panose="020B0604020202020204" pitchFamily="34" charset="0"/>
              <a:buChar char="•"/>
            </a:pPr>
            <a:endParaRPr lang="en-US" sz="1800" b="0" i="0" dirty="0">
              <a:solidFill>
                <a:srgbClr val="444444"/>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C3FDF8C2-D1FE-46E5-986A-E5A8710CA681}" type="slidenum">
              <a:rPr lang="en-US" smtClean="0"/>
              <a:t>18</a:t>
            </a:fld>
            <a:endParaRPr lang="en-US"/>
          </a:p>
        </p:txBody>
      </p:sp>
    </p:spTree>
    <p:extLst>
      <p:ext uri="{BB962C8B-B14F-4D97-AF65-F5344CB8AC3E}">
        <p14:creationId xmlns:p14="http://schemas.microsoft.com/office/powerpoint/2010/main" val="27904016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Identify the benefits to families when Linkages Tertiary Prevention efforts are provided.</a:t>
            </a:r>
          </a:p>
          <a:p>
            <a:endParaRPr lang="en-US" dirty="0">
              <a:ea typeface="Calibri"/>
              <a:cs typeface="Calibri"/>
            </a:endParaRPr>
          </a:p>
          <a:p>
            <a:r>
              <a:rPr lang="en-US" dirty="0"/>
              <a:t>Trainer Notes:</a:t>
            </a:r>
            <a:endParaRPr lang="en-US" dirty="0">
              <a:ea typeface="Calibri"/>
              <a:cs typeface="Calibri"/>
            </a:endParaRPr>
          </a:p>
          <a:p>
            <a:r>
              <a:rPr lang="en-US" dirty="0"/>
              <a:t>This is what we expect to happen through Linkages Tertiary Prevention efforts</a:t>
            </a:r>
          </a:p>
          <a:p>
            <a:endParaRPr lang="en-US" dirty="0">
              <a:ea typeface="Calibri"/>
              <a:cs typeface="Calibri"/>
            </a:endParaRPr>
          </a:p>
          <a:p>
            <a:r>
              <a:rPr lang="en-US" dirty="0"/>
              <a:t>IF there is continued support to CalWORKs recipients and families with CWS involvement and increased collaboration and coordination between CalWORKs and CWS… (continued next slide)</a:t>
            </a:r>
            <a:endParaRPr lang="en-US" dirty="0">
              <a:cs typeface="Calibri" panose="020F0502020204030204"/>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C3FDF8C2-D1FE-46E5-986A-E5A8710CA681}" type="slidenum">
              <a:rPr lang="en-US" smtClean="0"/>
              <a:t>19</a:t>
            </a:fld>
            <a:endParaRPr lang="en-US"/>
          </a:p>
        </p:txBody>
      </p:sp>
    </p:spTree>
    <p:extLst>
      <p:ext uri="{BB962C8B-B14F-4D97-AF65-F5344CB8AC3E}">
        <p14:creationId xmlns:p14="http://schemas.microsoft.com/office/powerpoint/2010/main" val="19411032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Identify the benefits to families when continued Linkages Prevention efforts are provided.</a:t>
            </a:r>
          </a:p>
          <a:p>
            <a:endParaRPr lang="en-US">
              <a:ea typeface="Calibri"/>
              <a:cs typeface="Calibri"/>
            </a:endParaRPr>
          </a:p>
          <a:p>
            <a:r>
              <a:rPr lang="en-US" dirty="0"/>
              <a:t>Trainer Notes:</a:t>
            </a:r>
            <a:endParaRPr lang="en-US" dirty="0">
              <a:cs typeface="Calibri"/>
            </a:endParaRPr>
          </a:p>
          <a:p>
            <a:endParaRPr lang="en-US" dirty="0"/>
          </a:p>
          <a:p>
            <a:pPr>
              <a:lnSpc>
                <a:spcPct val="120000"/>
              </a:lnSpc>
              <a:spcBef>
                <a:spcPts val="1600"/>
              </a:spcBef>
            </a:pPr>
            <a:r>
              <a:rPr lang="en-US" dirty="0"/>
              <a:t>THEN, families will have the opportunity to:</a:t>
            </a:r>
          </a:p>
          <a:p>
            <a:pPr marL="171450" indent="-171450">
              <a:lnSpc>
                <a:spcPct val="120000"/>
              </a:lnSpc>
              <a:spcBef>
                <a:spcPts val="1600"/>
              </a:spcBef>
              <a:buFont typeface="Wingdings,Sans-Serif"/>
              <a:buChar char="§"/>
            </a:pPr>
            <a:r>
              <a:rPr lang="en-US" dirty="0"/>
              <a:t>Increase parenting skills</a:t>
            </a:r>
          </a:p>
          <a:p>
            <a:pPr marL="171450" indent="-171450">
              <a:lnSpc>
                <a:spcPct val="120000"/>
              </a:lnSpc>
              <a:spcBef>
                <a:spcPts val="1600"/>
              </a:spcBef>
              <a:buFont typeface="Wingdings,Sans-Serif"/>
              <a:buChar char="§"/>
            </a:pPr>
            <a:r>
              <a:rPr lang="en-US" dirty="0"/>
              <a:t>Increase financial stability</a:t>
            </a:r>
          </a:p>
          <a:p>
            <a:pPr marL="171450" indent="-171450">
              <a:lnSpc>
                <a:spcPct val="120000"/>
              </a:lnSpc>
              <a:spcBef>
                <a:spcPts val="1600"/>
              </a:spcBef>
              <a:buFont typeface="Wingdings,Sans-Serif"/>
              <a:buChar char="§"/>
            </a:pPr>
            <a:r>
              <a:rPr lang="en-US" dirty="0"/>
              <a:t>Increase housing stability</a:t>
            </a:r>
          </a:p>
          <a:p>
            <a:pPr marL="171450" indent="-171450">
              <a:lnSpc>
                <a:spcPct val="120000"/>
              </a:lnSpc>
              <a:spcBef>
                <a:spcPts val="1600"/>
              </a:spcBef>
              <a:buFont typeface="Wingdings,Sans-Serif"/>
              <a:buChar char="§"/>
            </a:pPr>
            <a:r>
              <a:rPr lang="en-US" dirty="0"/>
              <a:t>Increase resiliency, and </a:t>
            </a:r>
          </a:p>
          <a:p>
            <a:pPr marL="171450" indent="-171450">
              <a:lnSpc>
                <a:spcPct val="120000"/>
              </a:lnSpc>
              <a:spcBef>
                <a:spcPts val="1600"/>
              </a:spcBef>
              <a:buFont typeface="Wingdings,Sans-Serif"/>
              <a:buChar char="§"/>
            </a:pPr>
            <a:r>
              <a:rPr lang="en-US" dirty="0"/>
              <a:t>Increase child and family well-being</a:t>
            </a:r>
          </a:p>
          <a:p>
            <a:pPr marL="171450" indent="-171450">
              <a:lnSpc>
                <a:spcPct val="120000"/>
              </a:lnSpc>
              <a:spcBef>
                <a:spcPts val="1600"/>
              </a:spcBef>
              <a:buFont typeface="Wingdings,Sans-Serif"/>
              <a:buChar char="§"/>
            </a:pPr>
            <a:endParaRPr lang="en-US" dirty="0"/>
          </a:p>
          <a:p>
            <a:pPr>
              <a:lnSpc>
                <a:spcPct val="120000"/>
              </a:lnSpc>
              <a:spcBef>
                <a:spcPts val="1600"/>
              </a:spcBef>
            </a:pPr>
            <a:r>
              <a:rPr lang="en-US" dirty="0"/>
              <a:t>SO THAT, families can focus efforts on mitigating the trauma of child maltreatment, reduce its negative consequences and prevent its recurrence.</a:t>
            </a:r>
          </a:p>
          <a:p>
            <a:endParaRPr lang="en-US" dirty="0">
              <a:cs typeface="Calibri"/>
            </a:endParaRPr>
          </a:p>
        </p:txBody>
      </p:sp>
      <p:sp>
        <p:nvSpPr>
          <p:cNvPr id="4" name="Slide Number Placeholder 3"/>
          <p:cNvSpPr>
            <a:spLocks noGrp="1"/>
          </p:cNvSpPr>
          <p:nvPr>
            <p:ph type="sldNum" sz="quarter" idx="5"/>
          </p:nvPr>
        </p:nvSpPr>
        <p:spPr/>
        <p:txBody>
          <a:bodyPr/>
          <a:lstStyle/>
          <a:p>
            <a:fld id="{C3FDF8C2-D1FE-46E5-986A-E5A8710CA681}" type="slidenum">
              <a:rPr lang="en-US" smtClean="0"/>
              <a:t>20</a:t>
            </a:fld>
            <a:endParaRPr lang="en-US"/>
          </a:p>
        </p:txBody>
      </p:sp>
    </p:spTree>
    <p:extLst>
      <p:ext uri="{BB962C8B-B14F-4D97-AF65-F5344CB8AC3E}">
        <p14:creationId xmlns:p14="http://schemas.microsoft.com/office/powerpoint/2010/main" val="17432884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6" name="Google Shape;496;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buClr>
                <a:schemeClr val="dk1"/>
              </a:buClr>
              <a:buSzPts val="1400"/>
            </a:pPr>
            <a:r>
              <a:rPr lang="en-US" dirty="0"/>
              <a:t>Purpose:  To support participants with shared understanding of commonly used acronyms across programs to improve communication.</a:t>
            </a:r>
            <a:endParaRPr dirty="0"/>
          </a:p>
          <a:p>
            <a:pPr marL="0" lvl="0" indent="0" algn="l" rtl="0">
              <a:lnSpc>
                <a:spcPct val="100000"/>
              </a:lnSpc>
              <a:spcBef>
                <a:spcPts val="0"/>
              </a:spcBef>
              <a:spcAft>
                <a:spcPts val="0"/>
              </a:spcAft>
              <a:buClr>
                <a:schemeClr val="dk1"/>
              </a:buClr>
              <a:buSzPts val="1400"/>
              <a:buFont typeface="Calibri"/>
              <a:buNone/>
            </a:pPr>
            <a:endParaRPr dirty="0"/>
          </a:p>
          <a:p>
            <a:pPr>
              <a:buClr>
                <a:schemeClr val="dk1"/>
              </a:buClr>
              <a:buSzPts val="1400"/>
            </a:pPr>
            <a:r>
              <a:rPr lang="en-US" dirty="0"/>
              <a:t>Trainer Notes: </a:t>
            </a:r>
            <a:endParaRPr lang="en-US" dirty="0">
              <a:ea typeface="Calibri"/>
              <a:cs typeface="Calibri"/>
            </a:endParaRPr>
          </a:p>
          <a:p>
            <a:pPr>
              <a:buClr>
                <a:schemeClr val="dk1"/>
              </a:buClr>
              <a:buSzPts val="1400"/>
              <a:buFont typeface="Calibri"/>
            </a:pPr>
            <a:r>
              <a:rPr lang="en-US" dirty="0"/>
              <a:t>Conduct an exercise that will foster increased knowledge about the mission and services of the other program across caseworkers, supervisors, and managers.   </a:t>
            </a:r>
          </a:p>
          <a:p>
            <a:pPr marL="0" lvl="0" indent="0" algn="l" rtl="0">
              <a:lnSpc>
                <a:spcPct val="100000"/>
              </a:lnSpc>
              <a:spcBef>
                <a:spcPts val="0"/>
              </a:spcBef>
              <a:spcAft>
                <a:spcPts val="0"/>
              </a:spcAft>
              <a:buClr>
                <a:schemeClr val="dk1"/>
              </a:buClr>
              <a:buSzPts val="1400"/>
              <a:buFont typeface="Calibri"/>
              <a:buNone/>
            </a:pPr>
            <a:endParaRPr lang="en-US" dirty="0"/>
          </a:p>
          <a:p>
            <a:pPr>
              <a:buClr>
                <a:schemeClr val="dk1"/>
              </a:buClr>
              <a:buSzPts val="1400"/>
            </a:pPr>
            <a:r>
              <a:rPr lang="en-US" dirty="0"/>
              <a:t>Activity:  Alphabet soup exercise, 15 minutes </a:t>
            </a:r>
            <a:endParaRPr dirty="0"/>
          </a:p>
          <a:p>
            <a:pPr marL="0" lvl="0" indent="0" algn="l" rtl="0">
              <a:lnSpc>
                <a:spcPct val="100000"/>
              </a:lnSpc>
              <a:spcBef>
                <a:spcPts val="0"/>
              </a:spcBef>
              <a:spcAft>
                <a:spcPts val="0"/>
              </a:spcAft>
              <a:buClr>
                <a:schemeClr val="dk1"/>
              </a:buClr>
              <a:buSzPts val="1400"/>
              <a:buFont typeface="Calibri"/>
              <a:buNone/>
            </a:pPr>
            <a:r>
              <a:rPr lang="en-US" dirty="0"/>
              <a:t>If virtual class delivery, construct breakout rooms to include members of both CW and CalWORKs.  </a:t>
            </a:r>
            <a:endParaRPr dirty="0"/>
          </a:p>
          <a:p>
            <a:pPr>
              <a:buSzPts val="1400"/>
            </a:pPr>
            <a:r>
              <a:rPr lang="en-US" dirty="0">
                <a:ea typeface="Calibri"/>
                <a:cs typeface="Calibri"/>
              </a:rPr>
              <a:t>In person delivery, ask participants to form groups at their tables, ensuring they have both CW and CalWORKs participants at their table and moving as necessary.</a:t>
            </a:r>
          </a:p>
          <a:p>
            <a:pPr>
              <a:buClr>
                <a:schemeClr val="dk1"/>
              </a:buClr>
              <a:buSzPts val="1400"/>
            </a:pPr>
            <a:endParaRPr lang="en-US" dirty="0"/>
          </a:p>
          <a:p>
            <a:pPr>
              <a:buClr>
                <a:schemeClr val="dk1"/>
              </a:buClr>
              <a:buSzPts val="1400"/>
            </a:pPr>
            <a:r>
              <a:rPr lang="en-US" dirty="0"/>
              <a:t>Instructions:  Participants will use the Alphabet Soup handout from their Trainee Workbook, and try to identify as many of the acronyms as a group as they can.  Once they have attempted to identify the acronyms, they can utilize the answer key.  </a:t>
            </a:r>
            <a:endParaRPr dirty="0"/>
          </a:p>
          <a:p>
            <a:pPr marL="0" marR="0" lvl="0" indent="0" algn="l" rtl="0">
              <a:lnSpc>
                <a:spcPct val="100000"/>
              </a:lnSpc>
              <a:spcBef>
                <a:spcPts val="0"/>
              </a:spcBef>
              <a:spcAft>
                <a:spcPts val="0"/>
              </a:spcAft>
              <a:buClr>
                <a:schemeClr val="dk1"/>
              </a:buClr>
              <a:buSzPts val="1200"/>
              <a:buFont typeface="Calibri"/>
              <a:buNone/>
            </a:pPr>
            <a:endParaRPr dirty="0"/>
          </a:p>
          <a:p>
            <a:pPr>
              <a:buSzPts val="1400"/>
              <a:buFont typeface="Calibri"/>
            </a:pPr>
            <a:endParaRPr lang="en-US" dirty="0">
              <a:ea typeface="Calibri" panose="020F0502020204030204"/>
              <a:cs typeface="Calibri" panose="020F0502020204030204"/>
            </a:endParaRPr>
          </a:p>
          <a:p>
            <a:pPr>
              <a:buSzPts val="1400"/>
            </a:pPr>
            <a:r>
              <a:rPr lang="en-US" dirty="0"/>
              <a:t>Debrief:</a:t>
            </a:r>
            <a:endParaRPr lang="en-US" dirty="0">
              <a:cs typeface="Calibri" panose="020F0502020204030204"/>
            </a:endParaRPr>
          </a:p>
          <a:p>
            <a:pPr>
              <a:buSzPts val="1400"/>
            </a:pPr>
            <a:r>
              <a:rPr lang="en-US" dirty="0"/>
              <a:t>Highlight the impact of language and its capacity to be inclusive or exclusive.  Remind participants that agency staff develop their own abbreviated language or shorthand and while they may understand what is being communicated, others in a multidisciplinary setting or a Child and Family Team meeting may not.  Effective communication requires a shared understanding of terms and language that is being used.</a:t>
            </a:r>
            <a:endParaRPr dirty="0">
              <a:ea typeface="Calibri"/>
              <a:cs typeface="Calibri"/>
            </a:endParaRPr>
          </a:p>
          <a:p>
            <a:pPr marL="0" lvl="0" indent="0" algn="l" rtl="0">
              <a:lnSpc>
                <a:spcPct val="100000"/>
              </a:lnSpc>
              <a:spcBef>
                <a:spcPts val="0"/>
              </a:spcBef>
              <a:spcAft>
                <a:spcPts val="0"/>
              </a:spcAft>
              <a:buClr>
                <a:schemeClr val="dk1"/>
              </a:buClr>
              <a:buSzPts val="1400"/>
              <a:buFont typeface="Calibri"/>
              <a:buNone/>
            </a:pPr>
            <a:endParaRPr dirty="0"/>
          </a:p>
          <a:p>
            <a:pPr>
              <a:buSzPts val="1400"/>
            </a:pPr>
            <a:r>
              <a:rPr lang="en-US" dirty="0">
                <a:ea typeface="Calibri"/>
                <a:cs typeface="Calibri"/>
              </a:rPr>
              <a:t>Suggested Language:</a:t>
            </a:r>
            <a:endParaRPr lang="en-US" dirty="0"/>
          </a:p>
          <a:p>
            <a:pPr marL="0" lvl="0" indent="0" algn="l" rtl="0">
              <a:lnSpc>
                <a:spcPct val="100000"/>
              </a:lnSpc>
              <a:spcBef>
                <a:spcPts val="0"/>
              </a:spcBef>
              <a:spcAft>
                <a:spcPts val="0"/>
              </a:spcAft>
              <a:buClr>
                <a:schemeClr val="dk1"/>
              </a:buClr>
              <a:buSzPts val="1400"/>
              <a:buFont typeface="Calibri"/>
              <a:buNone/>
            </a:pPr>
            <a:r>
              <a:rPr lang="en-US" dirty="0"/>
              <a:t>Language can also confer or reinforce a power imbalance.  Government agencies typically use a lot of jargon, shorthand and acronyms.  Using that very specific language with families without defining our terms can convey the message that we are not interested or committed to partnering with families.  </a:t>
            </a:r>
            <a:endParaRPr dirty="0"/>
          </a:p>
        </p:txBody>
      </p:sp>
      <p:sp>
        <p:nvSpPr>
          <p:cNvPr id="497" name="Google Shape;497;p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To highlight the correlation between poverty and child maltreatment, emphasizing the prevalence of neglect in child welfare cases and its association with economic stressors. Also, this prompts reflection on the role of child welfare interventions and CalWORKs supports in addressing poverty-related concerns and explores opportunities for preventive measures through Linkages collaboration.</a:t>
            </a:r>
          </a:p>
          <a:p>
            <a:endParaRPr lang="en-US" dirty="0"/>
          </a:p>
          <a:p>
            <a:r>
              <a:rPr lang="en-US" b="1" i="1" dirty="0"/>
              <a:t>Trainer Notes: </a:t>
            </a:r>
            <a:endParaRPr lang="en-US" dirty="0"/>
          </a:p>
          <a:p>
            <a:r>
              <a:rPr lang="en-US" i="1" dirty="0"/>
              <a:t>*Prior to the training, create a poll using the platform of your choice to engage participants: zoom polls, answer in the chat, show of hands, google poll, </a:t>
            </a:r>
            <a:r>
              <a:rPr lang="en-US" i="1" dirty="0" err="1"/>
              <a:t>menti</a:t>
            </a:r>
            <a:r>
              <a:rPr lang="en-US" i="1" dirty="0"/>
              <a:t>. ***indicates correct answer**</a:t>
            </a:r>
            <a:endParaRPr lang="en-US" dirty="0"/>
          </a:p>
          <a:p>
            <a:endParaRPr lang="en-US" dirty="0"/>
          </a:p>
          <a:p>
            <a:pPr marL="228600" indent="-228600">
              <a:buAutoNum type="arabicPeriod"/>
            </a:pPr>
            <a:r>
              <a:rPr lang="en-US" dirty="0"/>
              <a:t>What percentage of national substantiated CPS responses involve neglect only?</a:t>
            </a:r>
          </a:p>
          <a:p>
            <a:pPr marL="228600" indent="-228600">
              <a:buAutoNum type="alphaLcPeriod"/>
            </a:pPr>
            <a:r>
              <a:rPr lang="en-US" b="1" dirty="0"/>
              <a:t>35%</a:t>
            </a:r>
            <a:endParaRPr lang="en-US" dirty="0"/>
          </a:p>
          <a:p>
            <a:pPr marL="228600" indent="-228600">
              <a:buAutoNum type="alphaLcPeriod"/>
            </a:pPr>
            <a:r>
              <a:rPr lang="en-US" b="1" dirty="0"/>
              <a:t>50%</a:t>
            </a:r>
            <a:endParaRPr lang="en-US" dirty="0"/>
          </a:p>
          <a:p>
            <a:pPr marL="228600" indent="-228600">
              <a:buAutoNum type="alphaLcPeriod"/>
            </a:pPr>
            <a:r>
              <a:rPr lang="en-US" b="1" dirty="0"/>
              <a:t>60%***</a:t>
            </a:r>
            <a:endParaRPr lang="en-US" dirty="0"/>
          </a:p>
          <a:p>
            <a:pPr marL="228600" indent="-228600">
              <a:buAutoNum type="alphaLcPeriod"/>
            </a:pPr>
            <a:r>
              <a:rPr lang="en-US" b="1" dirty="0"/>
              <a:t>70%</a:t>
            </a:r>
            <a:endParaRPr lang="en-US" dirty="0"/>
          </a:p>
          <a:p>
            <a:endParaRPr lang="en-US" b="1" dirty="0">
              <a:ea typeface="Calibri"/>
              <a:cs typeface="Calibri"/>
            </a:endParaRPr>
          </a:p>
          <a:p>
            <a:endParaRPr lang="en-US" dirty="0"/>
          </a:p>
          <a:p>
            <a:r>
              <a:rPr lang="en-US" dirty="0"/>
              <a:t>2. Over the past decade in California, what percentage of youth in care were removed due to neglect?</a:t>
            </a:r>
          </a:p>
          <a:p>
            <a:endParaRPr lang="en-US" b="1" dirty="0">
              <a:cs typeface="Calibri"/>
            </a:endParaRPr>
          </a:p>
          <a:p>
            <a:pPr marL="228600" indent="-228600">
              <a:buAutoNum type="alphaLcPeriod"/>
            </a:pPr>
            <a:r>
              <a:rPr lang="en-US" b="1" dirty="0"/>
              <a:t>40%</a:t>
            </a:r>
            <a:endParaRPr lang="en-US" dirty="0"/>
          </a:p>
          <a:p>
            <a:pPr marL="228600" indent="-228600">
              <a:buAutoNum type="alphaLcPeriod"/>
            </a:pPr>
            <a:r>
              <a:rPr lang="en-US" b="1" dirty="0"/>
              <a:t>50%</a:t>
            </a:r>
            <a:endParaRPr lang="en-US" dirty="0"/>
          </a:p>
          <a:p>
            <a:pPr marL="228600" indent="-228600">
              <a:buAutoNum type="alphaLcPeriod"/>
            </a:pPr>
            <a:r>
              <a:rPr lang="en-US" b="1" dirty="0"/>
              <a:t>65%</a:t>
            </a:r>
            <a:endParaRPr lang="en-US" dirty="0"/>
          </a:p>
          <a:p>
            <a:pPr marL="228600" indent="-228600">
              <a:buAutoNum type="alphaLcPeriod"/>
            </a:pPr>
            <a:r>
              <a:rPr lang="en-US" b="1" dirty="0"/>
              <a:t>80%***</a:t>
            </a:r>
            <a:endParaRPr lang="en-US" dirty="0"/>
          </a:p>
          <a:p>
            <a:endParaRPr lang="en-US" dirty="0"/>
          </a:p>
          <a:p>
            <a:r>
              <a:rPr lang="en-US" dirty="0"/>
              <a:t>After poll, follow up with the discussion question:</a:t>
            </a:r>
          </a:p>
          <a:p>
            <a:pPr marL="171450" indent="-171450">
              <a:buFont typeface="Arial"/>
              <a:buChar char="•"/>
            </a:pPr>
            <a:r>
              <a:rPr lang="en-US" dirty="0"/>
              <a:t>How can collaboration through Linkages have an impact on the prevalence of neglect-related removals, particularly in providing comprehensive support and preventative measures?</a:t>
            </a:r>
            <a:endParaRPr lang="en-US" dirty="0">
              <a:ea typeface="Calibri" panose="020F0502020204030204"/>
              <a:cs typeface="Calibri" panose="020F0502020204030204"/>
            </a:endParaRPr>
          </a:p>
          <a:p>
            <a:endParaRPr lang="en-US" dirty="0"/>
          </a:p>
          <a:p>
            <a:r>
              <a:rPr lang="en-US" dirty="0"/>
              <a:t>Optional Trainer Talking Points:</a:t>
            </a:r>
          </a:p>
          <a:p>
            <a:endParaRPr lang="en-US" dirty="0"/>
          </a:p>
          <a:p>
            <a:r>
              <a:rPr lang="en-US" dirty="0"/>
              <a:t>Poverty and economic stressors are significant factors contributing to conditions where child maltreatment is more likely to occur. </a:t>
            </a:r>
            <a:endParaRPr lang="en-US" dirty="0">
              <a:ea typeface="Calibri"/>
              <a:cs typeface="Calibri"/>
            </a:endParaRPr>
          </a:p>
          <a:p>
            <a:pPr marL="171450" indent="-171450">
              <a:buFont typeface="Arial"/>
              <a:buChar char="•"/>
            </a:pPr>
            <a:r>
              <a:rPr lang="en-US" i="0" dirty="0"/>
              <a:t>In the US, neglect comprises the majority of substantiated report (76%) and entries into foster care (64%) as of FY 2020. </a:t>
            </a:r>
            <a:endParaRPr lang="en-US" dirty="0"/>
          </a:p>
          <a:p>
            <a:pPr marL="171450" indent="-171450">
              <a:buFont typeface="Arial"/>
              <a:buChar char="•"/>
            </a:pPr>
            <a:r>
              <a:rPr lang="en-US" i="0" dirty="0"/>
              <a:t>Similarly, </a:t>
            </a:r>
            <a:r>
              <a:rPr lang="en-US" b="1" i="0" dirty="0"/>
              <a:t>California</a:t>
            </a:r>
            <a:r>
              <a:rPr lang="en-US" b="0" i="0" dirty="0"/>
              <a:t> has seen a trend where over 80% of youth in care have been removed due to neglect over the past decade. </a:t>
            </a:r>
            <a:endParaRPr lang="en-US" dirty="0"/>
          </a:p>
          <a:p>
            <a:pPr marL="171450" indent="-171450">
              <a:buFont typeface="Arial"/>
              <a:buChar char="•"/>
            </a:pPr>
            <a:r>
              <a:rPr lang="en-US" b="0" i="0" dirty="0"/>
              <a:t>These </a:t>
            </a:r>
            <a:r>
              <a:rPr lang="en-US" dirty="0"/>
              <a:t>statistics</a:t>
            </a:r>
            <a:r>
              <a:rPr lang="en-US" b="0" i="0" dirty="0"/>
              <a:t> underscore the urgent need to address poverty-related challenges.</a:t>
            </a:r>
            <a:endParaRPr lang="en-US" b="0" i="0" dirty="0">
              <a:cs typeface="Calibri" panose="020F0502020204030204"/>
            </a:endParaRPr>
          </a:p>
          <a:p>
            <a:endParaRPr lang="en-US" dirty="0">
              <a:cs typeface="Calibri"/>
            </a:endParaRPr>
          </a:p>
        </p:txBody>
      </p:sp>
      <p:sp>
        <p:nvSpPr>
          <p:cNvPr id="4" name="Slide Number Placeholder 3"/>
          <p:cNvSpPr>
            <a:spLocks noGrp="1"/>
          </p:cNvSpPr>
          <p:nvPr>
            <p:ph type="sldNum" sz="quarter" idx="5"/>
          </p:nvPr>
        </p:nvSpPr>
        <p:spPr/>
        <p:txBody>
          <a:bodyPr/>
          <a:lstStyle/>
          <a:p>
            <a:fld id="{C3FDF8C2-D1FE-46E5-986A-E5A8710CA681}" type="slidenum">
              <a:rPr lang="en-US" smtClean="0"/>
              <a:t>22</a:t>
            </a:fld>
            <a:endParaRPr lang="en-US"/>
          </a:p>
        </p:txBody>
      </p:sp>
    </p:spTree>
    <p:extLst>
      <p:ext uri="{BB962C8B-B14F-4D97-AF65-F5344CB8AC3E}">
        <p14:creationId xmlns:p14="http://schemas.microsoft.com/office/powerpoint/2010/main" val="28941990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3" name="Google Shape;263;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r>
              <a:rPr lang="en-US" dirty="0"/>
              <a:t>Purpose: Highlight statistics related to the impact of poverty on families and the disproportionality of involvement in the child welfare system.</a:t>
            </a:r>
            <a:endParaRPr dirty="0"/>
          </a:p>
          <a:p>
            <a:pPr marL="0" lvl="0" indent="0" algn="l" rtl="0">
              <a:lnSpc>
                <a:spcPct val="100000"/>
              </a:lnSpc>
              <a:spcBef>
                <a:spcPts val="0"/>
              </a:spcBef>
              <a:spcAft>
                <a:spcPts val="0"/>
              </a:spcAft>
              <a:buClr>
                <a:schemeClr val="dk1"/>
              </a:buClr>
              <a:buSzPts val="1400"/>
              <a:buFont typeface="Calibri"/>
              <a:buNone/>
            </a:pPr>
            <a:endParaRPr/>
          </a:p>
          <a:p>
            <a:pPr marL="0" lvl="0" indent="0" algn="l" rtl="0">
              <a:lnSpc>
                <a:spcPct val="100000"/>
              </a:lnSpc>
              <a:spcBef>
                <a:spcPts val="0"/>
              </a:spcBef>
              <a:spcAft>
                <a:spcPts val="0"/>
              </a:spcAft>
              <a:buClr>
                <a:schemeClr val="dk1"/>
              </a:buClr>
              <a:buSzPts val="1400"/>
              <a:buFont typeface="Calibri"/>
              <a:buNone/>
            </a:pPr>
            <a:r>
              <a:rPr lang="en-US" b="1" dirty="0"/>
              <a:t>Trainer Notes: </a:t>
            </a:r>
            <a:endParaRPr b="1" dirty="0"/>
          </a:p>
          <a:p>
            <a:pPr marL="0" lvl="0" indent="0" algn="l" rtl="0">
              <a:lnSpc>
                <a:spcPct val="100000"/>
              </a:lnSpc>
              <a:spcBef>
                <a:spcPts val="0"/>
              </a:spcBef>
              <a:spcAft>
                <a:spcPts val="0"/>
              </a:spcAft>
              <a:buClr>
                <a:schemeClr val="dk1"/>
              </a:buClr>
              <a:buSzPts val="1400"/>
              <a:buFont typeface="Calibri"/>
              <a:buNone/>
            </a:pPr>
            <a:r>
              <a:rPr lang="en-US" dirty="0"/>
              <a:t>Review statistics on slide.</a:t>
            </a:r>
          </a:p>
          <a:p>
            <a:pPr marL="228600" indent="-228600">
              <a:buFont typeface="Noto Sans Symbols,Sans-Serif"/>
              <a:buChar char="▪"/>
            </a:pPr>
            <a:r>
              <a:rPr lang="en-US" dirty="0"/>
              <a:t>Families below the poverty line are three times more likely to be substantiated for child maltreatment (Drake &amp; Jonson-Reid, 2014).</a:t>
            </a:r>
          </a:p>
          <a:p>
            <a:pPr marL="228600" indent="-228600">
              <a:buFont typeface="Noto Sans Symbols,Sans-Serif"/>
              <a:buChar char="▪"/>
            </a:pPr>
            <a:endParaRPr lang="en-US" dirty="0"/>
          </a:p>
          <a:p>
            <a:pPr marL="228600" indent="-228600">
              <a:spcBef>
                <a:spcPts val="1600"/>
              </a:spcBef>
              <a:buFont typeface="Noto Sans Symbols,Sans-Serif"/>
              <a:buChar char="▪"/>
            </a:pPr>
            <a:r>
              <a:rPr lang="en-US" dirty="0"/>
              <a:t>Nearly 85% of families investigated by child protective services earn below 200% of the federal poverty line</a:t>
            </a:r>
          </a:p>
          <a:p>
            <a:pPr marL="228600" indent="-101600">
              <a:spcBef>
                <a:spcPts val="1600"/>
              </a:spcBef>
            </a:pPr>
            <a:endParaRPr lang="en-US" dirty="0"/>
          </a:p>
          <a:p>
            <a:pPr marL="228600" indent="-228600">
              <a:spcBef>
                <a:spcPts val="1600"/>
              </a:spcBef>
              <a:buFont typeface="Noto Sans Symbols,Sans-Serif"/>
              <a:buChar char="▪"/>
            </a:pPr>
            <a:r>
              <a:rPr lang="en-US" dirty="0"/>
              <a:t>Economic disparities and historical systemic disadvantages have fueled disproportionate child welfare system involvement among families of color; Black, Latino, and American Indian/Alaska Native (AI/AN) families are disproportionately more likely to be poor due to longstanding systemic conditions.</a:t>
            </a:r>
            <a:endParaRPr lang="en-US" dirty="0" err="1">
              <a:cs typeface="Calibri"/>
            </a:endParaRPr>
          </a:p>
          <a:p>
            <a:pPr>
              <a:buSzPts val="1400"/>
            </a:pPr>
            <a:endParaRPr lang="en-US" dirty="0">
              <a:cs typeface="Calibri"/>
            </a:endParaRPr>
          </a:p>
          <a:p>
            <a:pPr marL="228600" indent="-228600">
              <a:buFont typeface="Noto Sans Symbols,Sans-Serif"/>
              <a:buChar char="▪"/>
            </a:pPr>
            <a:r>
              <a:rPr lang="en-US" dirty="0"/>
              <a:t>Evidence about the root causes of child maltreatment has been well documented, including poverty-related risk factors such as unemployment, single parenthood, housing instability, earlier childbearing, and lack of childcare (</a:t>
            </a:r>
            <a:r>
              <a:rPr lang="en-US" dirty="0" err="1"/>
              <a:t>Escaravage</a:t>
            </a:r>
            <a:r>
              <a:rPr lang="en-US" dirty="0"/>
              <a:t>, 2014; Marcal, 2017).</a:t>
            </a:r>
          </a:p>
          <a:p>
            <a:pPr marL="228600" indent="-101600">
              <a:spcBef>
                <a:spcPts val="1600"/>
              </a:spcBef>
            </a:pPr>
            <a:endParaRPr lang="en-US" dirty="0"/>
          </a:p>
          <a:p>
            <a:pPr marL="228600" indent="-101600">
              <a:spcBef>
                <a:spcPts val="1600"/>
              </a:spcBef>
            </a:pPr>
            <a:endParaRPr lang="en-US" dirty="0"/>
          </a:p>
          <a:p>
            <a:pPr marL="228600" indent="-228600">
              <a:spcBef>
                <a:spcPts val="1600"/>
              </a:spcBef>
              <a:buFont typeface="Noto Sans Symbols,Sans-Serif"/>
              <a:buChar char="▪"/>
            </a:pPr>
            <a:r>
              <a:rPr lang="en-US" dirty="0"/>
              <a:t>When families are involved with child welfare due to substantiated abuse or neglect, Linkages provides the opportunity for agencies to integrate and coordinate program requirements in order to improve child safety while also creating economic stability.</a:t>
            </a:r>
            <a:endParaRPr lang="en-US" dirty="0">
              <a:cs typeface="Calibri"/>
            </a:endParaRPr>
          </a:p>
          <a:p>
            <a:pPr marL="228600" indent="-228600">
              <a:spcBef>
                <a:spcPts val="1600"/>
              </a:spcBef>
              <a:buFont typeface="Noto Sans Symbols,Sans-Serif"/>
              <a:buChar char="▪"/>
            </a:pPr>
            <a:endParaRPr lang="en-US" dirty="0">
              <a:cs typeface="Calibri"/>
            </a:endParaRPr>
          </a:p>
          <a:p>
            <a:pPr marL="171450" indent="-171450">
              <a:buFont typeface="Arial"/>
              <a:buChar char="•"/>
            </a:pPr>
            <a:r>
              <a:rPr lang="en-US" dirty="0"/>
              <a:t>Linkages prioritizes collaboration between child welfare and support services like CalWORKs, providing an opportunity to intervene early and provide families with necessary resources and support to address underlying economic stressors and poverty-related issues of neglect.</a:t>
            </a:r>
          </a:p>
          <a:p>
            <a:pPr marL="171450" indent="-171450">
              <a:buFont typeface="Arial"/>
              <a:buChar char="•"/>
            </a:pPr>
            <a:endParaRPr lang="en-US" dirty="0"/>
          </a:p>
          <a:p>
            <a:r>
              <a:rPr lang="en-US" b="1" dirty="0">
                <a:cs typeface="Calibri"/>
              </a:rPr>
              <a:t>Sources:</a:t>
            </a:r>
          </a:p>
          <a:p>
            <a:pPr marL="171450" indent="-171450">
              <a:buFont typeface="Arial"/>
              <a:buChar char="•"/>
            </a:pPr>
            <a:r>
              <a:rPr lang="en-US" dirty="0"/>
              <a:t>https://www.chhs.ca.gov/wp-content/uploads/2022/06/CA-CWC-06.01.22-Chapin-Hall-final-deck.pdf</a:t>
            </a:r>
            <a:endParaRPr lang="en-US">
              <a:cs typeface="Calibri" panose="020F0502020204030204"/>
            </a:endParaRPr>
          </a:p>
          <a:p>
            <a:pPr marL="171450" indent="-171450">
              <a:buFont typeface="Arial"/>
              <a:buChar char="•"/>
            </a:pPr>
            <a:endParaRPr lang="en-US" dirty="0"/>
          </a:p>
          <a:p>
            <a:pPr marL="171450" indent="-171450">
              <a:buFont typeface="Arial"/>
              <a:buChar char="•"/>
            </a:pPr>
            <a:r>
              <a:rPr lang="en-US" dirty="0">
                <a:hlinkClick r:id="rId3"/>
              </a:rPr>
              <a:t>https://www.chhs.ca.gov/wp-content/uploads/2022/06/CA-CWC-06.01.22-Chapin-Hall-final-deck.pdf</a:t>
            </a:r>
            <a:r>
              <a:rPr lang="en-US" dirty="0"/>
              <a:t>.</a:t>
            </a:r>
          </a:p>
          <a:p>
            <a:pPr marL="228600" indent="-228600">
              <a:spcBef>
                <a:spcPts val="1600"/>
              </a:spcBef>
              <a:buFont typeface="Noto Sans Symbols,Sans-Serif"/>
              <a:buChar char="▪"/>
            </a:pPr>
            <a:endParaRPr lang="en-US" dirty="0">
              <a:cs typeface="Calibri"/>
            </a:endParaRPr>
          </a:p>
          <a:p>
            <a:pPr>
              <a:buSzPts val="1400"/>
            </a:pPr>
            <a:endParaRPr lang="en-US" dirty="0">
              <a:cs typeface="Calibri"/>
            </a:endParaRPr>
          </a:p>
        </p:txBody>
      </p:sp>
      <p:sp>
        <p:nvSpPr>
          <p:cNvPr id="264" name="Google Shape;264;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Purpose:  To highlight the recent changes in the law.</a:t>
            </a:r>
            <a:endParaRPr lang="en-US" dirty="0"/>
          </a:p>
          <a:p>
            <a:endParaRPr lang="en-US" dirty="0">
              <a:cs typeface="Calibri"/>
            </a:endParaRPr>
          </a:p>
          <a:p>
            <a:r>
              <a:rPr lang="en-US" b="1" dirty="0">
                <a:cs typeface="Calibri"/>
              </a:rPr>
              <a:t>Trainer Notes:</a:t>
            </a:r>
            <a:endParaRPr lang="en-US" b="1" dirty="0">
              <a:ea typeface="Calibri"/>
              <a:cs typeface="Calibri"/>
            </a:endParaRPr>
          </a:p>
          <a:p>
            <a:r>
              <a:rPr lang="en-US" dirty="0">
                <a:ea typeface="Calibri"/>
                <a:cs typeface="Calibri"/>
              </a:rPr>
              <a:t>Uplift that poverty continues to be a risk factor for abuse and neglect and can lead to child welfare involvement, highlighting AB 2085 and SB 1085 which state that poverty cannot be the sole basis upon which child welfare takes jurisdiction.</a:t>
            </a:r>
          </a:p>
          <a:p>
            <a:endParaRPr lang="en-US" b="1" dirty="0">
              <a:ea typeface="Calibri"/>
              <a:cs typeface="Calibri"/>
            </a:endParaRPr>
          </a:p>
          <a:p>
            <a:r>
              <a:rPr lang="en-US" b="1" dirty="0">
                <a:ea typeface="Calibri"/>
                <a:cs typeface="Calibri"/>
              </a:rPr>
              <a:t>Suggested Language:</a:t>
            </a:r>
            <a:endParaRPr lang="en-US" b="1" dirty="0">
              <a:cs typeface="Calibri"/>
            </a:endParaRPr>
          </a:p>
          <a:p>
            <a:r>
              <a:rPr lang="en-US" dirty="0">
                <a:cs typeface="Calibri"/>
              </a:rPr>
              <a:t>We saw in the prior slide that the majority of families coming to the attention of child welfare are referred due to allegations of neglect, and that most children in care are in out of-home care because of neglect.  Recognizing that children do better when they are with their families than in foster care, and recognizing that children were being removed due to families experiencing housing instability, lack of childcare, etc., California has passed new laws.  </a:t>
            </a:r>
          </a:p>
          <a:p>
            <a:endParaRPr lang="en-US" dirty="0">
              <a:cs typeface="Calibri"/>
            </a:endParaRPr>
          </a:p>
          <a:p>
            <a:r>
              <a:rPr lang="en-US" dirty="0">
                <a:cs typeface="Calibri"/>
              </a:rPr>
              <a:t>While we recognize that poverty continues to function as a risk factor for abuse and neglect, poverty in and of itself should not be the sole basis upon which child welfare takes jurisdiction.  Through passage of AB 2085, SB 1085 and changes in WIC code and Penal Code, agencies must now ensure that they are appropriately assessing risk and safety independent of a parent's economic disadvantage.  </a:t>
            </a:r>
            <a:endParaRPr lang="en-US" dirty="0">
              <a:ea typeface="Calibri"/>
              <a:cs typeface="Calibri"/>
            </a:endParaRPr>
          </a:p>
          <a:p>
            <a:endParaRPr lang="en-US" dirty="0">
              <a:cs typeface="Calibri"/>
            </a:endParaRPr>
          </a:p>
          <a:p>
            <a:r>
              <a:rPr lang="en-US" dirty="0">
                <a:cs typeface="Calibri"/>
              </a:rPr>
              <a:t>While this change can protect families from unnecessary involvement with child welfare, it does not do anything to mitigate their economic disadvantage or the risk that that poses to their well-being.   And that is where Linkages comes in.</a:t>
            </a:r>
            <a:endParaRPr lang="en-US" dirty="0">
              <a:ea typeface="Calibri"/>
              <a:cs typeface="Calibri"/>
            </a:endParaRPr>
          </a:p>
          <a:p>
            <a:endParaRPr lang="en-US" dirty="0">
              <a:ea typeface="Calibri"/>
              <a:cs typeface="Calibri"/>
            </a:endParaRPr>
          </a:p>
          <a:p>
            <a:r>
              <a:rPr lang="en-US" dirty="0">
                <a:ea typeface="Calibri"/>
                <a:cs typeface="Calibri"/>
              </a:rPr>
              <a:t>Additional information for reference regarding AB 2085 and SB 1085 are included in the Key Legislation section of your trainee workbook.</a:t>
            </a:r>
          </a:p>
        </p:txBody>
      </p:sp>
      <p:sp>
        <p:nvSpPr>
          <p:cNvPr id="4" name="Slide Number Placeholder 3"/>
          <p:cNvSpPr>
            <a:spLocks noGrp="1"/>
          </p:cNvSpPr>
          <p:nvPr>
            <p:ph type="sldNum" sz="quarter" idx="5"/>
          </p:nvPr>
        </p:nvSpPr>
        <p:spPr/>
        <p:txBody>
          <a:bodyPr/>
          <a:lstStyle/>
          <a:p>
            <a:fld id="{C3FDF8C2-D1FE-46E5-986A-E5A8710CA681}" type="slidenum">
              <a:rPr lang="en-US" smtClean="0"/>
              <a:t>24</a:t>
            </a:fld>
            <a:endParaRPr lang="en-US"/>
          </a:p>
        </p:txBody>
      </p:sp>
    </p:spTree>
    <p:extLst>
      <p:ext uri="{BB962C8B-B14F-4D97-AF65-F5344CB8AC3E}">
        <p14:creationId xmlns:p14="http://schemas.microsoft.com/office/powerpoint/2010/main" val="40569961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Purpose:  To reinforce the evidence that by providing families with additional resources, we can enhance child safety and well-being.</a:t>
            </a:r>
            <a:endParaRPr lang="en-US" dirty="0"/>
          </a:p>
          <a:p>
            <a:endParaRPr lang="en-US" dirty="0"/>
          </a:p>
          <a:p>
            <a:r>
              <a:rPr lang="en-US" dirty="0">
                <a:cs typeface="Calibri"/>
              </a:rPr>
              <a:t>Trainer Notes:</a:t>
            </a:r>
            <a:endParaRPr lang="en-US" dirty="0"/>
          </a:p>
          <a:p>
            <a:r>
              <a:rPr lang="en-US" dirty="0"/>
              <a:t>By creating opportunities for families to reduce the stressors created by poverty and disenfranchisement, this partnership can have a direct impact on child and family well-being.  </a:t>
            </a:r>
            <a:endParaRPr lang="en-US" dirty="0">
              <a:ea typeface="Calibri"/>
              <a:cs typeface="Calibri"/>
            </a:endParaRPr>
          </a:p>
          <a:p>
            <a:endParaRPr lang="en-US" dirty="0">
              <a:cs typeface="Calibri"/>
            </a:endParaRPr>
          </a:p>
          <a:p>
            <a:r>
              <a:rPr lang="en-US" dirty="0">
                <a:cs typeface="Calibri"/>
              </a:rPr>
              <a:t>Linkages seeks to not only maximize the resources available to families but also to make it easier for families to access those needed resources. In doing so, our hope is that we can reduce the frequency of child maltreatment.</a:t>
            </a:r>
            <a:endParaRPr lang="en-US" dirty="0">
              <a:ea typeface="Calibri"/>
              <a:cs typeface="Calibri"/>
            </a:endParaRPr>
          </a:p>
          <a:p>
            <a:endParaRPr lang="en-US" dirty="0"/>
          </a:p>
          <a:p>
            <a:r>
              <a:rPr lang="en-US" dirty="0">
                <a:ea typeface="Calibri"/>
                <a:cs typeface="Calibri"/>
              </a:rPr>
              <a:t>Share examples of concrete supports that can be offered to families through Linkages.</a:t>
            </a:r>
          </a:p>
          <a:p>
            <a:endParaRPr lang="en-US" dirty="0"/>
          </a:p>
          <a:p>
            <a:r>
              <a:rPr lang="en-US" dirty="0">
                <a:ea typeface="Calibri"/>
                <a:cs typeface="Calibri"/>
              </a:rPr>
              <a:t>Source:</a:t>
            </a:r>
            <a:endParaRPr lang="en-US" dirty="0"/>
          </a:p>
          <a:p>
            <a:r>
              <a:rPr lang="en-US" dirty="0"/>
              <a:t>*https://www.chhs.ca.gov/wp-content/uploads/2022/06/CA-CWC-06.01.22-Chapin-Hall-final-deck.pdf </a:t>
            </a:r>
            <a:endParaRPr lang="en-US" dirty="0">
              <a:cs typeface="Calibri"/>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C3FDF8C2-D1FE-46E5-986A-E5A8710CA681}" type="slidenum">
              <a:rPr lang="en-US" smtClean="0"/>
              <a:t>25</a:t>
            </a:fld>
            <a:endParaRPr lang="en-US"/>
          </a:p>
        </p:txBody>
      </p:sp>
    </p:spTree>
    <p:extLst>
      <p:ext uri="{BB962C8B-B14F-4D97-AF65-F5344CB8AC3E}">
        <p14:creationId xmlns:p14="http://schemas.microsoft.com/office/powerpoint/2010/main" val="38257556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Purpose:  To provide specific data related to the income disparities between white families and families of color.  This will provide a foundation for the upcoming slides addressing overrepresentation of Black and Native American children in the child welfare system.</a:t>
            </a:r>
          </a:p>
          <a:p>
            <a:endParaRPr lang="en-US" dirty="0">
              <a:cs typeface="Calibri"/>
            </a:endParaRPr>
          </a:p>
          <a:p>
            <a:r>
              <a:rPr lang="en-US" dirty="0">
                <a:cs typeface="Calibri"/>
              </a:rPr>
              <a:t>Trainer Notes:</a:t>
            </a:r>
            <a:endParaRPr lang="en-US" dirty="0">
              <a:ea typeface="Calibri"/>
              <a:cs typeface="Calibri"/>
            </a:endParaRPr>
          </a:p>
          <a:p>
            <a:pPr>
              <a:defRPr/>
            </a:pPr>
            <a:r>
              <a:rPr lang="en-US" dirty="0">
                <a:ea typeface="Calibri"/>
                <a:cs typeface="Calibri"/>
              </a:rPr>
              <a:t>Uplift disparities in child welfare and the connection to poverty as a contributing factor.</a:t>
            </a:r>
            <a:endParaRPr lang="en-US" dirty="0">
              <a:cs typeface="Calibri"/>
            </a:endParaRPr>
          </a:p>
          <a:p>
            <a:pPr>
              <a:defRPr/>
            </a:pPr>
            <a:endParaRPr lang="en-US" dirty="0">
              <a:ea typeface="Calibri" panose="020F0502020204030204"/>
              <a:cs typeface="Calibri"/>
            </a:endParaRPr>
          </a:p>
          <a:p>
            <a:pPr>
              <a:defRPr/>
            </a:pPr>
            <a:r>
              <a:rPr lang="en-US" dirty="0">
                <a:ea typeface="Calibri" panose="020F0502020204030204"/>
                <a:cs typeface="Calibri"/>
              </a:rPr>
              <a:t>Suggested Language: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Black and Native American families earn significantly less than their White counterparts.</a:t>
            </a:r>
            <a:endParaRPr lang="en-US" dirty="0">
              <a:ea typeface="Calibri"/>
              <a:cs typeface="Calibri"/>
            </a:endParaRPr>
          </a:p>
          <a:p>
            <a:endParaRPr lang="en-US" dirty="0">
              <a:cs typeface="Calibri"/>
            </a:endParaRPr>
          </a:p>
          <a:p>
            <a:r>
              <a:rPr lang="en-US" dirty="0">
                <a:cs typeface="Calibri"/>
              </a:rPr>
              <a:t>While poverty impacts all ethnicities, Black, Latino and Native American families earn far less compared to their white counterparts.  This is not necessarily due to overt discriminatory pay practices – although it can be – but it is often a result of disparities in education, job opportunities, criminal histories, etc. - think about it as one of the consequences of systemic racism.</a:t>
            </a:r>
            <a:endParaRPr lang="en-US" dirty="0">
              <a:ea typeface="Calibri"/>
              <a:cs typeface="Calibri"/>
            </a:endParaRPr>
          </a:p>
          <a:p>
            <a:endParaRPr lang="en-US" dirty="0">
              <a:cs typeface="Calibri"/>
            </a:endParaRPr>
          </a:p>
          <a:p>
            <a:r>
              <a:rPr lang="en-US" dirty="0">
                <a:cs typeface="Calibri"/>
              </a:rPr>
              <a:t>If families of color are more likely to struggle with poverty, they are also far more likely to come to the attention of child welfare, and we will see some data in a few minutes reflecting that disparity. </a:t>
            </a:r>
            <a:endParaRPr lang="en-US" dirty="0"/>
          </a:p>
        </p:txBody>
      </p:sp>
      <p:sp>
        <p:nvSpPr>
          <p:cNvPr id="4" name="Slide Number Placeholder 3"/>
          <p:cNvSpPr>
            <a:spLocks noGrp="1"/>
          </p:cNvSpPr>
          <p:nvPr>
            <p:ph type="sldNum" sz="quarter" idx="5"/>
          </p:nvPr>
        </p:nvSpPr>
        <p:spPr/>
        <p:txBody>
          <a:bodyPr/>
          <a:lstStyle/>
          <a:p>
            <a:fld id="{C3FDF8C2-D1FE-46E5-986A-E5A8710CA681}" type="slidenum">
              <a:rPr lang="en-US" smtClean="0"/>
              <a:t>26</a:t>
            </a:fld>
            <a:endParaRPr lang="en-US"/>
          </a:p>
        </p:txBody>
      </p:sp>
    </p:spTree>
    <p:extLst>
      <p:ext uri="{BB962C8B-B14F-4D97-AF65-F5344CB8AC3E}">
        <p14:creationId xmlns:p14="http://schemas.microsoft.com/office/powerpoint/2010/main" val="14336549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Purpose: To expand on the significant overrepresentation of families of color in both the child welfare system and the public assistance system.  </a:t>
            </a:r>
            <a:endParaRPr lang="en-US" dirty="0"/>
          </a:p>
          <a:p>
            <a:endParaRPr lang="en-US">
              <a:cs typeface="Calibri"/>
            </a:endParaRPr>
          </a:p>
          <a:p>
            <a:r>
              <a:rPr lang="en-US" dirty="0">
                <a:ea typeface="Calibri"/>
                <a:cs typeface="Calibri"/>
              </a:rPr>
              <a:t>Suggested Language:</a:t>
            </a:r>
          </a:p>
          <a:p>
            <a:r>
              <a:rPr lang="en-US" dirty="0">
                <a:cs typeface="Calibri"/>
              </a:rPr>
              <a:t>When we are talking about poverty and child welfare, we need to also have a conversation about the overrepresentation of Black and Native American families in  our systems.  </a:t>
            </a:r>
            <a:endParaRPr lang="en-US" dirty="0">
              <a:ea typeface="Calibri"/>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C3FDF8C2-D1FE-46E5-986A-E5A8710CA681}" type="slidenum">
              <a:rPr lang="en-US" smtClean="0"/>
              <a:t>27</a:t>
            </a:fld>
            <a:endParaRPr lang="en-US"/>
          </a:p>
        </p:txBody>
      </p:sp>
    </p:spTree>
    <p:extLst>
      <p:ext uri="{BB962C8B-B14F-4D97-AF65-F5344CB8AC3E}">
        <p14:creationId xmlns:p14="http://schemas.microsoft.com/office/powerpoint/2010/main" val="29864026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Trainer Notes:</a:t>
            </a:r>
            <a:endParaRPr lang="en-US" dirty="0"/>
          </a:p>
          <a:p>
            <a:r>
              <a:rPr lang="en-US" dirty="0">
                <a:ea typeface="Calibri"/>
                <a:cs typeface="Calibri"/>
              </a:rPr>
              <a:t>Discuss disproportionality at all stages of cases, uplifting that disproportionality at hotline can be mitigated by controlling for poverty through income supports.</a:t>
            </a:r>
            <a:endParaRPr lang="en-US" dirty="0"/>
          </a:p>
          <a:p>
            <a:endParaRPr lang="en-US" dirty="0"/>
          </a:p>
          <a:p>
            <a:r>
              <a:rPr lang="en-US" dirty="0">
                <a:ea typeface="Calibri"/>
                <a:cs typeface="Calibri"/>
              </a:rPr>
              <a:t>Suggested Language:</a:t>
            </a:r>
            <a:endParaRPr lang="en-US" dirty="0"/>
          </a:p>
          <a:p>
            <a:r>
              <a:rPr lang="en-US" dirty="0"/>
              <a:t>While poverty can be a significant risk factor for children, and families of color are more likely to be poor due to the income disparities we talked about, it is important to highlight that Black and Native American children are overrepresented at </a:t>
            </a:r>
            <a:r>
              <a:rPr lang="en-US" b="1" dirty="0"/>
              <a:t>all </a:t>
            </a:r>
            <a:r>
              <a:rPr lang="en-US" dirty="0"/>
              <a:t>levels of the child welfare system:  They are more likely to have allegations substantiated than their white or Latino counterparts; they are more likely to be placed in out-of-home care, and they are less likely to reunify with their parents.  </a:t>
            </a:r>
            <a:endParaRPr lang="en-US" dirty="0">
              <a:ea typeface="Calibri"/>
              <a:cs typeface="Calibri"/>
            </a:endParaRPr>
          </a:p>
          <a:p>
            <a:endParaRPr lang="en-US" dirty="0"/>
          </a:p>
          <a:p>
            <a:endParaRPr lang="en-US" dirty="0"/>
          </a:p>
          <a:p>
            <a:r>
              <a:rPr lang="en-US" dirty="0"/>
              <a:t>Previous studies indicate that African American children and families receive fewer and lower quality services, fewer foster parent support services, fewer contacts by caseworkers, less access to mental health services and less access to drug treatment services when compared to other racial/ethnic groups.</a:t>
            </a:r>
          </a:p>
          <a:p>
            <a:endParaRPr lang="en-US" dirty="0"/>
          </a:p>
          <a:p>
            <a:r>
              <a:rPr lang="en-US" dirty="0"/>
              <a:t>When you control for poverty the disproportionality at hotline goes away. Provision of income supports as a way of addressing the issue of disproportionality.</a:t>
            </a:r>
            <a:endParaRPr lang="en-US" dirty="0">
              <a:ea typeface="Calibri"/>
              <a:cs typeface="Calibri"/>
            </a:endParaRPr>
          </a:p>
          <a:p>
            <a:endParaRPr lang="en-US">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C3FDF8C2-D1FE-46E5-986A-E5A8710CA681}" type="slidenum">
              <a:rPr lang="en-US" smtClean="0"/>
              <a:t>28</a:t>
            </a:fld>
            <a:endParaRPr lang="en-US"/>
          </a:p>
        </p:txBody>
      </p:sp>
    </p:spTree>
    <p:extLst>
      <p:ext uri="{BB962C8B-B14F-4D97-AF65-F5344CB8AC3E}">
        <p14:creationId xmlns:p14="http://schemas.microsoft.com/office/powerpoint/2010/main" val="27665568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3B5478"/>
                </a:solidFill>
              </a:rPr>
              <a:t>Purpose: This purpose of this section is to shed light on the disproportionate representation of Native America, Latinx and Black or African American children in foster care in California. It aims to highlight the disparities experienced by these communities and serve as a prompt for meaningful discussion.</a:t>
            </a:r>
          </a:p>
          <a:p>
            <a:endParaRPr lang="en-US" dirty="0">
              <a:solidFill>
                <a:srgbClr val="3B5478"/>
              </a:solidFill>
            </a:endParaRPr>
          </a:p>
          <a:p>
            <a:r>
              <a:rPr lang="en-US" dirty="0">
                <a:solidFill>
                  <a:srgbClr val="3B5478"/>
                </a:solidFill>
              </a:rPr>
              <a:t>Trainer Notes:</a:t>
            </a:r>
          </a:p>
          <a:p>
            <a:r>
              <a:rPr lang="en-US" dirty="0">
                <a:solidFill>
                  <a:srgbClr val="3B5478"/>
                </a:solidFill>
              </a:rPr>
              <a:t>This slide shows the increased likelihood of placement in foster care for Native American, Latinx, and Black or African American children in California.</a:t>
            </a:r>
          </a:p>
          <a:p>
            <a:endParaRPr lang="en-US" dirty="0">
              <a:solidFill>
                <a:srgbClr val="3B5478"/>
              </a:solidFill>
            </a:endParaRPr>
          </a:p>
          <a:p>
            <a:r>
              <a:rPr lang="en-US" dirty="0">
                <a:solidFill>
                  <a:srgbClr val="3B5478"/>
                </a:solidFill>
              </a:rPr>
              <a:t>These reports examine the degree to which groups of children have contact with the child welfare system at higher or lower rates than their presence in the general population.</a:t>
            </a:r>
          </a:p>
          <a:p>
            <a:endParaRPr lang="en-US" dirty="0">
              <a:solidFill>
                <a:srgbClr val="3B5478"/>
              </a:solidFill>
            </a:endParaRPr>
          </a:p>
          <a:p>
            <a:r>
              <a:rPr lang="en-US" dirty="0">
                <a:solidFill>
                  <a:srgbClr val="3B5478"/>
                </a:solidFill>
              </a:rPr>
              <a:t>Source:</a:t>
            </a:r>
            <a:br>
              <a:rPr lang="en-US" dirty="0">
                <a:cs typeface="+mn-lt"/>
              </a:rPr>
            </a:br>
            <a:r>
              <a:rPr lang="en-US" dirty="0">
                <a:solidFill>
                  <a:srgbClr val="3B5478"/>
                </a:solidFill>
              </a:rPr>
              <a:t>Webster, D., Lee, S., Dawson, W., Magruder, J., </a:t>
            </a:r>
            <a:r>
              <a:rPr lang="en-US" dirty="0" err="1">
                <a:solidFill>
                  <a:srgbClr val="3B5478"/>
                </a:solidFill>
              </a:rPr>
              <a:t>Exel</a:t>
            </a:r>
            <a:r>
              <a:rPr lang="en-US" dirty="0">
                <a:solidFill>
                  <a:srgbClr val="3B5478"/>
                </a:solidFill>
              </a:rPr>
              <a:t>, M., Cuccaro-Alamin, S., Putnam-Hornstein, E., Wiegmann, W., Saika, G., Courtney, M., Eastman, A.L., Hammond, I., Gomez, A., Sunaryo, E., Guo, S., Agarwal, A., Berwick, H., Hoerl, C., Yee, H., Gonzalez, A., </a:t>
            </a:r>
            <a:r>
              <a:rPr lang="en-US" dirty="0" err="1">
                <a:solidFill>
                  <a:srgbClr val="3B5478"/>
                </a:solidFill>
              </a:rPr>
              <a:t>Ensele</a:t>
            </a:r>
            <a:r>
              <a:rPr lang="en-US" dirty="0">
                <a:solidFill>
                  <a:srgbClr val="3B5478"/>
                </a:solidFill>
              </a:rPr>
              <a:t>, P., Nevin, J., &amp; Guinan, B. (2023).</a:t>
            </a:r>
          </a:p>
          <a:p>
            <a:endParaRPr lang="en-US" dirty="0">
              <a:solidFill>
                <a:srgbClr val="3B5478"/>
              </a:solidFill>
              <a:cs typeface="Calibri"/>
            </a:endParaRPr>
          </a:p>
          <a:p>
            <a:endParaRPr lang="en-US" dirty="0">
              <a:solidFill>
                <a:srgbClr val="3B5478"/>
              </a:solidFill>
            </a:endParaRPr>
          </a:p>
          <a:p>
            <a:endParaRPr lang="en-US" dirty="0">
              <a:solidFill>
                <a:srgbClr val="3B5478"/>
              </a:solidFill>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C3FDF8C2-D1FE-46E5-986A-E5A8710CA681}" type="slidenum">
              <a:rPr lang="en-US" smtClean="0"/>
              <a:t>29</a:t>
            </a:fld>
            <a:endParaRPr lang="en-US"/>
          </a:p>
        </p:txBody>
      </p:sp>
    </p:spTree>
    <p:extLst>
      <p:ext uri="{BB962C8B-B14F-4D97-AF65-F5344CB8AC3E}">
        <p14:creationId xmlns:p14="http://schemas.microsoft.com/office/powerpoint/2010/main" val="27246387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To further explore economic/institutional/systemic drivers of disproportionality.</a:t>
            </a:r>
          </a:p>
          <a:p>
            <a:endParaRPr lang="en-US" dirty="0"/>
          </a:p>
          <a:p>
            <a:r>
              <a:rPr lang="en-US" dirty="0">
                <a:ea typeface="Calibri" panose="020F0502020204030204"/>
                <a:cs typeface="Calibri" panose="020F0502020204030204"/>
              </a:rPr>
              <a:t>Trainer Notes:</a:t>
            </a:r>
            <a:endParaRPr lang="en-US" dirty="0"/>
          </a:p>
          <a:p>
            <a:r>
              <a:rPr lang="en-US" dirty="0">
                <a:ea typeface="Calibri"/>
                <a:cs typeface="Calibri"/>
              </a:rPr>
              <a:t>Explore some of the underlying reasons for disproportionality.</a:t>
            </a:r>
            <a:endParaRPr lang="en-US" dirty="0"/>
          </a:p>
          <a:p>
            <a:r>
              <a:rPr lang="en-US" dirty="0"/>
              <a:t>For county-specific trainings, you could share statistics based on your county data.</a:t>
            </a:r>
            <a:endParaRPr lang="en-US" dirty="0">
              <a:ea typeface="Calibri" panose="020F0502020204030204"/>
              <a:cs typeface="Calibri" panose="020F0502020204030204"/>
            </a:endParaRPr>
          </a:p>
          <a:p>
            <a:endParaRPr lang="en-US" dirty="0">
              <a:ea typeface="Calibri" panose="020F0502020204030204"/>
              <a:cs typeface="Calibri" panose="020F0502020204030204"/>
            </a:endParaRPr>
          </a:p>
          <a:p>
            <a:r>
              <a:rPr lang="en-US" dirty="0">
                <a:ea typeface="Calibri" panose="020F0502020204030204"/>
                <a:cs typeface="Calibri" panose="020F0502020204030204"/>
              </a:rPr>
              <a:t>Suggested Language:</a:t>
            </a:r>
            <a:endParaRPr lang="en-US" dirty="0"/>
          </a:p>
          <a:p>
            <a:r>
              <a:rPr lang="en-US" dirty="0"/>
              <a:t>In considering the multitude of factors that contribute to overrepresentation of Black and Native American children in the child welfare system, some key concepts have been identified:	</a:t>
            </a:r>
            <a:endParaRPr lang="en-US" dirty="0">
              <a:ea typeface="Calibri"/>
              <a:cs typeface="Calibri"/>
            </a:endParaRPr>
          </a:p>
          <a:p>
            <a:pPr marL="171450" indent="-171450">
              <a:buFont typeface="Arial" panose="020B0604020202020204" pitchFamily="34" charset="0"/>
              <a:buChar char="•"/>
            </a:pPr>
            <a:r>
              <a:rPr lang="en-US" dirty="0"/>
              <a:t>Disproportionate and disparate needs of children of diverse ethnic backgrounds – We mentioned this in prior slides – poverty impacts families of color at higher rates than White families. This is due in part to unequal access to educational and professional opportunities, residential instability, historical trauma, etc.</a:t>
            </a:r>
            <a:endParaRPr lang="en-US" dirty="0">
              <a:ea typeface="Calibri"/>
              <a:cs typeface="Calibri"/>
            </a:endParaRP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Lack of cultural humility – Until relatively recently, agencies have done little to acknowledge the impact of implicit bias, stereotypes and racism on decision-making.  Rather than adopting an open-minded and teachable approach, many decisions are driven by unexamined beliefs or practices.</a:t>
            </a:r>
            <a:endParaRPr lang="en-US" dirty="0">
              <a:ea typeface="Calibri"/>
              <a:cs typeface="Calibri"/>
            </a:endParaRP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Child welfare system factors – Lack of resources to support individual families’ racial, cultural and ethnic backgrounds.  If culturally specific resources do exist, they are often not well-known or easily accessible.  Caseworkers vary in terms of their knowledge, skills and abilities – newer workers may not have information regarding resources that can support families; perhaps more seasoned workers are less inclined to participate in a collaborative case planning process with families; perhaps supervisors are not available to provide reflective supervision that can be helpful in developing workers’ self-awareness and expertise.</a:t>
            </a:r>
            <a:endParaRPr lang="en-US" dirty="0">
              <a:ea typeface="Calibri"/>
              <a:cs typeface="Calibri"/>
            </a:endParaRP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Geographic context – Service accessibility and proximity varies from area to area.  What might be available in Sacramento County is only a wish for Colusa County.  If families are working and commuting, they may not have the time or ability to participate in services.</a:t>
            </a:r>
            <a:endParaRPr lang="en-US" dirty="0">
              <a:ea typeface="Calibri"/>
              <a:cs typeface="Calibri"/>
            </a:endParaRP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Policy and legislation -  We have done a great job at identifying the problem of disproportionality and disparate outcomes for children and families of color, but we have not yet developed sufficient policies and practices that target the needs of this population.  Linkages is an example of this type of policy:  Engage with families at the earliest possible opportunity in order to connect them with meaningful supports to strengthen their capacity to parent their children safely.</a:t>
            </a:r>
            <a:endParaRPr lang="en-US" dirty="0">
              <a:ea typeface="Calibri"/>
              <a:cs typeface="Calibri"/>
            </a:endParaRP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Structural racism – Our country has a long and painful history of racism which has fomented trauma and distrust – families who encounter child welfare are facing not only their current situation but also the legacy of family separation.  Their reluctance to engage in collaboration can be misinterpreted as lack of compliance, lack of insight or outright hostility.  </a:t>
            </a:r>
          </a:p>
          <a:p>
            <a:pPr marL="171450" indent="-171450">
              <a:buFont typeface="Arial" panose="020B0604020202020204" pitchFamily="34" charset="0"/>
              <a:buChar char="•"/>
            </a:pPr>
            <a:endParaRPr lang="en-US" dirty="0">
              <a:ea typeface="Calibri"/>
              <a:cs typeface="Calibri"/>
            </a:endParaRPr>
          </a:p>
        </p:txBody>
      </p:sp>
      <p:sp>
        <p:nvSpPr>
          <p:cNvPr id="4" name="Slide Number Placeholder 3"/>
          <p:cNvSpPr>
            <a:spLocks noGrp="1"/>
          </p:cNvSpPr>
          <p:nvPr>
            <p:ph type="sldNum" sz="quarter" idx="5"/>
          </p:nvPr>
        </p:nvSpPr>
        <p:spPr/>
        <p:txBody>
          <a:bodyPr/>
          <a:lstStyle/>
          <a:p>
            <a:fld id="{C3FDF8C2-D1FE-46E5-986A-E5A8710CA681}" type="slidenum">
              <a:rPr lang="en-US" smtClean="0"/>
              <a:t>30</a:t>
            </a:fld>
            <a:endParaRPr lang="en-US"/>
          </a:p>
        </p:txBody>
      </p:sp>
    </p:spTree>
    <p:extLst>
      <p:ext uri="{BB962C8B-B14F-4D97-AF65-F5344CB8AC3E}">
        <p14:creationId xmlns:p14="http://schemas.microsoft.com/office/powerpoint/2010/main" val="8771699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To engage participants in a focused discussion on how agencies can incorporate culturally responsive practices to enhance support for children and families from diverse backgrounds. Through sharing insights, participants will identify strategies, tools, and approaches that can promote equity, inclusion, and positive outcomes for families served.</a:t>
            </a:r>
          </a:p>
          <a:p>
            <a:endParaRPr lang="en-US" dirty="0"/>
          </a:p>
          <a:p>
            <a:r>
              <a:rPr lang="en-US" dirty="0"/>
              <a:t>Trainer Notes: </a:t>
            </a:r>
          </a:p>
          <a:p>
            <a:r>
              <a:rPr lang="en-US" dirty="0"/>
              <a:t>Facilitate a small group discussion and large group debrief. If time is short, this could be led as a large group discussion.</a:t>
            </a:r>
            <a:endParaRPr lang="en-US" dirty="0">
              <a:ea typeface="Calibri"/>
              <a:cs typeface="Calibri"/>
            </a:endParaRPr>
          </a:p>
          <a:p>
            <a:endParaRPr lang="en-US" dirty="0"/>
          </a:p>
          <a:p>
            <a:r>
              <a:rPr lang="en-US" dirty="0"/>
              <a:t>Activity: Small group discussion (10 minutes, groups of 4-6)</a:t>
            </a:r>
            <a:endParaRPr lang="en-US" dirty="0">
              <a:ea typeface="Calibri"/>
              <a:cs typeface="Calibri"/>
            </a:endParaRPr>
          </a:p>
          <a:p>
            <a:endParaRPr lang="en-US" dirty="0"/>
          </a:p>
          <a:p>
            <a:r>
              <a:rPr lang="en-US" b="1" dirty="0"/>
              <a:t>Instructions</a:t>
            </a:r>
            <a:endParaRPr lang="en-US" b="1" dirty="0">
              <a:ea typeface="Calibri"/>
              <a:cs typeface="Calibri"/>
            </a:endParaRPr>
          </a:p>
          <a:p>
            <a:r>
              <a:rPr lang="en-US" dirty="0"/>
              <a:t>Discuss the following question with your group:</a:t>
            </a:r>
            <a:endParaRPr lang="en-US" dirty="0">
              <a:cs typeface="Calibri"/>
            </a:endParaRPr>
          </a:p>
          <a:p>
            <a:pPr marL="171450" indent="-171450">
              <a:buFont typeface="Arial" panose="020B0604020202020204" pitchFamily="34" charset="0"/>
              <a:buChar char="•"/>
              <a:defRPr/>
            </a:pPr>
            <a:r>
              <a:rPr lang="en-US" dirty="0"/>
              <a:t>How can agencies integrate culturally responsive practices to effectively support children and families from diverse racial and ethnic backgrounds? </a:t>
            </a:r>
          </a:p>
          <a:p>
            <a:pPr marL="171450" marR="0" lvl="0" indent="-171450" algn="l" defTabSz="914400">
              <a:lnSpc>
                <a:spcPct val="100000"/>
              </a:lnSpc>
              <a:spcBef>
                <a:spcPts val="0"/>
              </a:spcBef>
              <a:spcAft>
                <a:spcPts val="0"/>
              </a:spcAft>
              <a:buClrTx/>
              <a:buSzTx/>
              <a:buFont typeface="Arial" panose="020B0604020202020204" pitchFamily="34" charset="0"/>
              <a:buChar char="•"/>
              <a:tabLst/>
              <a:defRPr/>
            </a:pPr>
            <a:endParaRPr lang="en-US" dirty="0"/>
          </a:p>
          <a:p>
            <a:pPr marL="171450" indent="-171450">
              <a:buFont typeface="Arial" panose="020B0604020202020204" pitchFamily="34" charset="0"/>
              <a:buChar char="•"/>
            </a:pPr>
            <a:r>
              <a:rPr lang="en-US" dirty="0"/>
              <a:t>Can you share specific examples or strategies that have worked in your experience?</a:t>
            </a:r>
          </a:p>
          <a:p>
            <a:pPr marL="171450" indent="-171450">
              <a:buFont typeface="Arial" panose="020B0604020202020204" pitchFamily="34" charset="0"/>
              <a:buChar char="•"/>
            </a:pPr>
            <a:endParaRPr lang="en-US" dirty="0"/>
          </a:p>
          <a:p>
            <a:r>
              <a:rPr lang="en-US" b="1" dirty="0"/>
              <a:t>Virtual</a:t>
            </a:r>
            <a:r>
              <a:rPr lang="en-US" b="0" dirty="0"/>
              <a:t> – Paste instructions into chat prior to opening breakout rooms.</a:t>
            </a:r>
            <a:endParaRPr lang="en-US" b="0" dirty="0">
              <a:ea typeface="Calibri"/>
              <a:cs typeface="Calibri"/>
            </a:endParaRPr>
          </a:p>
          <a:p>
            <a:endParaRPr lang="en-US" b="0" dirty="0"/>
          </a:p>
          <a:p>
            <a:r>
              <a:rPr lang="en-US" b="0" dirty="0"/>
              <a:t>Trainer option to have participants report out or facilitate a large group discussion post-breakout if time allows. Be prepared to share examples if trainees are not engaging.</a:t>
            </a:r>
            <a:endParaRPr lang="en-US" b="1" dirty="0"/>
          </a:p>
        </p:txBody>
      </p:sp>
      <p:sp>
        <p:nvSpPr>
          <p:cNvPr id="4" name="Slide Number Placeholder 3"/>
          <p:cNvSpPr>
            <a:spLocks noGrp="1"/>
          </p:cNvSpPr>
          <p:nvPr>
            <p:ph type="sldNum" sz="quarter" idx="5"/>
          </p:nvPr>
        </p:nvSpPr>
        <p:spPr/>
        <p:txBody>
          <a:bodyPr/>
          <a:lstStyle/>
          <a:p>
            <a:fld id="{C3FDF8C2-D1FE-46E5-986A-E5A8710CA681}" type="slidenum">
              <a:rPr lang="en-US" smtClean="0"/>
              <a:t>31</a:t>
            </a:fld>
            <a:endParaRPr lang="en-US"/>
          </a:p>
        </p:txBody>
      </p:sp>
    </p:spTree>
    <p:extLst>
      <p:ext uri="{BB962C8B-B14F-4D97-AF65-F5344CB8AC3E}">
        <p14:creationId xmlns:p14="http://schemas.microsoft.com/office/powerpoint/2010/main" val="1061123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Purpose: To highlight key components and practices that characterize Linkages’ collaborative approach. </a:t>
            </a:r>
            <a:endParaRPr lang="en-US" dirty="0"/>
          </a:p>
          <a:p>
            <a:endParaRPr lang="en-US" dirty="0">
              <a:cs typeface="Calibri" panose="020F0502020204030204"/>
            </a:endParaRPr>
          </a:p>
          <a:p>
            <a:r>
              <a:rPr lang="en-US" dirty="0">
                <a:cs typeface="Calibri" panose="020F0502020204030204"/>
              </a:rPr>
              <a:t>Trainer Notes:</a:t>
            </a:r>
            <a:endParaRPr lang="en-US" dirty="0">
              <a:ea typeface="Calibri" panose="020F0502020204030204"/>
              <a:cs typeface="Calibri" panose="020F0502020204030204"/>
            </a:endParaRPr>
          </a:p>
          <a:p>
            <a:r>
              <a:rPr lang="en-US" dirty="0">
                <a:ea typeface="Calibri" panose="020F0502020204030204"/>
                <a:cs typeface="Calibri" panose="020F0502020204030204"/>
              </a:rPr>
              <a:t>Discuss Linkages best practices and what best supports the work of collaborating between programs. Differentiate</a:t>
            </a:r>
            <a:r>
              <a:rPr lang="en-US" dirty="0"/>
              <a:t> roles on the CalWORKs side consistently: WTW, Employment Services. It may look different county to county. **Customize to your county as appropriate for County Specific Trainings**</a:t>
            </a:r>
          </a:p>
          <a:p>
            <a:endParaRPr lang="en-US" dirty="0">
              <a:ea typeface="Calibri" panose="020F0502020204030204"/>
              <a:cs typeface="Calibri"/>
            </a:endParaRPr>
          </a:p>
          <a:p>
            <a:r>
              <a:rPr lang="en-US" dirty="0">
                <a:ea typeface="Calibri" panose="020F0502020204030204"/>
                <a:cs typeface="Calibri"/>
              </a:rPr>
              <a:t>Suggested Language:</a:t>
            </a:r>
            <a:endParaRPr lang="en-US" dirty="0"/>
          </a:p>
          <a:p>
            <a:r>
              <a:rPr lang="en-US" dirty="0"/>
              <a:t>Linkages promotes collaboration between staff members from Child Welfare and CalWORKs/WTW. This means that professionals from both programs have opportunities to learn about each other’s roles, responsibilities and available services. Coordinated case plans are the result of collective efforts by both Child Welfare and CalWORKs staff, ensuring that the family’s needs are comprehensively addressed. The Linkages approach emphasizes collaborative client engagement. </a:t>
            </a:r>
          </a:p>
          <a:p>
            <a:endParaRPr lang="en-US" dirty="0"/>
          </a:p>
          <a:p>
            <a:r>
              <a:rPr lang="en-US" dirty="0"/>
              <a:t>This means that families involved with both programs are actively engaged in the decision-making process. Staff from both sides work together to ensure that families feel heard and understood. Linkages encourages the sharing of resources between CalWORKs and Child Welfare programs. This can encompass a wide range of resources, from financial assistance to specialized services, providing a broader array of support to families. </a:t>
            </a:r>
          </a:p>
          <a:p>
            <a:endParaRPr lang="en-US" dirty="0"/>
          </a:p>
          <a:p>
            <a:r>
              <a:rPr lang="en-US" dirty="0"/>
              <a:t>Linkages addresses critical issues such as domestic violence, substance abuse, mental health, parenting, transportation and childcare. CalWORKs can provide financial assistance to families in supporting and paying for domestic violence services, substance abuse treatment, mental health services, parenting classes and transportation and child care needs.</a:t>
            </a:r>
          </a:p>
          <a:p>
            <a:endParaRPr lang="en-US" dirty="0">
              <a:ea typeface="Calibri"/>
              <a:cs typeface="Calibri" panose="020F0502020204030204"/>
            </a:endParaRPr>
          </a:p>
          <a:p>
            <a:endParaRPr lang="en-US" dirty="0">
              <a:ea typeface="Calibri"/>
              <a:cs typeface="Calibri" panose="020F0502020204030204"/>
            </a:endParaRPr>
          </a:p>
        </p:txBody>
      </p:sp>
      <p:sp>
        <p:nvSpPr>
          <p:cNvPr id="4" name="Slide Number Placeholder 3"/>
          <p:cNvSpPr>
            <a:spLocks noGrp="1"/>
          </p:cNvSpPr>
          <p:nvPr>
            <p:ph type="sldNum" sz="quarter" idx="5"/>
          </p:nvPr>
        </p:nvSpPr>
        <p:spPr/>
        <p:txBody>
          <a:bodyPr/>
          <a:lstStyle/>
          <a:p>
            <a:fld id="{C3FDF8C2-D1FE-46E5-986A-E5A8710CA681}" type="slidenum">
              <a:rPr lang="en-US" smtClean="0"/>
              <a:t>32</a:t>
            </a:fld>
            <a:endParaRPr lang="en-US"/>
          </a:p>
        </p:txBody>
      </p:sp>
    </p:spTree>
    <p:extLst>
      <p:ext uri="{BB962C8B-B14F-4D97-AF65-F5344CB8AC3E}">
        <p14:creationId xmlns:p14="http://schemas.microsoft.com/office/powerpoint/2010/main" val="18758984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Identify families served by Linkages.</a:t>
            </a:r>
          </a:p>
          <a:p>
            <a:endParaRPr lang="en-US">
              <a:cs typeface="Calibri"/>
            </a:endParaRPr>
          </a:p>
          <a:p>
            <a:r>
              <a:rPr lang="en-US" dirty="0">
                <a:cs typeface="Calibri"/>
              </a:rPr>
              <a:t>Trainer Notes:</a:t>
            </a:r>
            <a:endParaRPr lang="en-US" dirty="0">
              <a:ea typeface="Calibri"/>
              <a:cs typeface="Calibri"/>
            </a:endParaRPr>
          </a:p>
          <a:p>
            <a:r>
              <a:rPr lang="en-US" dirty="0">
                <a:ea typeface="Calibri"/>
                <a:cs typeface="Calibri"/>
              </a:rPr>
              <a:t>Identify who is being served and at what points in the case this is happening. This may differ from county to county, offering opportunity to customize this slide to fit what is happening in your county. </a:t>
            </a:r>
            <a:endParaRPr lang="en-US" dirty="0"/>
          </a:p>
          <a:p>
            <a:endParaRPr lang="en-US" dirty="0"/>
          </a:p>
          <a:p>
            <a:r>
              <a:rPr lang="en-US" dirty="0"/>
              <a:t>Discuss aftercare as this may be new to CalWORKs participants.</a:t>
            </a:r>
            <a:endParaRPr lang="en-US" dirty="0">
              <a:ea typeface="Calibri"/>
              <a:cs typeface="Calibri"/>
            </a:endParaRPr>
          </a:p>
          <a:p>
            <a:endParaRPr lang="en-US" dirty="0"/>
          </a:p>
          <a:p>
            <a:r>
              <a:rPr lang="en-US" dirty="0">
                <a:ea typeface="Calibri"/>
                <a:cs typeface="Calibri"/>
              </a:rPr>
              <a:t>Suggested Language:</a:t>
            </a:r>
            <a:endParaRPr lang="en-US" dirty="0"/>
          </a:p>
          <a:p>
            <a:r>
              <a:rPr lang="en-US" dirty="0"/>
              <a:t>Linkages primarily serves families who are engaged with both child welfare and CalWORKs/WTW programs. These shared families often face complex challenges that require a coordinated approach for effective support.</a:t>
            </a:r>
            <a:endParaRPr lang="en-US" dirty="0">
              <a:cs typeface="Calibri"/>
            </a:endParaRPr>
          </a:p>
          <a:p>
            <a:pPr>
              <a:buFont typeface="Arial" panose="020B0604020202020204" pitchFamily="34" charset="0"/>
            </a:pPr>
            <a:endParaRPr lang="en-US"/>
          </a:p>
          <a:p>
            <a:pPr>
              <a:buFont typeface="Arial" panose="020B0604020202020204" pitchFamily="34" charset="0"/>
            </a:pPr>
            <a:endParaRPr lang="en-US" dirty="0"/>
          </a:p>
          <a:p>
            <a:pPr>
              <a:buFont typeface="Arial" panose="020B0604020202020204" pitchFamily="34" charset="0"/>
            </a:pPr>
            <a:r>
              <a:rPr lang="en-US" dirty="0"/>
              <a:t>Question for trainer to ask participants:</a:t>
            </a:r>
            <a:endParaRPr lang="en-US" dirty="0">
              <a:ea typeface="Calibri" panose="020F0502020204030204"/>
              <a:cs typeface="Calibri" panose="020F0502020204030204"/>
            </a:endParaRPr>
          </a:p>
          <a:p>
            <a:pPr marL="171450" indent="-171450">
              <a:buFont typeface="Arial" panose="020B0604020202020204" pitchFamily="34" charset="0"/>
              <a:buChar char="•"/>
            </a:pPr>
            <a:r>
              <a:rPr lang="en-US" dirty="0"/>
              <a:t>At what category of service does your county identify common Linkages clients? How is this working well or what challenges does this present?</a:t>
            </a:r>
            <a:endParaRPr lang="en-US" dirty="0">
              <a:ea typeface="Calibri" panose="020F0502020204030204"/>
              <a:cs typeface="Calibri"/>
            </a:endParaRPr>
          </a:p>
        </p:txBody>
      </p:sp>
      <p:sp>
        <p:nvSpPr>
          <p:cNvPr id="4" name="Slide Number Placeholder 3"/>
          <p:cNvSpPr>
            <a:spLocks noGrp="1"/>
          </p:cNvSpPr>
          <p:nvPr>
            <p:ph type="sldNum" sz="quarter" idx="5"/>
          </p:nvPr>
        </p:nvSpPr>
        <p:spPr/>
        <p:txBody>
          <a:bodyPr/>
          <a:lstStyle/>
          <a:p>
            <a:fld id="{C3FDF8C2-D1FE-46E5-986A-E5A8710CA681}" type="slidenum">
              <a:rPr lang="en-US" smtClean="0"/>
              <a:t>33</a:t>
            </a:fld>
            <a:endParaRPr lang="en-US"/>
          </a:p>
        </p:txBody>
      </p:sp>
    </p:spTree>
    <p:extLst>
      <p:ext uri="{BB962C8B-B14F-4D97-AF65-F5344CB8AC3E}">
        <p14:creationId xmlns:p14="http://schemas.microsoft.com/office/powerpoint/2010/main" val="18290908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a:t>
            </a:r>
          </a:p>
          <a:p>
            <a:r>
              <a:rPr lang="en-US" dirty="0"/>
              <a:t>Facilitate a large group discussion or small group activity, depending on time available.</a:t>
            </a:r>
            <a:endParaRPr lang="en-US" dirty="0">
              <a:ea typeface="Calibri"/>
              <a:cs typeface="Calibri"/>
            </a:endParaRPr>
          </a:p>
          <a:p>
            <a:r>
              <a:rPr lang="en-US" dirty="0">
                <a:ea typeface="Calibri"/>
                <a:cs typeface="Calibri"/>
              </a:rPr>
              <a:t>(15 min)</a:t>
            </a:r>
          </a:p>
          <a:p>
            <a:endParaRPr lang="en-US" dirty="0">
              <a:ea typeface="Calibri"/>
              <a:cs typeface="Calibri"/>
            </a:endParaRPr>
          </a:p>
          <a:p>
            <a:r>
              <a:rPr lang="en-US" dirty="0"/>
              <a:t>Trainer option to have participants report out or facilitate a large group discussion post-breakout if time allows. Be prepared to share examples if trainees are not engaging.</a:t>
            </a:r>
          </a:p>
          <a:p>
            <a:endParaRPr lang="en-US" dirty="0"/>
          </a:p>
          <a:p>
            <a:r>
              <a:rPr lang="en-US" dirty="0"/>
              <a:t>**For county specific training, this could be an opportunity to begin planning how this could work or ways to improve if Linkages is already a county practice.</a:t>
            </a:r>
          </a:p>
          <a:p>
            <a:endParaRPr lang="en-US" dirty="0">
              <a:ea typeface="Calibri" panose="020F0502020204030204"/>
              <a:cs typeface="Calibri" panose="020F0502020204030204"/>
            </a:endParaRPr>
          </a:p>
          <a:p>
            <a:endParaRPr lang="en-US" dirty="0"/>
          </a:p>
          <a:p>
            <a:r>
              <a:rPr lang="en-US" dirty="0"/>
              <a:t>Activity: small group activity (10 minutes), large group discussion 5 min</a:t>
            </a:r>
            <a:endParaRPr lang="en-US" dirty="0">
              <a:ea typeface="Calibri"/>
              <a:cs typeface="Calibri"/>
            </a:endParaRPr>
          </a:p>
          <a:p>
            <a:endParaRPr lang="en-US" dirty="0"/>
          </a:p>
          <a:p>
            <a:r>
              <a:rPr lang="en-US" dirty="0"/>
              <a:t>Instructions:</a:t>
            </a:r>
            <a:endParaRPr lang="en-US" dirty="0">
              <a:ea typeface="Calibri"/>
              <a:cs typeface="Calibri"/>
            </a:endParaRPr>
          </a:p>
          <a:p>
            <a:r>
              <a:rPr lang="en-US" dirty="0"/>
              <a:t>Discuss the following questions:</a:t>
            </a:r>
            <a:endParaRPr lang="en-US" dirty="0">
              <a:cs typeface="Calibri"/>
            </a:endParaRPr>
          </a:p>
          <a:p>
            <a:pPr marL="171450" indent="-171450">
              <a:buFont typeface="Arial" panose="020B0604020202020204" pitchFamily="34" charset="0"/>
              <a:buChar char="•"/>
            </a:pPr>
            <a:r>
              <a:rPr lang="en-US" dirty="0"/>
              <a:t>In your county, at what point does Linkages coordination typically begin for shared families, and what does this initial involvement look like?</a:t>
            </a:r>
            <a:endParaRPr lang="en-US" dirty="0">
              <a:ea typeface="Calibri"/>
              <a:cs typeface="Calibri"/>
            </a:endParaRPr>
          </a:p>
          <a:p>
            <a:pPr marL="171450" indent="-171450">
              <a:buFont typeface="Arial" panose="020B0604020202020204" pitchFamily="34" charset="0"/>
              <a:buChar char="•"/>
            </a:pPr>
            <a:r>
              <a:rPr lang="en-US" dirty="0"/>
              <a:t>If you have not started providing Linkages services, at what point could collaboration begin and what could that look like?</a:t>
            </a:r>
            <a:endParaRPr lang="en-US" dirty="0">
              <a:ea typeface="Calibri"/>
              <a:cs typeface="Calibri" panose="020F0502020204030204"/>
            </a:endParaRPr>
          </a:p>
          <a:p>
            <a:endParaRPr lang="en-US" dirty="0"/>
          </a:p>
          <a:p>
            <a:r>
              <a:rPr lang="en-US" b="1" dirty="0"/>
              <a:t>Virtual</a:t>
            </a:r>
            <a:r>
              <a:rPr lang="en-US" b="0" dirty="0"/>
              <a:t> – Paste instructions into chat prior to opening breakout rooms.</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C3FDF8C2-D1FE-46E5-986A-E5A8710CA681}" type="slidenum">
              <a:rPr lang="en-US" smtClean="0"/>
              <a:t>34</a:t>
            </a:fld>
            <a:endParaRPr lang="en-US"/>
          </a:p>
        </p:txBody>
      </p:sp>
    </p:spTree>
    <p:extLst>
      <p:ext uri="{BB962C8B-B14F-4D97-AF65-F5344CB8AC3E}">
        <p14:creationId xmlns:p14="http://schemas.microsoft.com/office/powerpoint/2010/main" val="14169641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solidFill>
                  <a:srgbClr val="002663"/>
                </a:solidFill>
              </a:rPr>
              <a:t>Purpose: Review protective factors in the context of supporting collaborative work with families.</a:t>
            </a:r>
          </a:p>
          <a:p>
            <a:pPr>
              <a:defRPr/>
            </a:pPr>
            <a:endParaRPr lang="en-US" dirty="0">
              <a:solidFill>
                <a:srgbClr val="002663"/>
              </a:solidFill>
            </a:endParaRPr>
          </a:p>
          <a:p>
            <a:pPr>
              <a:defRPr/>
            </a:pPr>
            <a:r>
              <a:rPr lang="en-US" dirty="0">
                <a:solidFill>
                  <a:srgbClr val="002663"/>
                </a:solidFill>
              </a:rPr>
              <a:t>The Strengthening Families initiative is a comprehensive, strengths-based approach that identifies specific factors that support child and family well-being. It recognizes that many families have the potential for positive change and that children often benefit from maintaining strong connections with their families whenever possible. This approach also aligns with the Core Practice Model and CalWORKs 2.0 practice model.</a:t>
            </a:r>
          </a:p>
          <a:p>
            <a:pPr>
              <a:defRPr/>
            </a:pPr>
            <a:endParaRPr lang="en-US" dirty="0">
              <a:solidFill>
                <a:srgbClr val="002663"/>
              </a:solidFill>
            </a:endParaRPr>
          </a:p>
          <a:p>
            <a:pPr>
              <a:defRPr/>
            </a:pPr>
            <a:r>
              <a:rPr lang="en-US" dirty="0">
                <a:solidFill>
                  <a:srgbClr val="002663"/>
                </a:solidFill>
              </a:rPr>
              <a:t>Trainer Notes:</a:t>
            </a:r>
          </a:p>
          <a:p>
            <a:pPr>
              <a:defRPr/>
            </a:pPr>
            <a:r>
              <a:rPr lang="en-US" dirty="0">
                <a:solidFill>
                  <a:srgbClr val="002663"/>
                </a:solidFill>
              </a:rPr>
              <a:t>Briefly review each of the five factors through use of examples provided below. Trainee Workbook has definitions and examples of each for reference and additional information.</a:t>
            </a:r>
            <a:endParaRPr lang="en-US" dirty="0">
              <a:solidFill>
                <a:srgbClr val="002663"/>
              </a:solidFill>
              <a:ea typeface="Calibri"/>
              <a:cs typeface="Calibri"/>
            </a:endParaRPr>
          </a:p>
          <a:p>
            <a:pPr>
              <a:defRPr/>
            </a:pPr>
            <a:endParaRPr lang="en-US" dirty="0">
              <a:solidFill>
                <a:srgbClr val="002663"/>
              </a:solidFill>
            </a:endParaRPr>
          </a:p>
          <a:p>
            <a:pPr>
              <a:defRPr/>
            </a:pPr>
            <a:r>
              <a:rPr lang="en-US" b="1" dirty="0">
                <a:solidFill>
                  <a:srgbClr val="002663"/>
                </a:solidFill>
              </a:rPr>
              <a:t>Parental resilience:  </a:t>
            </a:r>
            <a:endParaRPr lang="en-US" dirty="0">
              <a:solidFill>
                <a:srgbClr val="002663"/>
              </a:solidFill>
            </a:endParaRPr>
          </a:p>
          <a:p>
            <a:pPr marL="285750" indent="-285750">
              <a:buFont typeface="Arial"/>
              <a:buChar char="•"/>
              <a:defRPr/>
            </a:pPr>
            <a:r>
              <a:rPr lang="en-US" b="1" dirty="0">
                <a:solidFill>
                  <a:srgbClr val="002663"/>
                </a:solidFill>
              </a:rPr>
              <a:t>Example</a:t>
            </a:r>
            <a:r>
              <a:rPr lang="en-US" dirty="0">
                <a:solidFill>
                  <a:srgbClr val="002663"/>
                </a:solidFill>
              </a:rPr>
              <a:t>: Mom is a newly single parent and expects her seasonal employment to end next month. She knows this will be a challenge, and has reached out to her CalWORKs worker for support with job placement and interview skills.</a:t>
            </a:r>
            <a:endParaRPr lang="en-US" dirty="0">
              <a:solidFill>
                <a:srgbClr val="002663"/>
              </a:solidFill>
              <a:ea typeface="Calibri" panose="020F0502020204030204"/>
              <a:cs typeface="Calibri" panose="020F0502020204030204"/>
            </a:endParaRPr>
          </a:p>
          <a:p>
            <a:pPr>
              <a:defRPr/>
            </a:pPr>
            <a:endParaRPr lang="en-US" dirty="0">
              <a:solidFill>
                <a:srgbClr val="002663"/>
              </a:solidFill>
            </a:endParaRPr>
          </a:p>
          <a:p>
            <a:pPr>
              <a:defRPr/>
            </a:pPr>
            <a:r>
              <a:rPr lang="en-US" b="1" dirty="0">
                <a:solidFill>
                  <a:srgbClr val="002663"/>
                </a:solidFill>
              </a:rPr>
              <a:t>Social connections:  </a:t>
            </a:r>
            <a:endParaRPr lang="en-US" dirty="0">
              <a:solidFill>
                <a:srgbClr val="002663"/>
              </a:solidFill>
            </a:endParaRPr>
          </a:p>
          <a:p>
            <a:pPr marL="285750" indent="-285750">
              <a:buFont typeface="Arial"/>
              <a:buChar char="•"/>
              <a:defRPr/>
            </a:pPr>
            <a:r>
              <a:rPr lang="en-US" b="1" dirty="0">
                <a:solidFill>
                  <a:srgbClr val="002663"/>
                </a:solidFill>
              </a:rPr>
              <a:t>Example</a:t>
            </a:r>
            <a:r>
              <a:rPr lang="en-US" dirty="0">
                <a:solidFill>
                  <a:srgbClr val="002663"/>
                </a:solidFill>
              </a:rPr>
              <a:t>: Parents of a child with special needs are connected to a play group and make connections with other parents who are caring for a child with special needs. This helps broaden their support network.</a:t>
            </a:r>
            <a:endParaRPr lang="en-US" dirty="0">
              <a:solidFill>
                <a:srgbClr val="002663"/>
              </a:solidFill>
              <a:ea typeface="Calibri" panose="020F0502020204030204"/>
              <a:cs typeface="Calibri" panose="020F0502020204030204"/>
            </a:endParaRPr>
          </a:p>
          <a:p>
            <a:pPr>
              <a:defRPr/>
            </a:pPr>
            <a:endParaRPr lang="en-US" dirty="0">
              <a:solidFill>
                <a:srgbClr val="002663"/>
              </a:solidFill>
            </a:endParaRPr>
          </a:p>
          <a:p>
            <a:pPr>
              <a:defRPr/>
            </a:pPr>
            <a:r>
              <a:rPr lang="en-US" b="1" dirty="0">
                <a:solidFill>
                  <a:srgbClr val="002663"/>
                </a:solidFill>
              </a:rPr>
              <a:t>Knowledge of parenting and child development:  </a:t>
            </a:r>
            <a:endParaRPr lang="en-US" dirty="0">
              <a:solidFill>
                <a:srgbClr val="002663"/>
              </a:solidFill>
            </a:endParaRPr>
          </a:p>
          <a:p>
            <a:pPr marL="285750" indent="-285750">
              <a:buFont typeface="Arial"/>
              <a:buChar char="•"/>
              <a:defRPr/>
            </a:pPr>
            <a:r>
              <a:rPr lang="en-US" b="1" dirty="0">
                <a:solidFill>
                  <a:srgbClr val="002663"/>
                </a:solidFill>
              </a:rPr>
              <a:t>Example: </a:t>
            </a:r>
            <a:r>
              <a:rPr lang="en-US" dirty="0">
                <a:solidFill>
                  <a:srgbClr val="002663"/>
                </a:solidFill>
              </a:rPr>
              <a:t>A Social Worker helps Dad learn to  respond in a positive way when his child misbehaves – instead of yelling at his child, he learns to help the child regulate their emotions by having them practice taking slow, deep breaths.</a:t>
            </a:r>
            <a:endParaRPr lang="en-US" dirty="0">
              <a:solidFill>
                <a:srgbClr val="002663"/>
              </a:solidFill>
              <a:ea typeface="Calibri" panose="020F0502020204030204"/>
              <a:cs typeface="Calibri" panose="020F0502020204030204"/>
            </a:endParaRPr>
          </a:p>
          <a:p>
            <a:pPr>
              <a:defRPr/>
            </a:pPr>
            <a:endParaRPr lang="en-US" dirty="0">
              <a:solidFill>
                <a:srgbClr val="002663"/>
              </a:solidFill>
            </a:endParaRPr>
          </a:p>
          <a:p>
            <a:pPr>
              <a:defRPr/>
            </a:pPr>
            <a:r>
              <a:rPr lang="en-US" b="1" dirty="0">
                <a:solidFill>
                  <a:srgbClr val="002663"/>
                </a:solidFill>
              </a:rPr>
              <a:t>Concrete supports in times of need:  </a:t>
            </a:r>
            <a:endParaRPr lang="en-US" dirty="0">
              <a:solidFill>
                <a:srgbClr val="002663"/>
              </a:solidFill>
            </a:endParaRPr>
          </a:p>
          <a:p>
            <a:pPr marL="285750" indent="-285750">
              <a:buFont typeface="Arial"/>
              <a:buChar char="•"/>
              <a:defRPr/>
            </a:pPr>
            <a:r>
              <a:rPr lang="en-US" b="1" dirty="0">
                <a:solidFill>
                  <a:srgbClr val="002663"/>
                </a:solidFill>
              </a:rPr>
              <a:t>Example</a:t>
            </a:r>
            <a:r>
              <a:rPr lang="en-US" dirty="0">
                <a:solidFill>
                  <a:srgbClr val="002663"/>
                </a:solidFill>
              </a:rPr>
              <a:t>: The family reaches out about a 48-hour shut off notice for their utilities. The Social worker connects the family with the Low-Income Heating and Energy Assistance Program (LIHEAP) to get help paying their overdue bill; this prevents the family’s lights from being shut off.</a:t>
            </a:r>
            <a:endParaRPr lang="en-US" dirty="0">
              <a:solidFill>
                <a:srgbClr val="002663"/>
              </a:solidFill>
              <a:ea typeface="Calibri" panose="020F0502020204030204"/>
              <a:cs typeface="Calibri" panose="020F0502020204030204"/>
            </a:endParaRPr>
          </a:p>
          <a:p>
            <a:pPr>
              <a:defRPr/>
            </a:pPr>
            <a:endParaRPr lang="en-US" dirty="0">
              <a:solidFill>
                <a:srgbClr val="002663"/>
              </a:solidFill>
            </a:endParaRPr>
          </a:p>
          <a:p>
            <a:pPr>
              <a:defRPr/>
            </a:pPr>
            <a:r>
              <a:rPr lang="en-US" b="1" dirty="0">
                <a:solidFill>
                  <a:srgbClr val="002663"/>
                </a:solidFill>
              </a:rPr>
              <a:t>Social and emotional competence of children:  </a:t>
            </a:r>
            <a:endParaRPr lang="en-US" dirty="0">
              <a:solidFill>
                <a:srgbClr val="002663"/>
              </a:solidFill>
            </a:endParaRPr>
          </a:p>
          <a:p>
            <a:pPr marL="285750" indent="-285750">
              <a:buFont typeface="Arial"/>
              <a:buChar char="•"/>
              <a:defRPr/>
            </a:pPr>
            <a:r>
              <a:rPr lang="en-US" b="1" dirty="0">
                <a:solidFill>
                  <a:srgbClr val="002663"/>
                </a:solidFill>
              </a:rPr>
              <a:t>Example: </a:t>
            </a:r>
            <a:r>
              <a:rPr lang="en-US" dirty="0">
                <a:solidFill>
                  <a:srgbClr val="002663"/>
                </a:solidFill>
              </a:rPr>
              <a:t>Mom and Dad create a regular family check-in routine with their children to talk about their day.</a:t>
            </a:r>
            <a:endParaRPr lang="en-US" dirty="0">
              <a:solidFill>
                <a:srgbClr val="002663"/>
              </a:solidFill>
              <a:ea typeface="Calibri" panose="020F0502020204030204"/>
              <a:cs typeface="Calibri" panose="020F0502020204030204"/>
            </a:endParaRPr>
          </a:p>
          <a:p>
            <a:pPr>
              <a:defRPr/>
            </a:pPr>
            <a:endParaRPr lang="en-US" dirty="0">
              <a:solidFill>
                <a:srgbClr val="002663"/>
              </a:solidFill>
            </a:endParaRPr>
          </a:p>
          <a:p>
            <a:pPr>
              <a:defRPr/>
            </a:pPr>
            <a:r>
              <a:rPr lang="en-US" dirty="0">
                <a:solidFill>
                  <a:srgbClr val="002663"/>
                </a:solidFill>
              </a:rPr>
              <a:t>What we know: Families gain what they need to be successful when </a:t>
            </a:r>
            <a:r>
              <a:rPr lang="en-US" b="1" dirty="0">
                <a:solidFill>
                  <a:srgbClr val="002663"/>
                </a:solidFill>
              </a:rPr>
              <a:t>key protective factors</a:t>
            </a:r>
            <a:r>
              <a:rPr lang="en-US" dirty="0">
                <a:solidFill>
                  <a:srgbClr val="002663"/>
                </a:solidFill>
              </a:rPr>
              <a:t> are robust in their lives and communities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2663"/>
              </a:solidFill>
              <a:latin typeface="Georgia" panose="02040502050405020303" pitchFamily="18" charset="0"/>
              <a:cs typeface="+mn-cs"/>
            </a:endParaRPr>
          </a:p>
          <a:p>
            <a:endParaRPr lang="en-US" dirty="0"/>
          </a:p>
        </p:txBody>
      </p:sp>
      <p:sp>
        <p:nvSpPr>
          <p:cNvPr id="4" name="Slide Number Placeholder 3"/>
          <p:cNvSpPr>
            <a:spLocks noGrp="1"/>
          </p:cNvSpPr>
          <p:nvPr>
            <p:ph type="sldNum" sz="quarter" idx="5"/>
          </p:nvPr>
        </p:nvSpPr>
        <p:spPr/>
        <p:txBody>
          <a:bodyPr/>
          <a:lstStyle/>
          <a:p>
            <a:fld id="{38C40B98-D364-D141-BDAA-86D3D264C481}" type="slidenum">
              <a:rPr lang="en-US" smtClean="0"/>
              <a:t>35</a:t>
            </a:fld>
            <a:endParaRPr lang="en-US"/>
          </a:p>
        </p:txBody>
      </p:sp>
    </p:spTree>
    <p:extLst>
      <p:ext uri="{BB962C8B-B14F-4D97-AF65-F5344CB8AC3E}">
        <p14:creationId xmlns:p14="http://schemas.microsoft.com/office/powerpoint/2010/main" val="37032989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To engage in dialogue about how Linkages can help CWS and CalWORKs work together more effectively.</a:t>
            </a:r>
          </a:p>
          <a:p>
            <a:endParaRPr lang="en-US" dirty="0"/>
          </a:p>
          <a:p>
            <a:r>
              <a:rPr lang="en-US" b="1" dirty="0"/>
              <a:t>Trainer Notes:</a:t>
            </a:r>
            <a:r>
              <a:rPr lang="en-US" dirty="0"/>
              <a:t> </a:t>
            </a:r>
          </a:p>
          <a:p>
            <a:r>
              <a:rPr lang="en-US" dirty="0"/>
              <a:t>10 min: Facilitate a large group discussion. If time is limited, have participants share their answers in the chat. If more time allows, have participants share out loud.</a:t>
            </a:r>
          </a:p>
          <a:p>
            <a:endParaRPr lang="en-US" dirty="0"/>
          </a:p>
          <a:p>
            <a:r>
              <a:rPr lang="en-US" b="1" dirty="0"/>
              <a:t>Activity: </a:t>
            </a:r>
            <a:r>
              <a:rPr lang="en-US" dirty="0"/>
              <a:t>Large group discussion/breakout activity</a:t>
            </a:r>
          </a:p>
          <a:p>
            <a:endParaRPr lang="en-US" dirty="0"/>
          </a:p>
          <a:p>
            <a:r>
              <a:rPr lang="en-US" dirty="0"/>
              <a:t>Ask participants:</a:t>
            </a:r>
          </a:p>
          <a:p>
            <a:pPr marL="171450" indent="-171450">
              <a:buFont typeface="Arial,Sans-Serif"/>
              <a:buChar char="•"/>
            </a:pPr>
            <a:r>
              <a:rPr lang="en-US" dirty="0"/>
              <a:t>Consider how the services offered to families by CWS and CalWORKs/WTW can work </a:t>
            </a:r>
            <a:br>
              <a:rPr lang="en-US" dirty="0">
                <a:cs typeface="+mn-lt"/>
              </a:rPr>
            </a:br>
            <a:r>
              <a:rPr lang="en-US" dirty="0"/>
              <a:t>together more effectively. </a:t>
            </a:r>
          </a:p>
          <a:p>
            <a:pPr marL="171450" indent="-171450">
              <a:buFont typeface="Arial,Sans-Serif"/>
              <a:buChar char="•"/>
            </a:pPr>
            <a:r>
              <a:rPr lang="en-US" dirty="0"/>
              <a:t>How can we ensure that families receive consistent and well-coordinated support?</a:t>
            </a:r>
          </a:p>
          <a:p>
            <a:pPr marL="171450" indent="-171450">
              <a:buFont typeface="Arial,Sans-Serif"/>
              <a:buChar char="•"/>
            </a:pPr>
            <a:r>
              <a:rPr lang="en-US" b="1" i="1" dirty="0"/>
              <a:t>County Specific Training Option: </a:t>
            </a:r>
            <a:r>
              <a:rPr lang="en-US" dirty="0"/>
              <a:t>What is working well in your county? How and why?</a:t>
            </a:r>
          </a:p>
          <a:p>
            <a:pPr marL="171450" indent="-171450">
              <a:buFont typeface="Arial,Sans-Serif"/>
              <a:buChar char="•"/>
            </a:pPr>
            <a:endParaRPr lang="en-US" dirty="0"/>
          </a:p>
          <a:p>
            <a:r>
              <a:rPr lang="en-US" dirty="0"/>
              <a:t>Be prepared to share examples if trainees are not engaging.</a:t>
            </a:r>
          </a:p>
          <a:p>
            <a:endParaRPr lang="en-US" dirty="0"/>
          </a:p>
          <a:p>
            <a:r>
              <a:rPr lang="en-US" dirty="0"/>
              <a:t>Note: Depending on time available, trainer can facilitate this as a small group activity or a large group discussion. Zoom whiteboard or chart paper for in person trainings could be used to capture answers to the questions.</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C3FDF8C2-D1FE-46E5-986A-E5A8710CA681}" type="slidenum">
              <a:rPr lang="en-US" smtClean="0"/>
              <a:t>36</a:t>
            </a:fld>
            <a:endParaRPr lang="en-US"/>
          </a:p>
        </p:txBody>
      </p:sp>
    </p:spTree>
    <p:extLst>
      <p:ext uri="{BB962C8B-B14F-4D97-AF65-F5344CB8AC3E}">
        <p14:creationId xmlns:p14="http://schemas.microsoft.com/office/powerpoint/2010/main" val="25497869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To provide an overview of collaboration points for CalWORKs and Child Welfare Services.</a:t>
            </a:r>
          </a:p>
          <a:p>
            <a:endParaRPr lang="en-US" dirty="0"/>
          </a:p>
          <a:p>
            <a:r>
              <a:rPr lang="en-US" dirty="0"/>
              <a:t>Trainer Notes: </a:t>
            </a:r>
            <a:endParaRPr lang="en-US" dirty="0">
              <a:ea typeface="Calibri"/>
              <a:cs typeface="Calibri"/>
            </a:endParaRPr>
          </a:p>
          <a:p>
            <a:r>
              <a:rPr lang="en-US" dirty="0"/>
              <a:t>This section will introduce the key collaboration points where the Linkages approach can be applied to provide meaningful support to CalWORKs families who become connected to Child Welfare. These points include:</a:t>
            </a:r>
            <a:endParaRPr lang="en-US" dirty="0">
              <a:ea typeface="Calibri"/>
              <a:cs typeface="Calibri"/>
            </a:endParaRPr>
          </a:p>
          <a:p>
            <a:pPr marL="628650" lvl="1" indent="-171450">
              <a:buFont typeface="Arial" panose="020B0604020202020204" pitchFamily="34" charset="0"/>
              <a:buChar char="•"/>
            </a:pPr>
            <a:r>
              <a:rPr lang="en-US" dirty="0"/>
              <a:t>Emergency Response</a:t>
            </a:r>
          </a:p>
          <a:p>
            <a:pPr marL="628650" lvl="1" indent="-171450">
              <a:buFont typeface="Arial" panose="020B0604020202020204" pitchFamily="34" charset="0"/>
              <a:buChar char="•"/>
            </a:pPr>
            <a:r>
              <a:rPr lang="en-US" dirty="0"/>
              <a:t>Family Reunification</a:t>
            </a:r>
          </a:p>
          <a:p>
            <a:pPr marL="628650" lvl="1" indent="-171450">
              <a:buFont typeface="Arial" panose="020B0604020202020204" pitchFamily="34" charset="0"/>
              <a:buChar char="•"/>
            </a:pPr>
            <a:r>
              <a:rPr lang="en-US" dirty="0">
                <a:ea typeface="Calibri"/>
                <a:cs typeface="Calibri"/>
              </a:rPr>
              <a:t>Family Maintenance </a:t>
            </a:r>
          </a:p>
          <a:p>
            <a:pPr marL="628650" lvl="1" indent="-171450">
              <a:buFont typeface="Arial" panose="020B0604020202020204" pitchFamily="34" charset="0"/>
              <a:buChar char="•"/>
            </a:pPr>
            <a:r>
              <a:rPr lang="en-US" dirty="0"/>
              <a:t>Aftercare</a:t>
            </a:r>
            <a:endParaRPr lang="en-US" dirty="0">
              <a:ea typeface="Calibri"/>
              <a:cs typeface="Calibri"/>
            </a:endParaRPr>
          </a:p>
          <a:p>
            <a:pPr marL="628650" lvl="1" indent="-171450">
              <a:buFont typeface="Arial" panose="020B0604020202020204" pitchFamily="34" charset="0"/>
              <a:buChar char="•"/>
            </a:pPr>
            <a:r>
              <a:rPr lang="en-US" dirty="0"/>
              <a:t>Family Engagement</a:t>
            </a:r>
            <a:endParaRPr lang="en-US" dirty="0">
              <a:ea typeface="Calibri"/>
              <a:cs typeface="Calibri"/>
            </a:endParaRPr>
          </a:p>
          <a:p>
            <a:pPr marL="628650" lvl="1" indent="-171450">
              <a:buFont typeface="Arial" panose="020B0604020202020204" pitchFamily="34" charset="0"/>
              <a:buChar char="•"/>
            </a:pPr>
            <a:r>
              <a:rPr lang="en-US" dirty="0"/>
              <a:t>Collaboration </a:t>
            </a:r>
            <a:endParaRPr lang="en-US" dirty="0">
              <a:ea typeface="Calibri" panose="020F0502020204030204"/>
              <a:cs typeface="Calibri" panose="020F0502020204030204"/>
            </a:endParaRPr>
          </a:p>
          <a:p>
            <a:pPr marL="628650" lvl="1" indent="-171450">
              <a:buFont typeface="Arial" panose="020B0604020202020204" pitchFamily="34" charset="0"/>
              <a:buChar char="•"/>
            </a:pPr>
            <a:r>
              <a:rPr lang="en-US" dirty="0">
                <a:ea typeface="Calibri" panose="020F0502020204030204"/>
                <a:cs typeface="Calibri" panose="020F0502020204030204"/>
              </a:rPr>
              <a:t>Some counties also refer to CalWORKs at Hotline.</a:t>
            </a:r>
          </a:p>
        </p:txBody>
      </p:sp>
      <p:sp>
        <p:nvSpPr>
          <p:cNvPr id="4" name="Slide Number Placeholder 3"/>
          <p:cNvSpPr>
            <a:spLocks noGrp="1"/>
          </p:cNvSpPr>
          <p:nvPr>
            <p:ph type="sldNum" sz="quarter" idx="5"/>
          </p:nvPr>
        </p:nvSpPr>
        <p:spPr/>
        <p:txBody>
          <a:bodyPr/>
          <a:lstStyle/>
          <a:p>
            <a:fld id="{C3FDF8C2-D1FE-46E5-986A-E5A8710CA681}" type="slidenum">
              <a:rPr lang="en-US" smtClean="0"/>
              <a:t>37</a:t>
            </a:fld>
            <a:endParaRPr lang="en-US"/>
          </a:p>
        </p:txBody>
      </p:sp>
    </p:spTree>
    <p:extLst>
      <p:ext uri="{BB962C8B-B14F-4D97-AF65-F5344CB8AC3E}">
        <p14:creationId xmlns:p14="http://schemas.microsoft.com/office/powerpoint/2010/main" val="42373269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Purpose: Defining emergency response and highlighting the role of CalWORKs-funded services.</a:t>
            </a:r>
            <a:endParaRPr lang="en-US" dirty="0"/>
          </a:p>
          <a:p>
            <a:endParaRPr lang="en-US" dirty="0"/>
          </a:p>
          <a:p>
            <a:r>
              <a:rPr lang="en-US" dirty="0">
                <a:cs typeface="Calibri"/>
              </a:rPr>
              <a:t>Trainer Notes:</a:t>
            </a:r>
            <a:endParaRPr lang="en-US" dirty="0"/>
          </a:p>
          <a:p>
            <a:r>
              <a:rPr lang="en-US">
                <a:ea typeface="Calibri"/>
                <a:cs typeface="Calibri"/>
              </a:rPr>
              <a:t>Review coordination of Linkages services at the Emergency Response phase of a case. </a:t>
            </a:r>
            <a:endParaRPr lang="en-US" dirty="0"/>
          </a:p>
          <a:p>
            <a:r>
              <a:rPr lang="en-US" dirty="0">
                <a:ea typeface="Calibri" panose="020F0502020204030204"/>
                <a:cs typeface="Calibri" panose="020F0502020204030204"/>
              </a:rPr>
              <a:t>For county-specific trainings, this can be used to identify county processes or to plan for implementation.</a:t>
            </a:r>
          </a:p>
          <a:p>
            <a:endParaRPr lang="en-US" dirty="0">
              <a:ea typeface="Calibri" panose="020F0502020204030204"/>
              <a:cs typeface="Calibri" panose="020F0502020204030204"/>
            </a:endParaRPr>
          </a:p>
          <a:p>
            <a:r>
              <a:rPr lang="en-US" dirty="0">
                <a:ea typeface="Calibri" panose="020F0502020204030204"/>
                <a:cs typeface="Calibri" panose="020F0502020204030204"/>
              </a:rPr>
              <a:t>Suggested Language:</a:t>
            </a:r>
          </a:p>
          <a:p>
            <a:pPr marL="0" indent="0">
              <a:buFont typeface="Arial" panose="020B0604020202020204" pitchFamily="34" charset="0"/>
              <a:buNone/>
            </a:pPr>
            <a:r>
              <a:rPr lang="en-US" dirty="0"/>
              <a:t>Emergency response referrals involve cases where Child Welfare responds to immediate concerns regarding child safety and well-being. Linkages plays a role by providing necessary support, including services from CalWORKs when needed. Some examples of this are families that are referred for a “dirty home,” where some CalWORKs agencies are able to pay for cleaning of the home and/or paying for pest control when indicated.</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CalWORKs funding can support families during ER with a variety a supportive services. Programs such as Family Stabilization provide flexibility in funding for housing support for homelessness or imminent risk of homelessness, home needs such as beds, refrigerators, </a:t>
            </a:r>
            <a:r>
              <a:rPr lang="en-US" dirty="0" err="1"/>
              <a:t>etc</a:t>
            </a:r>
            <a:r>
              <a:rPr lang="en-US" dirty="0"/>
              <a:t>, and much more. When in doubt, think out of the box and lift up your asks.</a:t>
            </a:r>
          </a:p>
          <a:p>
            <a:endParaRPr lang="en-US" dirty="0">
              <a:ea typeface="Calibri" panose="020F0502020204030204"/>
              <a:cs typeface="Calibri" panose="020F0502020204030204"/>
            </a:endParaRPr>
          </a:p>
          <a:p>
            <a:pPr>
              <a:buFont typeface="Arial" panose="020B0604020202020204" pitchFamily="34" charset="0"/>
            </a:pPr>
            <a:endParaRPr lang="en-US"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C3FDF8C2-D1FE-46E5-986A-E5A8710CA681}" type="slidenum">
              <a:rPr lang="en-US" smtClean="0"/>
              <a:t>38</a:t>
            </a:fld>
            <a:endParaRPr lang="en-US"/>
          </a:p>
        </p:txBody>
      </p:sp>
    </p:spTree>
    <p:extLst>
      <p:ext uri="{BB962C8B-B14F-4D97-AF65-F5344CB8AC3E}">
        <p14:creationId xmlns:p14="http://schemas.microsoft.com/office/powerpoint/2010/main" val="38943961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Purpose: Defining family reunification and outlining specific services covered under CalWORKs including eligibility criteria.</a:t>
            </a:r>
            <a:endParaRPr lang="en-US" dirty="0"/>
          </a:p>
          <a:p>
            <a:endParaRPr lang="en-US" dirty="0"/>
          </a:p>
          <a:p>
            <a:r>
              <a:rPr lang="en-US" dirty="0">
                <a:cs typeface="Calibri" panose="020F0502020204030204"/>
              </a:rPr>
              <a:t>Trainer Notes:</a:t>
            </a:r>
            <a:endParaRPr lang="en-US" dirty="0">
              <a:ea typeface="Calibri" panose="020F0502020204030204"/>
              <a:cs typeface="Calibri" panose="020F0502020204030204"/>
            </a:endParaRPr>
          </a:p>
          <a:p>
            <a:r>
              <a:rPr lang="en-US" dirty="0"/>
              <a:t>Review coordination of Linkages services at the Family Reunification phase of a case. </a:t>
            </a:r>
            <a:endParaRPr lang="en-US" dirty="0">
              <a:ea typeface="Calibri" panose="020F0502020204030204"/>
              <a:cs typeface="Calibri"/>
            </a:endParaRPr>
          </a:p>
          <a:p>
            <a:r>
              <a:rPr lang="en-US" dirty="0"/>
              <a:t>For county-specific trainings, this can be used to identify county processes or to plan for implementation.</a:t>
            </a:r>
            <a:endParaRPr lang="en-US" dirty="0">
              <a:ea typeface="Calibri" panose="020F0502020204030204"/>
              <a:cs typeface="Calibri"/>
            </a:endParaRPr>
          </a:p>
          <a:p>
            <a:endParaRPr lang="en-US" dirty="0">
              <a:ea typeface="Calibri" panose="020F0502020204030204"/>
              <a:cs typeface="Calibri"/>
            </a:endParaRPr>
          </a:p>
          <a:p>
            <a:r>
              <a:rPr lang="en-US" dirty="0">
                <a:ea typeface="Calibri" panose="020F0502020204030204"/>
                <a:cs typeface="Calibri"/>
              </a:rPr>
              <a:t>Suggested Language:</a:t>
            </a:r>
            <a:endParaRPr lang="en-US" dirty="0"/>
          </a:p>
          <a:p>
            <a:r>
              <a:rPr lang="en-US" dirty="0"/>
              <a:t>Family reunification focuses on the goal of reuniting families when children have been placed in out-of-home care. The process requires a collaborative effort to ensure a effective services and supports are provided to facilitate the reunification of children with their families. To achieve this goal, CalWORKs offers essential services to parents, including assistance related to employment, housing, and other essential needs, along with payment for services required by the Child Welfare Family Reunification case plan. </a:t>
            </a:r>
          </a:p>
          <a:p>
            <a:endParaRPr lang="en-US" dirty="0"/>
          </a:p>
          <a:p>
            <a:r>
              <a:rPr lang="en-US" dirty="0"/>
              <a:t>Several conditions must be met for a family to be eligible for CalWORKs FR services:</a:t>
            </a:r>
          </a:p>
          <a:p>
            <a:pPr marL="171450" indent="-171450">
              <a:buFont typeface="Arial" panose="020B0604020202020204" pitchFamily="34" charset="0"/>
              <a:buChar char="•"/>
            </a:pPr>
            <a:r>
              <a:rPr lang="en-US" dirty="0"/>
              <a:t>Removal of the child(ren) from the home</a:t>
            </a:r>
          </a:p>
          <a:p>
            <a:pPr marL="171450" indent="-171450">
              <a:buFont typeface="Arial" panose="020B0604020202020204" pitchFamily="34" charset="0"/>
              <a:buChar char="•"/>
            </a:pPr>
            <a:r>
              <a:rPr lang="en-US" dirty="0"/>
              <a:t>Active CalWORKs at time of removal – the family must have been receiving CalWORKs at the time their child(ren) were removed from the home.</a:t>
            </a:r>
          </a:p>
          <a:p>
            <a:pPr marL="171450" indent="-171450">
              <a:buFont typeface="Arial" panose="020B0604020202020204" pitchFamily="34" charset="0"/>
              <a:buChar char="•"/>
            </a:pPr>
            <a:r>
              <a:rPr lang="en-US" dirty="0"/>
              <a:t>Determination by CWS that CalWORKs services are necessary for reunification – This ensures that services are provided when CWS identifies that CalWORKs support is essential for the family to successfully reunify with their child(ren)</a:t>
            </a:r>
          </a:p>
          <a:p>
            <a:endParaRPr lang="en-US" dirty="0">
              <a:cs typeface="Calibri" panose="020F0502020204030204"/>
            </a:endParaRPr>
          </a:p>
          <a:p>
            <a:r>
              <a:rPr lang="en-US" dirty="0">
                <a:ea typeface="Calibri"/>
                <a:cs typeface="Calibri" panose="020F0502020204030204"/>
              </a:rPr>
              <a:t>Uplift the following:</a:t>
            </a:r>
            <a:endParaRPr lang="en-US" dirty="0">
              <a:cs typeface="Calibri" panose="020F0502020204030204"/>
            </a:endParaRPr>
          </a:p>
          <a:p>
            <a:r>
              <a:rPr lang="en-US" dirty="0">
                <a:cs typeface="Calibri" panose="020F0502020204030204"/>
              </a:rPr>
              <a:t>With the release of ACL 23-94 (addressing AB 135) in November 2023, </a:t>
            </a:r>
            <a:r>
              <a:rPr lang="en-US" b="0" u="none" dirty="0">
                <a:cs typeface="Calibri" panose="020F0502020204030204"/>
              </a:rPr>
              <a:t>all individuals who were receiving CalWORKs when the eligible child(ren) was removed from the home will be eligible for the CalWORKs cash grant, childcare, and reunification services through CalWORKs for up to six full months when all of the following conditions apply:</a:t>
            </a:r>
            <a:endParaRPr lang="en-US" b="0" u="none" dirty="0">
              <a:ea typeface="Calibri"/>
              <a:cs typeface="Calibri" panose="020F0502020204030204"/>
            </a:endParaRPr>
          </a:p>
          <a:p>
            <a:pPr marL="228600" indent="-228600">
              <a:buAutoNum type="arabicPeriod"/>
            </a:pPr>
            <a:r>
              <a:rPr lang="en-US" b="1" u="sng" dirty="0">
                <a:cs typeface="Calibri" panose="020F0502020204030204"/>
              </a:rPr>
              <a:t>ALL</a:t>
            </a:r>
            <a:r>
              <a:rPr lang="en-US" b="0" u="none" dirty="0">
                <a:cs typeface="Calibri" panose="020F0502020204030204"/>
              </a:rPr>
              <a:t> CalWORKs eligible children were removed from the home and temporarily placed in out-of-home care by CWS</a:t>
            </a:r>
          </a:p>
          <a:p>
            <a:pPr marL="228600" indent="-228600">
              <a:buAutoNum type="arabicPeriod"/>
            </a:pPr>
            <a:r>
              <a:rPr lang="en-US" b="0" u="none" dirty="0">
                <a:cs typeface="Calibri" panose="020F0502020204030204"/>
              </a:rPr>
              <a:t>The AU (Assistance Unit – or parents) were receiving CalWORKs cash aid when the child(ren) was removed.</a:t>
            </a:r>
          </a:p>
          <a:p>
            <a:pPr marL="685800" lvl="1" indent="-228600">
              <a:buAutoNum type="arabicPeriod"/>
            </a:pPr>
            <a:r>
              <a:rPr lang="en-US" b="0" u="none" dirty="0">
                <a:cs typeface="Calibri" panose="020F0502020204030204"/>
              </a:rPr>
              <a:t>At least one parent or needy caretaker relative must have been aided at the time of the child(ren)’s removal to be eligible for CalWORKs reunification services, childcare and cash aid.</a:t>
            </a:r>
          </a:p>
          <a:p>
            <a:pPr marL="1143000" lvl="2" indent="-228600">
              <a:buAutoNum type="arabicPeriod"/>
            </a:pPr>
            <a:r>
              <a:rPr lang="en-US" b="0" u="none" dirty="0">
                <a:cs typeface="Calibri" panose="020F0502020204030204"/>
              </a:rPr>
              <a:t>Unaided parents/caretaker relatives, such as SSI recipients, undocumented non-citizens, non-needy caretaker relatives, or timed-out parents are not eligible to receive FR cash aid for themselves or their children.</a:t>
            </a:r>
          </a:p>
          <a:p>
            <a:pPr marL="1143000" lvl="2" indent="-228600">
              <a:buAutoNum type="arabicPeriod"/>
            </a:pPr>
            <a:r>
              <a:rPr lang="en-US" b="0" u="none" dirty="0">
                <a:cs typeface="Calibri" panose="020F0502020204030204"/>
              </a:rPr>
              <a:t>WTW sanctioned parents may participate in reunification services (if CWS or a court has determined that such services are necessary for family reunification) but are not eligible for cash aid under FR.</a:t>
            </a:r>
          </a:p>
          <a:p>
            <a:pPr marL="228600" lvl="0" indent="-228600">
              <a:buAutoNum type="arabicPeriod"/>
            </a:pPr>
            <a:r>
              <a:rPr lang="en-US" b="0" u="none" dirty="0">
                <a:cs typeface="Calibri" panose="020F0502020204030204"/>
              </a:rPr>
              <a:t>The CWS or court has determined that the provision of cash aid, childcare and/or reunification services is necessary for reunification and a reunification plan is in effect.</a:t>
            </a:r>
          </a:p>
          <a:p>
            <a:pPr marL="0" lvl="0" indent="0">
              <a:buNone/>
            </a:pPr>
            <a:r>
              <a:rPr lang="en-US" b="0" u="none" dirty="0">
                <a:cs typeface="Calibri" panose="020F0502020204030204"/>
              </a:rPr>
              <a:t>Supportive services as offered through Linkages help to support the transition to Family Maintenance following successful Family reunification</a:t>
            </a:r>
            <a:endParaRPr lang="en-US" dirty="0">
              <a:cs typeface="Calibri" panose="020F0502020204030204"/>
            </a:endParaRPr>
          </a:p>
          <a:p>
            <a:endParaRPr lang="en-US" dirty="0"/>
          </a:p>
        </p:txBody>
      </p:sp>
      <p:sp>
        <p:nvSpPr>
          <p:cNvPr id="4" name="Slide Number Placeholder 3"/>
          <p:cNvSpPr>
            <a:spLocks noGrp="1"/>
          </p:cNvSpPr>
          <p:nvPr>
            <p:ph type="sldNum" sz="quarter" idx="5"/>
          </p:nvPr>
        </p:nvSpPr>
        <p:spPr/>
        <p:txBody>
          <a:bodyPr/>
          <a:lstStyle/>
          <a:p>
            <a:fld id="{C3FDF8C2-D1FE-46E5-986A-E5A8710CA681}" type="slidenum">
              <a:rPr lang="en-US" smtClean="0"/>
              <a:t>39</a:t>
            </a:fld>
            <a:endParaRPr lang="en-US"/>
          </a:p>
        </p:txBody>
      </p:sp>
    </p:spTree>
    <p:extLst>
      <p:ext uri="{BB962C8B-B14F-4D97-AF65-F5344CB8AC3E}">
        <p14:creationId xmlns:p14="http://schemas.microsoft.com/office/powerpoint/2010/main" val="36004715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panose="020F0502020204030204"/>
              </a:rPr>
              <a:t>Purpose: Defining AB 429 and ongoing supportive services available through CalWORKs.</a:t>
            </a:r>
            <a:endParaRPr lang="en-US" dirty="0"/>
          </a:p>
          <a:p>
            <a:endParaRPr lang="en-US">
              <a:cs typeface="Calibri" panose="020F0502020204030204"/>
            </a:endParaRPr>
          </a:p>
          <a:p>
            <a:r>
              <a:rPr lang="en-US" dirty="0">
                <a:cs typeface="Calibri" panose="020F0502020204030204"/>
              </a:rPr>
              <a:t>Trainer Notes:</a:t>
            </a:r>
            <a:endParaRPr lang="en-US" dirty="0">
              <a:ea typeface="Calibri"/>
              <a:cs typeface="Calibri" panose="020F0502020204030204"/>
            </a:endParaRPr>
          </a:p>
          <a:p>
            <a:r>
              <a:rPr lang="en-US" dirty="0"/>
              <a:t>Review AB 429. Additional information is included in the Trainee Workbook for reference.</a:t>
            </a:r>
            <a:endParaRPr lang="en-US" dirty="0">
              <a:ea typeface="Calibri"/>
              <a:cs typeface="Calibri"/>
            </a:endParaRPr>
          </a:p>
          <a:p>
            <a:endParaRPr lang="en-US" dirty="0">
              <a:ea typeface="Calibri"/>
              <a:cs typeface="Calibri"/>
            </a:endParaRPr>
          </a:p>
          <a:p>
            <a:r>
              <a:rPr lang="en-US" dirty="0">
                <a:ea typeface="Calibri"/>
                <a:cs typeface="Calibri"/>
              </a:rPr>
              <a:t>Suggested Language:</a:t>
            </a:r>
            <a:endParaRPr lang="en-US" dirty="0"/>
          </a:p>
          <a:p>
            <a:pPr marL="0" indent="0">
              <a:buFont typeface="Arial" panose="020B0604020202020204" pitchFamily="34" charset="0"/>
              <a:buNone/>
            </a:pPr>
            <a:r>
              <a:rPr lang="en-US" dirty="0"/>
              <a:t>Assembly Bill 429 allows for the family to continue to receive supportive services that would ordinarily be made possible through an active CalWORKs program. The parent’s time clock still ticks (Counts toward the 60 month time limit) . There is a $0 CalWORKs grant/cash aid payment. The CalWORKs portion of the case remains open to allow for the provision of supportive services. </a:t>
            </a:r>
            <a:r>
              <a:rPr lang="en-US" b="0" i="0" dirty="0">
                <a:solidFill>
                  <a:srgbClr val="111111"/>
                </a:solidFill>
                <a:effectLst/>
                <a:latin typeface="Roboto"/>
                <a:ea typeface="Roboto"/>
                <a:cs typeface="Roboto"/>
              </a:rPr>
              <a:t>CalWORKs services include Welfare to Work (WTW) activities, behavioral health and substance abuse treatment or any other activities allowable under CalWORKs. Before, when a child was removed through Child Welfare, a parent’s CalWORKs services to support reunification would discontinue.</a:t>
            </a:r>
          </a:p>
          <a:p>
            <a:pPr marL="0" indent="0">
              <a:buFont typeface="Arial" panose="020B0604020202020204" pitchFamily="34" charset="0"/>
              <a:buNone/>
            </a:pPr>
            <a:endParaRPr lang="en-US" b="0" i="0">
              <a:solidFill>
                <a:srgbClr val="111111"/>
              </a:solidFill>
              <a:effectLst/>
              <a:latin typeface="Roboto" panose="020F0502020204030204" pitchFamily="2" charset="0"/>
            </a:endParaRPr>
          </a:p>
          <a:p>
            <a:r>
              <a:rPr lang="en-US" dirty="0">
                <a:solidFill>
                  <a:srgbClr val="111111"/>
                </a:solidFill>
                <a:latin typeface="Roboto"/>
                <a:ea typeface="Roboto"/>
                <a:cs typeface="Roboto"/>
              </a:rPr>
              <a:t>Source:</a:t>
            </a:r>
          </a:p>
          <a:p>
            <a:r>
              <a:rPr lang="pt-BR" dirty="0">
                <a:hlinkClick r:id="rId3"/>
              </a:rPr>
              <a:t>Item 02-07-01G.htm (ca.gov)</a:t>
            </a:r>
            <a:r>
              <a:rPr lang="en-US" dirty="0">
                <a:solidFill>
                  <a:srgbClr val="111111"/>
                </a:solidFill>
                <a:latin typeface="Roboto"/>
                <a:ea typeface="Roboto"/>
                <a:cs typeface="Roboto"/>
              </a:rPr>
              <a:t> </a:t>
            </a:r>
            <a:endParaRPr lang="en-US"/>
          </a:p>
        </p:txBody>
      </p:sp>
      <p:sp>
        <p:nvSpPr>
          <p:cNvPr id="4" name="Slide Number Placeholder 3"/>
          <p:cNvSpPr>
            <a:spLocks noGrp="1"/>
          </p:cNvSpPr>
          <p:nvPr>
            <p:ph type="sldNum" sz="quarter" idx="5"/>
          </p:nvPr>
        </p:nvSpPr>
        <p:spPr/>
        <p:txBody>
          <a:bodyPr/>
          <a:lstStyle/>
          <a:p>
            <a:fld id="{C3FDF8C2-D1FE-46E5-986A-E5A8710CA681}" type="slidenum">
              <a:rPr lang="en-US" smtClean="0"/>
              <a:t>40</a:t>
            </a:fld>
            <a:endParaRPr lang="en-US"/>
          </a:p>
        </p:txBody>
      </p:sp>
    </p:spTree>
    <p:extLst>
      <p:ext uri="{BB962C8B-B14F-4D97-AF65-F5344CB8AC3E}">
        <p14:creationId xmlns:p14="http://schemas.microsoft.com/office/powerpoint/2010/main" val="7607620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panose="020F0502020204030204"/>
              </a:rPr>
              <a:t>Purpose: Defining after care services and ongoing support services available through CalWORKs.</a:t>
            </a:r>
            <a:endParaRPr lang="en-US" dirty="0"/>
          </a:p>
          <a:p>
            <a:endParaRPr lang="en-US" dirty="0">
              <a:cs typeface="Calibri" panose="020F0502020204030204"/>
            </a:endParaRPr>
          </a:p>
          <a:p>
            <a:r>
              <a:rPr lang="en-US">
                <a:ea typeface="Calibri" panose="020F0502020204030204"/>
                <a:cs typeface="Calibri" panose="020F0502020204030204"/>
              </a:rPr>
              <a:t>Trainer Notes:</a:t>
            </a:r>
          </a:p>
          <a:p>
            <a:r>
              <a:rPr lang="en-US" dirty="0">
                <a:ea typeface="Calibri" panose="020F0502020204030204"/>
                <a:cs typeface="Calibri" panose="020F0502020204030204"/>
              </a:rPr>
              <a:t>Define after-care services to ensure all participants have the same understanding of what is meant by after-care.</a:t>
            </a:r>
          </a:p>
          <a:p>
            <a:endParaRPr lang="en-US" dirty="0">
              <a:ea typeface="Calibri" panose="020F0502020204030204"/>
              <a:cs typeface="Calibri" panose="020F0502020204030204"/>
            </a:endParaRPr>
          </a:p>
          <a:p>
            <a:r>
              <a:rPr lang="en-US" dirty="0">
                <a:ea typeface="Calibri" panose="020F0502020204030204"/>
                <a:cs typeface="Calibri" panose="020F0502020204030204"/>
              </a:rPr>
              <a:t>Suggested Language:</a:t>
            </a:r>
          </a:p>
          <a:p>
            <a:pPr marL="0" indent="0">
              <a:buFont typeface="Arial" panose="020B0604020202020204" pitchFamily="34" charset="0"/>
              <a:buNone/>
            </a:pPr>
            <a:r>
              <a:rPr lang="en-US" dirty="0"/>
              <a:t>After care coordination of services are provided to families following reunification to ensure that they have the necessary support to maintain stability and prevent future CWS involvement. Linkages can connect families with ongoing supports services through CalWORKs/WTW and other community resources, including continued counseling, parenting support, vocational training, housing assistance, and financial coaching. Keeping concrete supports in place helps to strengthen the family and improve positive outcomes.</a:t>
            </a:r>
          </a:p>
          <a:p>
            <a:endParaRPr lang="en-US" dirty="0">
              <a:ea typeface="Calibri" panose="020F0502020204030204"/>
              <a:cs typeface="Calibri" panose="020F0502020204030204"/>
            </a:endParaRPr>
          </a:p>
          <a:p>
            <a:pPr>
              <a:buFont typeface="Arial" panose="020B0604020202020204" pitchFamily="34" charset="0"/>
            </a:pPr>
            <a:endParaRPr lang="en-US"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C3FDF8C2-D1FE-46E5-986A-E5A8710CA681}" type="slidenum">
              <a:rPr lang="en-US" smtClean="0"/>
              <a:t>41</a:t>
            </a:fld>
            <a:endParaRPr lang="en-US"/>
          </a:p>
        </p:txBody>
      </p:sp>
    </p:spTree>
    <p:extLst>
      <p:ext uri="{BB962C8B-B14F-4D97-AF65-F5344CB8AC3E}">
        <p14:creationId xmlns:p14="http://schemas.microsoft.com/office/powerpoint/2010/main" val="33834575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panose="020F0502020204030204"/>
              </a:rPr>
              <a:t>Purpose: Defining after care services and ongoing support services available through CalWORKs.</a:t>
            </a:r>
            <a:endParaRPr lang="en-US" dirty="0"/>
          </a:p>
          <a:p>
            <a:endParaRPr lang="en-US" dirty="0">
              <a:cs typeface="Calibri" panose="020F0502020204030204"/>
            </a:endParaRPr>
          </a:p>
          <a:p>
            <a:r>
              <a:rPr lang="en-US" dirty="0"/>
              <a:t>Trainer Notes:</a:t>
            </a:r>
          </a:p>
          <a:p>
            <a:r>
              <a:rPr lang="en-US" dirty="0"/>
              <a:t>Review coordination of Linkages services at the After-Care phase of a case. </a:t>
            </a:r>
          </a:p>
          <a:p>
            <a:r>
              <a:rPr lang="en-US" dirty="0"/>
              <a:t>Discuss prevention on CWS side in after care (Safety/Support Network) and continued supports from CalWORKs to help prevent recidivism and increase family stability.</a:t>
            </a:r>
            <a:endParaRPr lang="en-US" dirty="0">
              <a:ea typeface="Calibri" panose="020F0502020204030204"/>
              <a:cs typeface="Calibri" panose="020F0502020204030204"/>
            </a:endParaRPr>
          </a:p>
          <a:p>
            <a:r>
              <a:rPr lang="en-US" dirty="0"/>
              <a:t>For county-specific trainings, this can be used to identify county processes or to plan for implementation.</a:t>
            </a:r>
            <a:endParaRPr lang="en-US" dirty="0">
              <a:ea typeface="Calibri"/>
              <a:cs typeface="Calibri"/>
            </a:endParaRPr>
          </a:p>
          <a:p>
            <a:endParaRPr lang="en-US" dirty="0"/>
          </a:p>
          <a:p>
            <a:r>
              <a:rPr lang="en-US" dirty="0"/>
              <a:t>Suggested Language:</a:t>
            </a:r>
            <a:endParaRPr lang="en-US" dirty="0">
              <a:ea typeface="Calibri" panose="020F0502020204030204"/>
              <a:cs typeface="Calibri" panose="020F0502020204030204"/>
            </a:endParaRPr>
          </a:p>
          <a:p>
            <a:r>
              <a:rPr lang="en-US" dirty="0"/>
              <a:t>After care services might look like determining what supports or services may promote stability, whole family wellness, and/or self-sufficiency. The CalWORKs and Employment and Training worker (if separate roles in the county) continue to maintain the family’s CalWORKs case for a period of time after the Child Welfare case closes. The goal is to continue to provide collaborative support during this transitional time, and to reduce the likelihood of any subsequent allegation of abuse or neglect (no new CWS referrals).  This promote stability and builds on the relationship that the helping professional has developed with the family. If the family has challenges or concerns that arise, they can reach out for support to navigate these challenges.</a:t>
            </a:r>
            <a:endParaRPr lang="en-US">
              <a:ea typeface="Calibri" panose="020F0502020204030204"/>
              <a:cs typeface="Calibri" panose="020F0502020204030204"/>
            </a:endParaRPr>
          </a:p>
          <a:p>
            <a:endParaRPr lang="en-US"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C3FDF8C2-D1FE-46E5-986A-E5A8710CA681}" type="slidenum">
              <a:rPr lang="en-US" smtClean="0"/>
              <a:t>42</a:t>
            </a:fld>
            <a:endParaRPr lang="en-US"/>
          </a:p>
        </p:txBody>
      </p:sp>
    </p:spTree>
    <p:extLst>
      <p:ext uri="{BB962C8B-B14F-4D97-AF65-F5344CB8AC3E}">
        <p14:creationId xmlns:p14="http://schemas.microsoft.com/office/powerpoint/2010/main" val="394618000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Emphasize the importance of family engagement and its direct connection with improved outcomes for families in Linkages.</a:t>
            </a:r>
          </a:p>
          <a:p>
            <a:endParaRPr lang="en-US"/>
          </a:p>
          <a:p>
            <a:r>
              <a:rPr lang="en-US" dirty="0"/>
              <a:t>Trainer Notes:</a:t>
            </a:r>
            <a:endParaRPr lang="en-US" dirty="0">
              <a:ea typeface="Calibri"/>
              <a:cs typeface="Calibri"/>
            </a:endParaRPr>
          </a:p>
          <a:p>
            <a:r>
              <a:rPr lang="en-US" dirty="0">
                <a:ea typeface="Calibri"/>
                <a:cs typeface="Calibri"/>
              </a:rPr>
              <a:t>Discuss family engagement as a key to success in Linkages.</a:t>
            </a:r>
          </a:p>
          <a:p>
            <a:r>
              <a:rPr lang="en-US" dirty="0">
                <a:ea typeface="Calibri"/>
                <a:cs typeface="Calibri"/>
              </a:rPr>
              <a:t>More information is included in the Trainee Workbook for reference.</a:t>
            </a:r>
          </a:p>
          <a:p>
            <a:endParaRPr lang="en-US" dirty="0"/>
          </a:p>
          <a:p>
            <a:r>
              <a:rPr lang="en-US" dirty="0">
                <a:ea typeface="Calibri"/>
                <a:cs typeface="Calibri"/>
              </a:rPr>
              <a:t>Suggested Language:</a:t>
            </a:r>
            <a:endParaRPr lang="en-US" dirty="0"/>
          </a:p>
          <a:p>
            <a:r>
              <a:rPr lang="en-US" dirty="0"/>
              <a:t>Family engagement guidelines are vital in strengthening the connection between clients and the services they receive. It is at the core of the Linkages program. When families are engaged, they become partners in the process, contributing to the overall success of their case plans. Effective family engagement is not just a procedural requirement, it’s a powerful driver of improved outcomes. When families are engaged, they tend to commit more to the change process and creates an environment where families actively participate and collaborate in achieving their goals.</a:t>
            </a:r>
            <a:endParaRPr lang="en-US"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C3FDF8C2-D1FE-46E5-986A-E5A8710CA681}" type="slidenum">
              <a:rPr lang="en-US" smtClean="0"/>
              <a:t>43</a:t>
            </a:fld>
            <a:endParaRPr lang="en-US"/>
          </a:p>
        </p:txBody>
      </p:sp>
    </p:spTree>
    <p:extLst>
      <p:ext uri="{BB962C8B-B14F-4D97-AF65-F5344CB8AC3E}">
        <p14:creationId xmlns:p14="http://schemas.microsoft.com/office/powerpoint/2010/main" val="160070584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Explore how Linkages is working within counties.</a:t>
            </a:r>
          </a:p>
          <a:p>
            <a:endParaRPr lang="en-US" dirty="0"/>
          </a:p>
          <a:p>
            <a:r>
              <a:rPr lang="en-US" dirty="0"/>
              <a:t>Trainer Notes:</a:t>
            </a:r>
          </a:p>
          <a:p>
            <a:endParaRPr lang="en-US" dirty="0"/>
          </a:p>
          <a:p>
            <a:r>
              <a:rPr lang="en-US" dirty="0"/>
              <a:t>Activity: Small group discussion (15 minutes, groups of 4-6), 5 min large group discussion</a:t>
            </a:r>
            <a:endParaRPr lang="en-US" dirty="0">
              <a:ea typeface="Calibri"/>
              <a:cs typeface="Calibri"/>
            </a:endParaRPr>
          </a:p>
          <a:p>
            <a:endParaRPr lang="en-US" dirty="0"/>
          </a:p>
          <a:p>
            <a:r>
              <a:rPr lang="en-US" b="1" dirty="0"/>
              <a:t>Instructions:</a:t>
            </a:r>
            <a:endParaRPr lang="en-US" dirty="0"/>
          </a:p>
          <a:p>
            <a:r>
              <a:rPr lang="en-US" dirty="0"/>
              <a:t>Discuss the following questions with your group for the Miller Family Vignette: </a:t>
            </a:r>
          </a:p>
          <a:p>
            <a:pPr marL="171450" indent="-171450">
              <a:buFont typeface="Arial,Sans-Serif"/>
              <a:buChar char="•"/>
            </a:pPr>
            <a:r>
              <a:rPr lang="en-US" dirty="0"/>
              <a:t>How do you see CWS and CalWORKs connecting to provide a Linkages approach to supporting this family?  </a:t>
            </a:r>
          </a:p>
          <a:p>
            <a:pPr marL="171450" indent="-171450">
              <a:buFont typeface="Arial,Sans-Serif"/>
              <a:buChar char="•"/>
            </a:pPr>
            <a:r>
              <a:rPr lang="en-US" dirty="0"/>
              <a:t>How might disproportionality factors play into their situation? </a:t>
            </a:r>
          </a:p>
          <a:p>
            <a:pPr marL="171450" indent="-171450">
              <a:buFont typeface="Arial,Sans-Serif"/>
              <a:buChar char="•"/>
            </a:pPr>
            <a:r>
              <a:rPr lang="en-US" dirty="0"/>
              <a:t>What are the benefits of teaming? </a:t>
            </a:r>
          </a:p>
          <a:p>
            <a:pPr marL="171450" indent="-171450">
              <a:buFont typeface="Arial,Sans-Serif"/>
              <a:buChar char="•"/>
            </a:pPr>
            <a:r>
              <a:rPr lang="en-US" dirty="0"/>
              <a:t>Identify potential challenges in teaming efforts. For instance, communication gaps, differing priorities, or resource limitations. How might these challenges impact the Miller family’s case? Brainstorm strategies to overcome these obstacles, such as regular cross-agency meetings, shared training, and joint case reviews. </a:t>
            </a:r>
          </a:p>
          <a:p>
            <a:pPr marL="285750" indent="-285750">
              <a:buFont typeface="Arial,Sans-Serif"/>
              <a:buChar char="•"/>
            </a:pPr>
            <a:endParaRPr lang="en-US" dirty="0"/>
          </a:p>
          <a:p>
            <a:r>
              <a:rPr lang="en-US" b="1" i="1" dirty="0"/>
              <a:t>If not highlighted in the discussion, uplift the following: </a:t>
            </a:r>
            <a:endParaRPr lang="en-US" dirty="0"/>
          </a:p>
          <a:p>
            <a:r>
              <a:rPr lang="en-US" dirty="0"/>
              <a:t>CWS and CalWORKs can connect and provide a Linkages approach to help support family reunification efforts. The family is eligible due to their CalWORKs status at time of detention, and if CWS and CalWORKs agree FR supports are needed, CalWORKs will continue to fund essential services that support FR. Services could include those that address the conditions of the home and the behaviors/needs of the parents that were contributing factors to CWS intervention. This may include job skills/employment support, energy assistance program, budgeting, potential SUD or BH services, skill development to support their children’s medical needs, counseling, and other related responses. Challenges could include duplicate efforts, lack of communication, lack of family engagement, lack of information sharing on the mutual family, etc. The benefits of teaming would help to address these challenges and improve outcomes for the family/facilitate the FR process, including aligned services and a coordinated case plan.</a:t>
            </a:r>
            <a:endParaRPr lang="en-US" dirty="0">
              <a:ea typeface="Calibri"/>
              <a:cs typeface="Calibri"/>
            </a:endParaRPr>
          </a:p>
          <a:p>
            <a:endParaRPr lang="en-US" dirty="0"/>
          </a:p>
          <a:p>
            <a:r>
              <a:rPr lang="en-US" b="1" i="1" dirty="0"/>
              <a:t>Additional questions to guide group discussions (time-permitting):</a:t>
            </a:r>
            <a:endParaRPr lang="en-US" dirty="0"/>
          </a:p>
          <a:p>
            <a:pPr marL="171450" indent="-171450">
              <a:buFont typeface="Arial,Sans-Serif"/>
              <a:buChar char="•"/>
            </a:pPr>
            <a:r>
              <a:rPr lang="en-US" dirty="0"/>
              <a:t>What would you need from the CalWORKs/Child Welfare worker? </a:t>
            </a:r>
          </a:p>
          <a:p>
            <a:pPr marL="171450" indent="-171450">
              <a:buFont typeface="Arial,Sans-Serif"/>
              <a:buChar char="•"/>
            </a:pPr>
            <a:r>
              <a:rPr lang="en-US" dirty="0"/>
              <a:t>What are the barriers? What do you need to do to get around those barriers? </a:t>
            </a:r>
          </a:p>
          <a:p>
            <a:pPr marL="171450" indent="-171450">
              <a:buFont typeface="Arial,Sans-Serif"/>
              <a:buChar char="•"/>
            </a:pPr>
            <a:r>
              <a:rPr lang="en-US" dirty="0"/>
              <a:t>What does it look like to coordinate at a CFT meeting? What would it look like to coordinate at a Linkages meeting?</a:t>
            </a:r>
          </a:p>
          <a:p>
            <a:pPr marL="171450" indent="-171450">
              <a:buFont typeface="Arial,Sans-Serif"/>
              <a:buChar char="•"/>
            </a:pPr>
            <a:r>
              <a:rPr lang="en-US" dirty="0"/>
              <a:t>What would it look like to coordinate a case plan/align services for the family?</a:t>
            </a:r>
          </a:p>
          <a:p>
            <a:endParaRPr lang="en-US" dirty="0"/>
          </a:p>
          <a:p>
            <a:r>
              <a:rPr lang="en-US" b="1" dirty="0"/>
              <a:t>Virtual</a:t>
            </a:r>
            <a:r>
              <a:rPr lang="en-US" dirty="0"/>
              <a:t> – Paste instructions into chat prior to opening breakout rooms.</a:t>
            </a:r>
          </a:p>
          <a:p>
            <a:endParaRPr lang="en-US" dirty="0"/>
          </a:p>
          <a:p>
            <a:r>
              <a:rPr lang="en-US" dirty="0"/>
              <a:t>Trainer option to have participants report out or facilitate a large group discussion post-breakout if time allows. Be prepared to share examples if trainees are not engaging.</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C3FDF8C2-D1FE-46E5-986A-E5A8710CA681}" type="slidenum">
              <a:rPr lang="en-US" smtClean="0"/>
              <a:t>44</a:t>
            </a:fld>
            <a:endParaRPr lang="en-US"/>
          </a:p>
        </p:txBody>
      </p:sp>
    </p:spTree>
    <p:extLst>
      <p:ext uri="{BB962C8B-B14F-4D97-AF65-F5344CB8AC3E}">
        <p14:creationId xmlns:p14="http://schemas.microsoft.com/office/powerpoint/2010/main" val="13746023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Uncover best practices for successful collaboration between CalWORKs and CWS.</a:t>
            </a:r>
          </a:p>
          <a:p>
            <a:endParaRPr lang="en-US" dirty="0"/>
          </a:p>
          <a:p>
            <a:r>
              <a:rPr lang="en-US" dirty="0"/>
              <a:t>Trainer Notes:</a:t>
            </a:r>
            <a:endParaRPr lang="en-US" dirty="0">
              <a:ea typeface="Calibri"/>
              <a:cs typeface="Calibri"/>
            </a:endParaRPr>
          </a:p>
          <a:p>
            <a:r>
              <a:rPr lang="en-US" dirty="0">
                <a:ea typeface="Calibri"/>
                <a:cs typeface="Calibri"/>
              </a:rPr>
              <a:t>Discuss best practices for collaboration in Linkages.</a:t>
            </a:r>
            <a:endParaRPr lang="en-US" dirty="0"/>
          </a:p>
          <a:p>
            <a:endParaRPr lang="en-US" dirty="0">
              <a:ea typeface="Calibri" panose="020F0502020204030204"/>
              <a:cs typeface="Calibri" panose="020F0502020204030204"/>
            </a:endParaRPr>
          </a:p>
          <a:p>
            <a:r>
              <a:rPr lang="en-US" dirty="0">
                <a:ea typeface="Calibri" panose="020F0502020204030204"/>
                <a:cs typeface="Calibri" panose="020F0502020204030204"/>
              </a:rPr>
              <a:t>Suggested Language:</a:t>
            </a:r>
            <a:endParaRPr lang="en-US" dirty="0"/>
          </a:p>
          <a:p>
            <a:r>
              <a:rPr lang="en-US" dirty="0"/>
              <a:t>Through the past 20 years, key lessons to success in Linkages have emerged:</a:t>
            </a:r>
            <a:endParaRPr lang="en-US" dirty="0">
              <a:cs typeface="Calibri" panose="020F0502020204030204"/>
            </a:endParaRPr>
          </a:p>
          <a:p>
            <a:pPr marL="171450" indent="-171450">
              <a:buFont typeface="Arial" panose="020B0604020202020204" pitchFamily="34" charset="0"/>
              <a:buChar char="•"/>
            </a:pPr>
            <a:r>
              <a:rPr lang="en-US" dirty="0"/>
              <a:t>Strong leadership sets the tone. A clear vision, effective decision-making, and the ability to inspire collaboration are key to navigating the complexities of Linkages</a:t>
            </a:r>
            <a:endParaRPr lang="en-US" dirty="0">
              <a:ea typeface="Calibri"/>
              <a:cs typeface="Calibri"/>
            </a:endParaRPr>
          </a:p>
          <a:p>
            <a:pPr marL="171450" indent="-171450">
              <a:buFont typeface="Arial" panose="020B0604020202020204" pitchFamily="34" charset="0"/>
              <a:buChar char="•"/>
            </a:pPr>
            <a:r>
              <a:rPr lang="en-US" dirty="0"/>
              <a:t>Innovation keeps us adaptable. An innovative culture ensures we can respond to challenges with creative solutions</a:t>
            </a:r>
            <a:endParaRPr lang="en-US" dirty="0">
              <a:ea typeface="Calibri"/>
              <a:cs typeface="Calibri"/>
            </a:endParaRPr>
          </a:p>
          <a:p>
            <a:pPr marL="171450" indent="-171450">
              <a:buFont typeface="Arial" panose="020B0604020202020204" pitchFamily="34" charset="0"/>
              <a:buChar char="•"/>
            </a:pPr>
            <a:r>
              <a:rPr lang="en-US" dirty="0"/>
              <a:t>Collective belief in the mission fosters unity. It creates a cohesive environment, essential for sustained success in Linkages</a:t>
            </a:r>
            <a:endParaRPr lang="en-US" dirty="0">
              <a:ea typeface="Calibri"/>
              <a:cs typeface="Calibri"/>
            </a:endParaRPr>
          </a:p>
          <a:p>
            <a:pPr marL="171450" indent="-171450">
              <a:buFont typeface="Arial" panose="020B0604020202020204" pitchFamily="34" charset="0"/>
              <a:buChar char="•"/>
            </a:pPr>
            <a:r>
              <a:rPr lang="en-US" dirty="0"/>
              <a:t>Communication is the cornerstone. Clear and transparent communication ensures that everyone is on the same page and that goals are aligned</a:t>
            </a:r>
            <a:endParaRPr lang="en-US" dirty="0">
              <a:ea typeface="Calibri"/>
              <a:cs typeface="Calibri"/>
            </a:endParaRPr>
          </a:p>
          <a:p>
            <a:pPr marL="171450" indent="-171450">
              <a:buFont typeface="Arial" panose="020B0604020202020204" pitchFamily="34" charset="0"/>
              <a:buChar char="•"/>
            </a:pPr>
            <a:r>
              <a:rPr lang="en-US" dirty="0"/>
              <a:t>Harmony in processes is efficiency. When procedures align seamlessly, it streamlines workflows, reduces friction and allows resources to be directed toward impactful activities</a:t>
            </a:r>
            <a:endParaRPr lang="en-US" dirty="0">
              <a:ea typeface="Calibri"/>
              <a:cs typeface="Calibri"/>
            </a:endParaRPr>
          </a:p>
          <a:p>
            <a:pPr marL="171450" indent="-171450">
              <a:buFont typeface="Arial" panose="020B0604020202020204" pitchFamily="34" charset="0"/>
              <a:buChar char="•"/>
            </a:pPr>
            <a:endParaRPr lang="en-US" dirty="0"/>
          </a:p>
          <a:p>
            <a:r>
              <a:rPr lang="en-US" dirty="0"/>
              <a:t>Questions for trainer to ask Participants:</a:t>
            </a:r>
            <a:endParaRPr lang="en-US" dirty="0">
              <a:ea typeface="Calibri"/>
              <a:cs typeface="Calibri"/>
            </a:endParaRPr>
          </a:p>
          <a:p>
            <a:pPr marL="171450" indent="-171450">
              <a:buFont typeface="Arial" panose="020B0604020202020204" pitchFamily="34" charset="0"/>
              <a:buChar char="•"/>
            </a:pPr>
            <a:r>
              <a:rPr lang="en-US" dirty="0"/>
              <a:t>What can we do to promote better teamwork between CalWORKs and CWS?</a:t>
            </a:r>
            <a:endParaRPr lang="en-US" dirty="0">
              <a:ea typeface="Calibri"/>
              <a:cs typeface="Calibri"/>
            </a:endParaRPr>
          </a:p>
          <a:p>
            <a:pPr marL="171450" indent="-171450">
              <a:buFont typeface="Arial" panose="020B0604020202020204" pitchFamily="34" charset="0"/>
              <a:buChar char="•"/>
            </a:pPr>
            <a:r>
              <a:rPr lang="en-US" dirty="0"/>
              <a:t>What are some best practices in your county?</a:t>
            </a:r>
            <a:endParaRPr lang="en-US" dirty="0">
              <a:ea typeface="Calibri" panose="020F0502020204030204"/>
              <a:cs typeface="Calibri" panose="020F0502020204030204"/>
            </a:endParaRPr>
          </a:p>
          <a:p>
            <a:pPr marL="171450" indent="-171450">
              <a:buFont typeface="Arial" panose="020B0604020202020204" pitchFamily="34" charset="0"/>
              <a:buChar char="•"/>
            </a:pPr>
            <a:r>
              <a:rPr lang="en-US" dirty="0">
                <a:ea typeface="Calibri" panose="020F0502020204030204"/>
                <a:cs typeface="Calibri" panose="020F0502020204030204"/>
              </a:rPr>
              <a:t>How can we best navigate staff turnover to continuously move toward these goals?</a:t>
            </a:r>
          </a:p>
          <a:p>
            <a:pPr marL="171450" indent="-171450">
              <a:buFont typeface="Arial" panose="020B0604020202020204" pitchFamily="34" charset="0"/>
              <a:buChar char="•"/>
            </a:pPr>
            <a:endParaRPr lang="en-US" dirty="0">
              <a:ea typeface="Calibri" panose="020F0502020204030204"/>
              <a:cs typeface="Calibri" panose="020F0502020204030204"/>
            </a:endParaRPr>
          </a:p>
          <a:p>
            <a:endParaRPr lang="en-US"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C3FDF8C2-D1FE-46E5-986A-E5A8710CA681}" type="slidenum">
              <a:rPr lang="en-US" smtClean="0"/>
              <a:t>45</a:t>
            </a:fld>
            <a:endParaRPr lang="en-US"/>
          </a:p>
        </p:txBody>
      </p:sp>
    </p:spTree>
    <p:extLst>
      <p:ext uri="{BB962C8B-B14F-4D97-AF65-F5344CB8AC3E}">
        <p14:creationId xmlns:p14="http://schemas.microsoft.com/office/powerpoint/2010/main" val="138389292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Highlight best practices for improving collaboration between CalWORKs and CWS.</a:t>
            </a:r>
          </a:p>
          <a:p>
            <a:endParaRPr lang="en-US" dirty="0"/>
          </a:p>
          <a:p>
            <a:r>
              <a:rPr lang="en-US" b="1" dirty="0"/>
              <a:t>Trainer Notes:</a:t>
            </a:r>
            <a:endParaRPr lang="en-US" b="1" dirty="0">
              <a:cs typeface="Calibri"/>
            </a:endParaRPr>
          </a:p>
          <a:p>
            <a:r>
              <a:rPr lang="en-US" dirty="0">
                <a:ea typeface="Calibri"/>
                <a:cs typeface="Calibri"/>
              </a:rPr>
              <a:t>Discuss best practices for strengthening collaboration at the county and state levels. This information is included in the Trainee Workbook for reference. </a:t>
            </a:r>
            <a:endParaRPr lang="en-US" b="1" dirty="0"/>
          </a:p>
          <a:p>
            <a:r>
              <a:rPr lang="en-US" dirty="0">
                <a:ea typeface="Calibri"/>
                <a:cs typeface="Calibri"/>
              </a:rPr>
              <a:t>For county-specific trainings, this can be an opportunity to discuss ways to improve collaboration within your county context.</a:t>
            </a:r>
          </a:p>
          <a:p>
            <a:endParaRPr lang="en-US" dirty="0">
              <a:ea typeface="Calibri"/>
              <a:cs typeface="Calibri"/>
            </a:endParaRPr>
          </a:p>
          <a:p>
            <a:r>
              <a:rPr lang="en-US" b="1" dirty="0">
                <a:ea typeface="Calibri"/>
                <a:cs typeface="Calibri"/>
              </a:rPr>
              <a:t>Suggested Language:</a:t>
            </a:r>
          </a:p>
          <a:p>
            <a:r>
              <a:rPr lang="en-US" dirty="0"/>
              <a:t>As counties have navigated Linkages 2.0, they have shared what works well for them at the county and state level. County level building blocks for success include:</a:t>
            </a:r>
            <a:endParaRPr lang="en-US" dirty="0">
              <a:cs typeface="Calibri"/>
            </a:endParaRPr>
          </a:p>
          <a:p>
            <a:endParaRPr lang="en-US" dirty="0"/>
          </a:p>
          <a:p>
            <a:pPr marL="171450" indent="-171450">
              <a:buFont typeface="Arial" panose="020B0604020202020204" pitchFamily="34" charset="0"/>
              <a:buChar char="•"/>
            </a:pPr>
            <a:r>
              <a:rPr lang="en-US" dirty="0"/>
              <a:t>Organizational support via shared belief in the value of collaboration – The foundation of successful collaboration lies in the collective belief within our organizations that working together creates a more significant impact. </a:t>
            </a:r>
            <a:endParaRPr lang="en-US" dirty="0">
              <a:ea typeface="Calibri"/>
              <a:cs typeface="Calibri"/>
            </a:endParaRP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Invested and engaged leadership – Invested and engaged leadership that facilitates and builds solid frameworks for coordination through:</a:t>
            </a:r>
            <a:endParaRPr lang="en-US" dirty="0">
              <a:ea typeface="Calibri"/>
              <a:cs typeface="Calibri"/>
            </a:endParaRPr>
          </a:p>
          <a:p>
            <a:pPr marL="628650" lvl="1" indent="-171450">
              <a:buFont typeface="Arial" panose="020B0604020202020204" pitchFamily="34" charset="0"/>
              <a:buChar char="•"/>
            </a:pPr>
            <a:r>
              <a:rPr lang="en-US" dirty="0"/>
              <a:t>Joint Policy – Joint policies that ensure that both Child Welfare and CalWORKs align their strategies and procedures</a:t>
            </a:r>
            <a:endParaRPr lang="en-US" dirty="0">
              <a:ea typeface="Calibri"/>
              <a:cs typeface="Calibri"/>
            </a:endParaRPr>
          </a:p>
          <a:p>
            <a:pPr marL="628650" lvl="1" indent="-171450">
              <a:buFont typeface="Arial" panose="020B0604020202020204" pitchFamily="34" charset="0"/>
              <a:buChar char="•"/>
            </a:pPr>
            <a:r>
              <a:rPr lang="en-US" dirty="0"/>
              <a:t>Cross-Training – Facilitating cross-training initiatives, acknowledging the importance of understanding each other’s roles and services</a:t>
            </a:r>
            <a:endParaRPr lang="en-US" dirty="0">
              <a:ea typeface="Calibri"/>
              <a:cs typeface="Calibri"/>
            </a:endParaRPr>
          </a:p>
          <a:p>
            <a:pPr marL="628650" lvl="1" indent="-171450">
              <a:buFont typeface="Arial" panose="020B0604020202020204" pitchFamily="34" charset="0"/>
              <a:buChar char="•"/>
            </a:pPr>
            <a:r>
              <a:rPr lang="en-US" dirty="0"/>
              <a:t>Building accountability by asking for regular updates about Linkages, creating a feedback look that allows for continuous improvement</a:t>
            </a:r>
            <a:endParaRPr lang="en-US" dirty="0">
              <a:ea typeface="Calibri"/>
              <a:cs typeface="Calibri"/>
            </a:endParaRPr>
          </a:p>
          <a:p>
            <a:pPr marL="171450" indent="-171450">
              <a:buFont typeface="Arial" panose="020B0604020202020204" pitchFamily="34" charset="0"/>
              <a:buChar char="•"/>
            </a:pPr>
            <a:endParaRPr lang="en-US" dirty="0"/>
          </a:p>
          <a:p>
            <a:pPr marL="171450" lvl="0" indent="-171450">
              <a:buFont typeface="Arial" panose="020B0604020202020204" pitchFamily="34" charset="0"/>
              <a:buChar char="•"/>
            </a:pPr>
            <a:r>
              <a:rPr lang="en-US" dirty="0"/>
              <a:t>Coordinated Case Planning via joint participation in CFTMs and joint home visits – Joint participants in CFTMs and home visits ensures that both Child Welfare and CalWORKs are on the same page regarding the needs and circumstances of the families we serve. It fosters a comprehensive and coordinated approach to case management</a:t>
            </a:r>
            <a:endParaRPr lang="en-US" dirty="0">
              <a:ea typeface="Calibri"/>
              <a:cs typeface="Calibri"/>
            </a:endParaRPr>
          </a:p>
          <a:p>
            <a:pPr marL="171450" indent="-171450">
              <a:buFont typeface="Arial" panose="020B0604020202020204" pitchFamily="34" charset="0"/>
              <a:buChar char="•"/>
            </a:pPr>
            <a:endParaRPr lang="en-US" dirty="0"/>
          </a:p>
          <a:p>
            <a:pPr marL="171450" lvl="0" indent="-171450">
              <a:buFont typeface="Arial" panose="020B0604020202020204" pitchFamily="34" charset="0"/>
              <a:buChar char="•"/>
            </a:pPr>
            <a:r>
              <a:rPr lang="en-US" dirty="0"/>
              <a:t>Cross collaboration with other services and systems (resource navigators, housing supports, Public Health) – Successful collaboration extends beyond Child Welfare and CalWORKs. Engaging with other support systems like resource navigators, housing supports, and Public Health enhances the range and effectiveness of services we can provide to families</a:t>
            </a:r>
            <a:endParaRPr lang="en-US" dirty="0">
              <a:ea typeface="Calibri"/>
              <a:cs typeface="Calibri"/>
            </a:endParaRP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Use of shared data systems and shared communication systems – Shared data systems play a crucial role in a coordinated approach. They allow both Child Welfare and CalWORKs to identify mutual cases seamlessly. By having access to shared information, both Child Welfare and CalWORKs can coordinate and target interventions for mutual cases. </a:t>
            </a:r>
            <a:endParaRPr lang="en-US" dirty="0">
              <a:ea typeface="Calibri"/>
              <a:cs typeface="Calibri"/>
            </a:endParaRPr>
          </a:p>
          <a:p>
            <a:pPr marL="171450" indent="-171450">
              <a:buFont typeface="Arial" panose="020B0604020202020204" pitchFamily="34" charset="0"/>
              <a:buChar char="•"/>
            </a:pPr>
            <a:endParaRPr lang="en-US" dirty="0"/>
          </a:p>
          <a:p>
            <a:pPr marL="171450" lvl="0" indent="-171450">
              <a:buFont typeface="Arial" panose="020B0604020202020204" pitchFamily="34" charset="0"/>
              <a:buChar char="•"/>
            </a:pPr>
            <a:r>
              <a:rPr lang="en-US" dirty="0"/>
              <a:t>Co-location – Physical co-location of Child Welfare and CalWORKs staff is a practical manifestation of organizational support. It promotes regular, informal interactions, facilitates quick problem-solving and opens the communication lines between Child Welfare and CalWORKs.</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C3FDF8C2-D1FE-46E5-986A-E5A8710CA681}" type="slidenum">
              <a:rPr lang="en-US" smtClean="0"/>
              <a:t>46</a:t>
            </a:fld>
            <a:endParaRPr lang="en-US"/>
          </a:p>
        </p:txBody>
      </p:sp>
    </p:spTree>
    <p:extLst>
      <p:ext uri="{BB962C8B-B14F-4D97-AF65-F5344CB8AC3E}">
        <p14:creationId xmlns:p14="http://schemas.microsoft.com/office/powerpoint/2010/main" val="7078494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Closing the session and having participants create a plan to commit.</a:t>
            </a:r>
          </a:p>
          <a:p>
            <a:endParaRPr lang="en-US"/>
          </a:p>
          <a:p>
            <a:r>
              <a:rPr lang="en-US" dirty="0"/>
              <a:t>Trainer Notes:</a:t>
            </a:r>
            <a:endParaRPr lang="en-US" dirty="0">
              <a:ea typeface="Calibri" panose="020F0502020204030204"/>
              <a:cs typeface="Calibri" panose="020F0502020204030204"/>
            </a:endParaRPr>
          </a:p>
          <a:p>
            <a:r>
              <a:rPr lang="en-US" dirty="0"/>
              <a:t>Ask participants to consider the question on the slide and make a plan to commit. They can document their commitment in their Trainee Workbook.</a:t>
            </a:r>
            <a:endParaRPr lang="en-US" dirty="0">
              <a:ea typeface="Calibri"/>
              <a:cs typeface="Calibri"/>
            </a:endParaRPr>
          </a:p>
          <a:p>
            <a:endParaRPr lang="en-US" dirty="0">
              <a:ea typeface="Calibri"/>
              <a:cs typeface="Calibri"/>
            </a:endParaRPr>
          </a:p>
          <a:p>
            <a:r>
              <a:rPr lang="en-US" dirty="0">
                <a:ea typeface="Calibri"/>
                <a:cs typeface="Calibri"/>
              </a:rPr>
              <a:t>Highlight the 15% rule (focusing them on the 15% they have control over).</a:t>
            </a:r>
            <a:endParaRPr lang="en-US" dirty="0"/>
          </a:p>
        </p:txBody>
      </p:sp>
      <p:sp>
        <p:nvSpPr>
          <p:cNvPr id="4" name="Slide Number Placeholder 3"/>
          <p:cNvSpPr>
            <a:spLocks noGrp="1"/>
          </p:cNvSpPr>
          <p:nvPr>
            <p:ph type="sldNum" sz="quarter" idx="5"/>
          </p:nvPr>
        </p:nvSpPr>
        <p:spPr/>
        <p:txBody>
          <a:bodyPr/>
          <a:lstStyle/>
          <a:p>
            <a:fld id="{C3FDF8C2-D1FE-46E5-986A-E5A8710CA681}" type="slidenum">
              <a:rPr lang="en-US" smtClean="0"/>
              <a:t>47</a:t>
            </a:fld>
            <a:endParaRPr lang="en-US"/>
          </a:p>
        </p:txBody>
      </p:sp>
    </p:spTree>
    <p:extLst>
      <p:ext uri="{BB962C8B-B14F-4D97-AF65-F5344CB8AC3E}">
        <p14:creationId xmlns:p14="http://schemas.microsoft.com/office/powerpoint/2010/main" val="271193886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p>
          <a:p>
            <a:r>
              <a:rPr lang="en-US" dirty="0"/>
              <a:t>To address any questions or comments that participants may have.</a:t>
            </a:r>
            <a:endParaRPr lang="en-US" dirty="0">
              <a:ea typeface="Calibri"/>
              <a:cs typeface="Calibri"/>
            </a:endParaRPr>
          </a:p>
          <a:p>
            <a:endParaRPr lang="en-US" dirty="0">
              <a:ea typeface="Calibri"/>
              <a:cs typeface="Calibri"/>
            </a:endParaRPr>
          </a:p>
          <a:p>
            <a:r>
              <a:rPr lang="en-US" dirty="0">
                <a:ea typeface="Calibri"/>
                <a:cs typeface="Calibri"/>
              </a:rPr>
              <a:t>Trainer Notes:</a:t>
            </a:r>
          </a:p>
          <a:p>
            <a:r>
              <a:rPr lang="en-US" dirty="0">
                <a:ea typeface="Calibri"/>
                <a:cs typeface="Calibri"/>
              </a:rPr>
              <a:t>Facilitate an opportunity for participants to share any thoughts, comments, and ask questions.</a:t>
            </a:r>
          </a:p>
          <a:p>
            <a:endParaRPr lang="en-US" dirty="0">
              <a:ea typeface="Calibri"/>
              <a:cs typeface="Calibri"/>
            </a:endParaRPr>
          </a:p>
          <a:p>
            <a:r>
              <a:rPr lang="en-US" dirty="0">
                <a:ea typeface="Calibri"/>
                <a:cs typeface="Calibri"/>
              </a:rPr>
              <a:t>For county specific trainings, this would be a great opportunity to highlight next steps needed to move this work forward in your county. </a:t>
            </a:r>
            <a:endParaRPr lang="en-US" dirty="0"/>
          </a:p>
          <a:p>
            <a:endParaRPr lang="en-US" dirty="0">
              <a:ea typeface="Calibri"/>
              <a:cs typeface="Calibri"/>
            </a:endParaRPr>
          </a:p>
          <a:p>
            <a:r>
              <a:rPr lang="en-US" dirty="0">
                <a:ea typeface="Calibri"/>
                <a:cs typeface="Calibri"/>
              </a:rPr>
              <a:t>As a next step, there are two additional trainings to consider: Linkages ER and CalWORKs and Linkages Coordinated Case Planning.</a:t>
            </a:r>
          </a:p>
          <a:p>
            <a:endParaRPr lang="en-US" b="1" dirty="0">
              <a:ea typeface="Calibri"/>
              <a:cs typeface="Calibri"/>
            </a:endParaRPr>
          </a:p>
        </p:txBody>
      </p:sp>
      <p:sp>
        <p:nvSpPr>
          <p:cNvPr id="4" name="Slide Number Placeholder 3"/>
          <p:cNvSpPr>
            <a:spLocks noGrp="1"/>
          </p:cNvSpPr>
          <p:nvPr>
            <p:ph type="sldNum" sz="quarter" idx="5"/>
          </p:nvPr>
        </p:nvSpPr>
        <p:spPr/>
        <p:txBody>
          <a:bodyPr/>
          <a:lstStyle/>
          <a:p>
            <a:fld id="{C3FDF8C2-D1FE-46E5-986A-E5A8710CA681}" type="slidenum">
              <a:rPr lang="en-US" smtClean="0"/>
              <a:t>48</a:t>
            </a:fld>
            <a:endParaRPr lang="en-US"/>
          </a:p>
        </p:txBody>
      </p:sp>
    </p:spTree>
    <p:extLst>
      <p:ext uri="{BB962C8B-B14F-4D97-AF65-F5344CB8AC3E}">
        <p14:creationId xmlns:p14="http://schemas.microsoft.com/office/powerpoint/2010/main" val="41341981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Trainer Notes:</a:t>
            </a:r>
          </a:p>
          <a:p>
            <a:r>
              <a:rPr lang="en-US">
                <a:ea typeface="Calibri"/>
                <a:cs typeface="Calibri"/>
              </a:rPr>
              <a:t>Guide participants through a feedback dialogue regarding what worked well for them and anything they feel could be improved with the training.</a:t>
            </a:r>
          </a:p>
        </p:txBody>
      </p:sp>
      <p:sp>
        <p:nvSpPr>
          <p:cNvPr id="4" name="Slide Number Placeholder 3"/>
          <p:cNvSpPr>
            <a:spLocks noGrp="1"/>
          </p:cNvSpPr>
          <p:nvPr>
            <p:ph type="sldNum" sz="quarter" idx="5"/>
          </p:nvPr>
        </p:nvSpPr>
        <p:spPr/>
        <p:txBody>
          <a:bodyPr/>
          <a:lstStyle/>
          <a:p>
            <a:fld id="{C3FDF8C2-D1FE-46E5-986A-E5A8710CA681}" type="slidenum">
              <a:rPr lang="en-US" smtClean="0"/>
              <a:t>49</a:t>
            </a:fld>
            <a:endParaRPr lang="en-US"/>
          </a:p>
        </p:txBody>
      </p:sp>
    </p:spTree>
    <p:extLst>
      <p:ext uri="{BB962C8B-B14F-4D97-AF65-F5344CB8AC3E}">
        <p14:creationId xmlns:p14="http://schemas.microsoft.com/office/powerpoint/2010/main" val="129988607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FDF8C2-D1FE-46E5-986A-E5A8710CA681}" type="slidenum">
              <a:rPr lang="en-US" smtClean="0"/>
              <a:t>50</a:t>
            </a:fld>
            <a:endParaRPr lang="en-US"/>
          </a:p>
        </p:txBody>
      </p:sp>
    </p:spTree>
    <p:extLst>
      <p:ext uri="{BB962C8B-B14F-4D97-AF65-F5344CB8AC3E}">
        <p14:creationId xmlns:p14="http://schemas.microsoft.com/office/powerpoint/2010/main" val="17132460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FFAB8-F118-231F-9597-8B1723A6BE3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D9FC8DA-4949-5108-5E2B-632E31A8F1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CFE4829-A223-F387-92C1-0974008773FD}"/>
              </a:ext>
            </a:extLst>
          </p:cNvPr>
          <p:cNvSpPr>
            <a:spLocks noGrp="1"/>
          </p:cNvSpPr>
          <p:nvPr>
            <p:ph type="dt" sz="half" idx="10"/>
          </p:nvPr>
        </p:nvSpPr>
        <p:spPr/>
        <p:txBody>
          <a:bodyPr/>
          <a:lstStyle/>
          <a:p>
            <a:fld id="{0363D8F8-76A4-4820-955F-1E7E3C741C03}" type="datetime1">
              <a:rPr lang="en-US" smtClean="0"/>
              <a:t>2/12/25</a:t>
            </a:fld>
            <a:endParaRPr lang="en-US"/>
          </a:p>
        </p:txBody>
      </p:sp>
      <p:sp>
        <p:nvSpPr>
          <p:cNvPr id="5" name="Footer Placeholder 4">
            <a:extLst>
              <a:ext uri="{FF2B5EF4-FFF2-40B4-BE49-F238E27FC236}">
                <a16:creationId xmlns:a16="http://schemas.microsoft.com/office/drawing/2014/main" id="{D5E38FBF-AE45-C8FD-00F8-FFE666D787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6D86C0-8E22-DA01-FACA-EFAFCDC043DB}"/>
              </a:ext>
            </a:extLst>
          </p:cNvPr>
          <p:cNvSpPr>
            <a:spLocks noGrp="1"/>
          </p:cNvSpPr>
          <p:nvPr>
            <p:ph type="sldNum" sz="quarter" idx="12"/>
          </p:nvPr>
        </p:nvSpPr>
        <p:spPr/>
        <p:txBody>
          <a:bodyPr/>
          <a:lstStyle/>
          <a:p>
            <a:fld id="{F25542F8-3586-4B75-BE44-E8DF12644DE6}" type="slidenum">
              <a:rPr lang="en-US" smtClean="0"/>
              <a:t>‹#›</a:t>
            </a:fld>
            <a:endParaRPr lang="en-US"/>
          </a:p>
        </p:txBody>
      </p:sp>
    </p:spTree>
    <p:extLst>
      <p:ext uri="{BB962C8B-B14F-4D97-AF65-F5344CB8AC3E}">
        <p14:creationId xmlns:p14="http://schemas.microsoft.com/office/powerpoint/2010/main" val="3906485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C4C9F-E886-705E-13D5-4604A0BED3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429E6D-B39E-029A-A412-6AEA9B81BA3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706F10-AD63-F862-09C9-FE7B1C621FDC}"/>
              </a:ext>
            </a:extLst>
          </p:cNvPr>
          <p:cNvSpPr>
            <a:spLocks noGrp="1"/>
          </p:cNvSpPr>
          <p:nvPr>
            <p:ph type="dt" sz="half" idx="10"/>
          </p:nvPr>
        </p:nvSpPr>
        <p:spPr/>
        <p:txBody>
          <a:bodyPr/>
          <a:lstStyle/>
          <a:p>
            <a:fld id="{3C3550C2-1D1F-4ED3-8823-19E664A5D7DA}" type="datetime1">
              <a:rPr lang="en-US" smtClean="0"/>
              <a:t>2/12/25</a:t>
            </a:fld>
            <a:endParaRPr lang="en-US"/>
          </a:p>
        </p:txBody>
      </p:sp>
      <p:sp>
        <p:nvSpPr>
          <p:cNvPr id="5" name="Footer Placeholder 4">
            <a:extLst>
              <a:ext uri="{FF2B5EF4-FFF2-40B4-BE49-F238E27FC236}">
                <a16:creationId xmlns:a16="http://schemas.microsoft.com/office/drawing/2014/main" id="{B81DAC85-2AE5-6291-8943-84BC07AEEA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4ECBF0-8781-9747-B4C7-37868330ADE2}"/>
              </a:ext>
            </a:extLst>
          </p:cNvPr>
          <p:cNvSpPr>
            <a:spLocks noGrp="1"/>
          </p:cNvSpPr>
          <p:nvPr>
            <p:ph type="sldNum" sz="quarter" idx="12"/>
          </p:nvPr>
        </p:nvSpPr>
        <p:spPr/>
        <p:txBody>
          <a:bodyPr/>
          <a:lstStyle/>
          <a:p>
            <a:fld id="{F25542F8-3586-4B75-BE44-E8DF12644DE6}" type="slidenum">
              <a:rPr lang="en-US" smtClean="0"/>
              <a:t>‹#›</a:t>
            </a:fld>
            <a:endParaRPr lang="en-US"/>
          </a:p>
        </p:txBody>
      </p:sp>
    </p:spTree>
    <p:extLst>
      <p:ext uri="{BB962C8B-B14F-4D97-AF65-F5344CB8AC3E}">
        <p14:creationId xmlns:p14="http://schemas.microsoft.com/office/powerpoint/2010/main" val="2265400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78573-8954-5E58-9687-D41A0D1610C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45720C2-0CC6-F160-6130-85599D311FF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D07AD6-1AFF-264F-478E-0DDE936BD2B8}"/>
              </a:ext>
            </a:extLst>
          </p:cNvPr>
          <p:cNvSpPr>
            <a:spLocks noGrp="1"/>
          </p:cNvSpPr>
          <p:nvPr>
            <p:ph type="dt" sz="half" idx="10"/>
          </p:nvPr>
        </p:nvSpPr>
        <p:spPr/>
        <p:txBody>
          <a:bodyPr/>
          <a:lstStyle/>
          <a:p>
            <a:fld id="{FC34C75F-E362-4D7D-AACE-4C8A27BDF36B}" type="datetime1">
              <a:rPr lang="en-US" smtClean="0"/>
              <a:t>2/12/25</a:t>
            </a:fld>
            <a:endParaRPr lang="en-US"/>
          </a:p>
        </p:txBody>
      </p:sp>
      <p:sp>
        <p:nvSpPr>
          <p:cNvPr id="5" name="Footer Placeholder 4">
            <a:extLst>
              <a:ext uri="{FF2B5EF4-FFF2-40B4-BE49-F238E27FC236}">
                <a16:creationId xmlns:a16="http://schemas.microsoft.com/office/drawing/2014/main" id="{9C66C393-70CC-E6D3-A200-6A5D37EC9D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8105AF-93B2-F5DE-BB0F-AE34AE3924F3}"/>
              </a:ext>
            </a:extLst>
          </p:cNvPr>
          <p:cNvSpPr>
            <a:spLocks noGrp="1"/>
          </p:cNvSpPr>
          <p:nvPr>
            <p:ph type="sldNum" sz="quarter" idx="12"/>
          </p:nvPr>
        </p:nvSpPr>
        <p:spPr/>
        <p:txBody>
          <a:bodyPr/>
          <a:lstStyle/>
          <a:p>
            <a:fld id="{F25542F8-3586-4B75-BE44-E8DF12644DE6}" type="slidenum">
              <a:rPr lang="en-US" smtClean="0"/>
              <a:t>‹#›</a:t>
            </a:fld>
            <a:endParaRPr lang="en-US"/>
          </a:p>
        </p:txBody>
      </p:sp>
    </p:spTree>
    <p:extLst>
      <p:ext uri="{BB962C8B-B14F-4D97-AF65-F5344CB8AC3E}">
        <p14:creationId xmlns:p14="http://schemas.microsoft.com/office/powerpoint/2010/main" val="2411717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947D0-CFF8-B818-CBF5-19C0EF9A99D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CF791D-2FAF-2C08-95BD-B8DFEE0C328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0192C0D-9ACA-8F01-0F08-7D90A77D8FA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C6EEF8E-2DF4-6BD5-BCF3-15838F32A430}"/>
              </a:ext>
            </a:extLst>
          </p:cNvPr>
          <p:cNvSpPr>
            <a:spLocks noGrp="1"/>
          </p:cNvSpPr>
          <p:nvPr>
            <p:ph type="dt" sz="half" idx="10"/>
          </p:nvPr>
        </p:nvSpPr>
        <p:spPr/>
        <p:txBody>
          <a:bodyPr/>
          <a:lstStyle/>
          <a:p>
            <a:fld id="{7CAC5854-E274-4B40-A386-2AF0AC4CDDFB}" type="datetime1">
              <a:rPr lang="en-US" smtClean="0"/>
              <a:t>2/12/25</a:t>
            </a:fld>
            <a:endParaRPr lang="en-US"/>
          </a:p>
        </p:txBody>
      </p:sp>
      <p:sp>
        <p:nvSpPr>
          <p:cNvPr id="6" name="Footer Placeholder 5">
            <a:extLst>
              <a:ext uri="{FF2B5EF4-FFF2-40B4-BE49-F238E27FC236}">
                <a16:creationId xmlns:a16="http://schemas.microsoft.com/office/drawing/2014/main" id="{B95BB54E-0242-F34B-9A7D-FBDDA795C2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4C97B50-8545-D358-B9BE-3369E2C36CB1}"/>
              </a:ext>
            </a:extLst>
          </p:cNvPr>
          <p:cNvSpPr>
            <a:spLocks noGrp="1"/>
          </p:cNvSpPr>
          <p:nvPr>
            <p:ph type="sldNum" sz="quarter" idx="12"/>
          </p:nvPr>
        </p:nvSpPr>
        <p:spPr/>
        <p:txBody>
          <a:bodyPr/>
          <a:lstStyle/>
          <a:p>
            <a:fld id="{F25542F8-3586-4B75-BE44-E8DF12644DE6}" type="slidenum">
              <a:rPr lang="en-US" smtClean="0"/>
              <a:t>‹#›</a:t>
            </a:fld>
            <a:endParaRPr lang="en-US"/>
          </a:p>
        </p:txBody>
      </p:sp>
    </p:spTree>
    <p:extLst>
      <p:ext uri="{BB962C8B-B14F-4D97-AF65-F5344CB8AC3E}">
        <p14:creationId xmlns:p14="http://schemas.microsoft.com/office/powerpoint/2010/main" val="4598899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7249D-CCCA-7538-57A1-D859044AE29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E97D37C-C1E7-3170-2F27-AE75F56DE1B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D714AF2-C67B-FBDA-CEB7-FFC71CDAF2D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448507-75B5-59FB-3E95-50669B674D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24F2D9E-AFFB-6BF9-D0F5-6FBBC82F57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C0EE61-9C2F-12FC-5853-E9DD99A9FF3B}"/>
              </a:ext>
            </a:extLst>
          </p:cNvPr>
          <p:cNvSpPr>
            <a:spLocks noGrp="1"/>
          </p:cNvSpPr>
          <p:nvPr>
            <p:ph type="dt" sz="half" idx="10"/>
          </p:nvPr>
        </p:nvSpPr>
        <p:spPr/>
        <p:txBody>
          <a:bodyPr/>
          <a:lstStyle/>
          <a:p>
            <a:fld id="{6A162FB1-2E4A-44B9-917F-F801849B0C7B}" type="datetime1">
              <a:rPr lang="en-US" smtClean="0"/>
              <a:t>2/12/25</a:t>
            </a:fld>
            <a:endParaRPr lang="en-US"/>
          </a:p>
        </p:txBody>
      </p:sp>
      <p:sp>
        <p:nvSpPr>
          <p:cNvPr id="8" name="Footer Placeholder 7">
            <a:extLst>
              <a:ext uri="{FF2B5EF4-FFF2-40B4-BE49-F238E27FC236}">
                <a16:creationId xmlns:a16="http://schemas.microsoft.com/office/drawing/2014/main" id="{64269C66-B198-73AC-7330-B9E646C4390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16F269B-CC5D-F535-1233-F07A467F00C0}"/>
              </a:ext>
            </a:extLst>
          </p:cNvPr>
          <p:cNvSpPr>
            <a:spLocks noGrp="1"/>
          </p:cNvSpPr>
          <p:nvPr>
            <p:ph type="sldNum" sz="quarter" idx="12"/>
          </p:nvPr>
        </p:nvSpPr>
        <p:spPr/>
        <p:txBody>
          <a:bodyPr/>
          <a:lstStyle/>
          <a:p>
            <a:fld id="{F25542F8-3586-4B75-BE44-E8DF12644DE6}" type="slidenum">
              <a:rPr lang="en-US" smtClean="0"/>
              <a:t>‹#›</a:t>
            </a:fld>
            <a:endParaRPr lang="en-US"/>
          </a:p>
        </p:txBody>
      </p:sp>
    </p:spTree>
    <p:extLst>
      <p:ext uri="{BB962C8B-B14F-4D97-AF65-F5344CB8AC3E}">
        <p14:creationId xmlns:p14="http://schemas.microsoft.com/office/powerpoint/2010/main" val="13107659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93822-0A70-2447-5041-3C5F7F05251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BEAB094-67A5-6D76-A0EB-CA0AB4570459}"/>
              </a:ext>
            </a:extLst>
          </p:cNvPr>
          <p:cNvSpPr>
            <a:spLocks noGrp="1"/>
          </p:cNvSpPr>
          <p:nvPr>
            <p:ph type="dt" sz="half" idx="10"/>
          </p:nvPr>
        </p:nvSpPr>
        <p:spPr/>
        <p:txBody>
          <a:bodyPr/>
          <a:lstStyle/>
          <a:p>
            <a:fld id="{3EC6929E-CE5A-49CF-8895-A49455317870}" type="datetime1">
              <a:rPr lang="en-US" smtClean="0"/>
              <a:t>2/12/25</a:t>
            </a:fld>
            <a:endParaRPr lang="en-US"/>
          </a:p>
        </p:txBody>
      </p:sp>
      <p:sp>
        <p:nvSpPr>
          <p:cNvPr id="4" name="Footer Placeholder 3">
            <a:extLst>
              <a:ext uri="{FF2B5EF4-FFF2-40B4-BE49-F238E27FC236}">
                <a16:creationId xmlns:a16="http://schemas.microsoft.com/office/drawing/2014/main" id="{F1F2767F-304C-4A11-A53F-5271AF9838C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687077F-0303-8AAD-8D96-9CC3D59B6BC0}"/>
              </a:ext>
            </a:extLst>
          </p:cNvPr>
          <p:cNvSpPr>
            <a:spLocks noGrp="1"/>
          </p:cNvSpPr>
          <p:nvPr>
            <p:ph type="sldNum" sz="quarter" idx="12"/>
          </p:nvPr>
        </p:nvSpPr>
        <p:spPr/>
        <p:txBody>
          <a:bodyPr/>
          <a:lstStyle/>
          <a:p>
            <a:fld id="{F25542F8-3586-4B75-BE44-E8DF12644DE6}" type="slidenum">
              <a:rPr lang="en-US" smtClean="0"/>
              <a:t>‹#›</a:t>
            </a:fld>
            <a:endParaRPr lang="en-US"/>
          </a:p>
        </p:txBody>
      </p:sp>
    </p:spTree>
    <p:extLst>
      <p:ext uri="{BB962C8B-B14F-4D97-AF65-F5344CB8AC3E}">
        <p14:creationId xmlns:p14="http://schemas.microsoft.com/office/powerpoint/2010/main" val="1793832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989F87-D5B8-794E-C91F-81F0CB4AC2E1}"/>
              </a:ext>
            </a:extLst>
          </p:cNvPr>
          <p:cNvSpPr>
            <a:spLocks noGrp="1"/>
          </p:cNvSpPr>
          <p:nvPr>
            <p:ph type="dt" sz="half" idx="10"/>
          </p:nvPr>
        </p:nvSpPr>
        <p:spPr/>
        <p:txBody>
          <a:bodyPr/>
          <a:lstStyle/>
          <a:p>
            <a:fld id="{8FED35E3-DBC4-44FB-9A2B-B21D29F6EB43}" type="datetime1">
              <a:rPr lang="en-US" smtClean="0"/>
              <a:t>2/12/25</a:t>
            </a:fld>
            <a:endParaRPr lang="en-US"/>
          </a:p>
        </p:txBody>
      </p:sp>
      <p:sp>
        <p:nvSpPr>
          <p:cNvPr id="3" name="Footer Placeholder 2">
            <a:extLst>
              <a:ext uri="{FF2B5EF4-FFF2-40B4-BE49-F238E27FC236}">
                <a16:creationId xmlns:a16="http://schemas.microsoft.com/office/drawing/2014/main" id="{DE125149-E44D-F80D-11CF-8467F73F77D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C94F4F2-0290-433B-91B0-E3C22E0962CC}"/>
              </a:ext>
            </a:extLst>
          </p:cNvPr>
          <p:cNvSpPr>
            <a:spLocks noGrp="1"/>
          </p:cNvSpPr>
          <p:nvPr>
            <p:ph type="sldNum" sz="quarter" idx="12"/>
          </p:nvPr>
        </p:nvSpPr>
        <p:spPr/>
        <p:txBody>
          <a:bodyPr/>
          <a:lstStyle/>
          <a:p>
            <a:fld id="{F25542F8-3586-4B75-BE44-E8DF12644DE6}" type="slidenum">
              <a:rPr lang="en-US" smtClean="0"/>
              <a:t>‹#›</a:t>
            </a:fld>
            <a:endParaRPr lang="en-US"/>
          </a:p>
        </p:txBody>
      </p:sp>
    </p:spTree>
    <p:extLst>
      <p:ext uri="{BB962C8B-B14F-4D97-AF65-F5344CB8AC3E}">
        <p14:creationId xmlns:p14="http://schemas.microsoft.com/office/powerpoint/2010/main" val="116716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AAFE4-C466-D7C3-C2FA-1C166DF9F6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8DFDFB0-7D38-99EE-651C-3A66158FAF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CC9B3F6-1EFF-649E-C82B-3BC7373B75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AC630C-7AAD-346C-DEA7-7DD8F9ED0CA9}"/>
              </a:ext>
            </a:extLst>
          </p:cNvPr>
          <p:cNvSpPr>
            <a:spLocks noGrp="1"/>
          </p:cNvSpPr>
          <p:nvPr>
            <p:ph type="dt" sz="half" idx="10"/>
          </p:nvPr>
        </p:nvSpPr>
        <p:spPr/>
        <p:txBody>
          <a:bodyPr/>
          <a:lstStyle/>
          <a:p>
            <a:fld id="{17AA42BE-D822-4D9D-83A4-66A569EC1662}" type="datetime1">
              <a:rPr lang="en-US" smtClean="0"/>
              <a:t>2/12/25</a:t>
            </a:fld>
            <a:endParaRPr lang="en-US"/>
          </a:p>
        </p:txBody>
      </p:sp>
      <p:sp>
        <p:nvSpPr>
          <p:cNvPr id="6" name="Footer Placeholder 5">
            <a:extLst>
              <a:ext uri="{FF2B5EF4-FFF2-40B4-BE49-F238E27FC236}">
                <a16:creationId xmlns:a16="http://schemas.microsoft.com/office/drawing/2014/main" id="{5CC321C9-9C76-C78B-1804-CAE57F6464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3A7486-1B1D-1AA6-BF58-51F62021F5BE}"/>
              </a:ext>
            </a:extLst>
          </p:cNvPr>
          <p:cNvSpPr>
            <a:spLocks noGrp="1"/>
          </p:cNvSpPr>
          <p:nvPr>
            <p:ph type="sldNum" sz="quarter" idx="12"/>
          </p:nvPr>
        </p:nvSpPr>
        <p:spPr/>
        <p:txBody>
          <a:bodyPr/>
          <a:lstStyle/>
          <a:p>
            <a:fld id="{F25542F8-3586-4B75-BE44-E8DF12644DE6}" type="slidenum">
              <a:rPr lang="en-US" smtClean="0"/>
              <a:t>‹#›</a:t>
            </a:fld>
            <a:endParaRPr lang="en-US"/>
          </a:p>
        </p:txBody>
      </p:sp>
    </p:spTree>
    <p:extLst>
      <p:ext uri="{BB962C8B-B14F-4D97-AF65-F5344CB8AC3E}">
        <p14:creationId xmlns:p14="http://schemas.microsoft.com/office/powerpoint/2010/main" val="18490246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BD6E8-3629-CC9A-3A42-7A006A9238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2958E9F-EC3B-8084-2AD3-E348A0096E4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5D679BD-CF90-87AA-A04D-2E6DA1AF2C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9CA464-B1B6-8963-E447-2F3EC399B77B}"/>
              </a:ext>
            </a:extLst>
          </p:cNvPr>
          <p:cNvSpPr>
            <a:spLocks noGrp="1"/>
          </p:cNvSpPr>
          <p:nvPr>
            <p:ph type="dt" sz="half" idx="10"/>
          </p:nvPr>
        </p:nvSpPr>
        <p:spPr/>
        <p:txBody>
          <a:bodyPr/>
          <a:lstStyle/>
          <a:p>
            <a:fld id="{90EF911B-19C1-4934-8F80-58BD46100E17}" type="datetime1">
              <a:rPr lang="en-US" smtClean="0"/>
              <a:t>2/12/25</a:t>
            </a:fld>
            <a:endParaRPr lang="en-US"/>
          </a:p>
        </p:txBody>
      </p:sp>
      <p:sp>
        <p:nvSpPr>
          <p:cNvPr id="6" name="Footer Placeholder 5">
            <a:extLst>
              <a:ext uri="{FF2B5EF4-FFF2-40B4-BE49-F238E27FC236}">
                <a16:creationId xmlns:a16="http://schemas.microsoft.com/office/drawing/2014/main" id="{1D423B26-9E13-F3E0-AAAA-03F9AB6F44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804167-E2DE-26BE-5390-7DBDC2878515}"/>
              </a:ext>
            </a:extLst>
          </p:cNvPr>
          <p:cNvSpPr>
            <a:spLocks noGrp="1"/>
          </p:cNvSpPr>
          <p:nvPr>
            <p:ph type="sldNum" sz="quarter" idx="12"/>
          </p:nvPr>
        </p:nvSpPr>
        <p:spPr/>
        <p:txBody>
          <a:bodyPr/>
          <a:lstStyle/>
          <a:p>
            <a:fld id="{F25542F8-3586-4B75-BE44-E8DF12644DE6}" type="slidenum">
              <a:rPr lang="en-US" smtClean="0"/>
              <a:t>‹#›</a:t>
            </a:fld>
            <a:endParaRPr lang="en-US"/>
          </a:p>
        </p:txBody>
      </p:sp>
    </p:spTree>
    <p:extLst>
      <p:ext uri="{BB962C8B-B14F-4D97-AF65-F5344CB8AC3E}">
        <p14:creationId xmlns:p14="http://schemas.microsoft.com/office/powerpoint/2010/main" val="1506519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C9CA-079A-449E-200A-1D33BA6AB78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3400156-2591-93E2-DA24-FF1A701EDCE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76261-BF0C-6004-56D6-85979BC77D04}"/>
              </a:ext>
            </a:extLst>
          </p:cNvPr>
          <p:cNvSpPr>
            <a:spLocks noGrp="1"/>
          </p:cNvSpPr>
          <p:nvPr>
            <p:ph type="dt" sz="half" idx="10"/>
          </p:nvPr>
        </p:nvSpPr>
        <p:spPr/>
        <p:txBody>
          <a:bodyPr/>
          <a:lstStyle/>
          <a:p>
            <a:fld id="{75E488BA-C282-4FC8-99AA-64F68E0A2B46}" type="datetime1">
              <a:rPr lang="en-US" smtClean="0"/>
              <a:t>2/12/25</a:t>
            </a:fld>
            <a:endParaRPr lang="en-US"/>
          </a:p>
        </p:txBody>
      </p:sp>
      <p:sp>
        <p:nvSpPr>
          <p:cNvPr id="5" name="Footer Placeholder 4">
            <a:extLst>
              <a:ext uri="{FF2B5EF4-FFF2-40B4-BE49-F238E27FC236}">
                <a16:creationId xmlns:a16="http://schemas.microsoft.com/office/drawing/2014/main" id="{D0689D7B-1189-9CEF-A9A6-EBE347A846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24C008-24AB-5EED-7D61-FA2562A78F9B}"/>
              </a:ext>
            </a:extLst>
          </p:cNvPr>
          <p:cNvSpPr>
            <a:spLocks noGrp="1"/>
          </p:cNvSpPr>
          <p:nvPr>
            <p:ph type="sldNum" sz="quarter" idx="12"/>
          </p:nvPr>
        </p:nvSpPr>
        <p:spPr/>
        <p:txBody>
          <a:bodyPr/>
          <a:lstStyle/>
          <a:p>
            <a:fld id="{F25542F8-3586-4B75-BE44-E8DF12644DE6}" type="slidenum">
              <a:rPr lang="en-US" smtClean="0"/>
              <a:t>‹#›</a:t>
            </a:fld>
            <a:endParaRPr lang="en-US"/>
          </a:p>
        </p:txBody>
      </p:sp>
    </p:spTree>
    <p:extLst>
      <p:ext uri="{BB962C8B-B14F-4D97-AF65-F5344CB8AC3E}">
        <p14:creationId xmlns:p14="http://schemas.microsoft.com/office/powerpoint/2010/main" val="579849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612671-CE61-E5C8-59FF-35E5B2C6AEE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B3398F6-86C4-0F49-50B8-85DE3772BED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E95E67-7634-CA29-C3C9-31BC8713A6D0}"/>
              </a:ext>
            </a:extLst>
          </p:cNvPr>
          <p:cNvSpPr>
            <a:spLocks noGrp="1"/>
          </p:cNvSpPr>
          <p:nvPr>
            <p:ph type="dt" sz="half" idx="10"/>
          </p:nvPr>
        </p:nvSpPr>
        <p:spPr/>
        <p:txBody>
          <a:bodyPr/>
          <a:lstStyle/>
          <a:p>
            <a:fld id="{5C0A024D-F741-4720-978D-DE5A6D7D355E}" type="datetime1">
              <a:rPr lang="en-US" smtClean="0"/>
              <a:t>2/12/25</a:t>
            </a:fld>
            <a:endParaRPr lang="en-US"/>
          </a:p>
        </p:txBody>
      </p:sp>
      <p:sp>
        <p:nvSpPr>
          <p:cNvPr id="5" name="Footer Placeholder 4">
            <a:extLst>
              <a:ext uri="{FF2B5EF4-FFF2-40B4-BE49-F238E27FC236}">
                <a16:creationId xmlns:a16="http://schemas.microsoft.com/office/drawing/2014/main" id="{22A24B87-1A08-670A-4928-D4298C5AB2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14E156-86A0-233B-B814-6590BAE483AD}"/>
              </a:ext>
            </a:extLst>
          </p:cNvPr>
          <p:cNvSpPr>
            <a:spLocks noGrp="1"/>
          </p:cNvSpPr>
          <p:nvPr>
            <p:ph type="sldNum" sz="quarter" idx="12"/>
          </p:nvPr>
        </p:nvSpPr>
        <p:spPr/>
        <p:txBody>
          <a:bodyPr/>
          <a:lstStyle/>
          <a:p>
            <a:fld id="{F25542F8-3586-4B75-BE44-E8DF12644DE6}" type="slidenum">
              <a:rPr lang="en-US" smtClean="0"/>
              <a:t>‹#›</a:t>
            </a:fld>
            <a:endParaRPr lang="en-US"/>
          </a:p>
        </p:txBody>
      </p:sp>
    </p:spTree>
    <p:extLst>
      <p:ext uri="{BB962C8B-B14F-4D97-AF65-F5344CB8AC3E}">
        <p14:creationId xmlns:p14="http://schemas.microsoft.com/office/powerpoint/2010/main" val="27607520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5F1226-B537-CC91-8C54-1311803DC9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C61E43E-2A77-82E5-8DCB-D80BDAFFC0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00B80B-3E9C-99FB-CE0C-DB098E5E14C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0511062-B298-4415-966F-C8E0B8B33256}" type="datetime1">
              <a:rPr lang="en-US" smtClean="0"/>
              <a:t>2/12/25</a:t>
            </a:fld>
            <a:endParaRPr lang="en-US"/>
          </a:p>
        </p:txBody>
      </p:sp>
      <p:sp>
        <p:nvSpPr>
          <p:cNvPr id="5" name="Footer Placeholder 4">
            <a:extLst>
              <a:ext uri="{FF2B5EF4-FFF2-40B4-BE49-F238E27FC236}">
                <a16:creationId xmlns:a16="http://schemas.microsoft.com/office/drawing/2014/main" id="{982B6F4E-8748-0935-E3A7-877CC1E604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91F2673-17F7-5EC7-40EC-7F53D863A5E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25542F8-3586-4B75-BE44-E8DF12644DE6}" type="slidenum">
              <a:rPr lang="en-US" smtClean="0"/>
              <a:t>‹#›</a:t>
            </a:fld>
            <a:endParaRPr lang="en-US"/>
          </a:p>
        </p:txBody>
      </p:sp>
    </p:spTree>
    <p:extLst>
      <p:ext uri="{BB962C8B-B14F-4D97-AF65-F5344CB8AC3E}">
        <p14:creationId xmlns:p14="http://schemas.microsoft.com/office/powerpoint/2010/main" val="3613101357"/>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407CA2E-8573-AC7A-E374-959F4FD38CA6}"/>
              </a:ext>
              <a:ext uri="{C183D7F6-B498-43B3-948B-1728B52AA6E4}">
                <adec:decorative xmlns:adec="http://schemas.microsoft.com/office/drawing/2017/decorative" val="1"/>
              </a:ext>
            </a:extLst>
          </p:cNvPr>
          <p:cNvSpPr/>
          <p:nvPr/>
        </p:nvSpPr>
        <p:spPr>
          <a:xfrm>
            <a:off x="9477828" y="0"/>
            <a:ext cx="2714171" cy="6858000"/>
          </a:xfrm>
          <a:prstGeom prst="rect">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13" name="Picture Placeholder 28" descr="Open hands holding paper human figures that are holding hands.">
            <a:extLst>
              <a:ext uri="{FF2B5EF4-FFF2-40B4-BE49-F238E27FC236}">
                <a16:creationId xmlns:a16="http://schemas.microsoft.com/office/drawing/2014/main" id="{9969C7C4-7227-B975-DB5D-C35F0F0B3C43}"/>
              </a:ext>
            </a:extLst>
          </p:cNvPr>
          <p:cNvPicPr>
            <a:picLocks noChangeAspect="1"/>
          </p:cNvPicPr>
          <p:nvPr/>
        </p:nvPicPr>
        <p:blipFill rotWithShape="1">
          <a:blip r:embed="rId3">
            <a:extLst>
              <a:ext uri="{28A0092B-C50C-407E-A947-70E740481C1C}">
                <a14:useLocalDpi xmlns:a14="http://schemas.microsoft.com/office/drawing/2010/main" val="0"/>
              </a:ext>
            </a:extLst>
          </a:blip>
          <a:srcRect l="51912" r="12204"/>
          <a:stretch/>
        </p:blipFill>
        <p:spPr>
          <a:xfrm>
            <a:off x="5725886" y="754744"/>
            <a:ext cx="5751848" cy="5348514"/>
          </a:xfrm>
          <a:custGeom>
            <a:avLst/>
            <a:gdLst>
              <a:gd name="connsiteX0" fmla="*/ 0 w 8877298"/>
              <a:gd name="connsiteY0" fmla="*/ 0 h 5348514"/>
              <a:gd name="connsiteX1" fmla="*/ 8877298 w 8877298"/>
              <a:gd name="connsiteY1" fmla="*/ 0 h 5348514"/>
              <a:gd name="connsiteX2" fmla="*/ 8877298 w 8877298"/>
              <a:gd name="connsiteY2" fmla="*/ 5348514 h 5348514"/>
              <a:gd name="connsiteX3" fmla="*/ 0 w 8877298"/>
              <a:gd name="connsiteY3" fmla="*/ 5348514 h 5348514"/>
            </a:gdLst>
            <a:ahLst/>
            <a:cxnLst>
              <a:cxn ang="0">
                <a:pos x="connsiteX0" y="connsiteY0"/>
              </a:cxn>
              <a:cxn ang="0">
                <a:pos x="connsiteX1" y="connsiteY1"/>
              </a:cxn>
              <a:cxn ang="0">
                <a:pos x="connsiteX2" y="connsiteY2"/>
              </a:cxn>
              <a:cxn ang="0">
                <a:pos x="connsiteX3" y="connsiteY3"/>
              </a:cxn>
            </a:cxnLst>
            <a:rect l="l" t="t" r="r" b="b"/>
            <a:pathLst>
              <a:path w="8877298" h="5348514">
                <a:moveTo>
                  <a:pt x="0" y="0"/>
                </a:moveTo>
                <a:lnTo>
                  <a:pt x="8877298" y="0"/>
                </a:lnTo>
                <a:lnTo>
                  <a:pt x="8877298" y="5348514"/>
                </a:lnTo>
                <a:lnTo>
                  <a:pt x="0" y="5348514"/>
                </a:lnTo>
                <a:close/>
              </a:path>
            </a:pathLst>
          </a:custGeom>
        </p:spPr>
      </p:pic>
      <p:sp>
        <p:nvSpPr>
          <p:cNvPr id="6" name="Title 5">
            <a:extLst>
              <a:ext uri="{FF2B5EF4-FFF2-40B4-BE49-F238E27FC236}">
                <a16:creationId xmlns:a16="http://schemas.microsoft.com/office/drawing/2014/main" id="{28CF03DC-BD76-2BA8-8159-E72CF22E6070}"/>
              </a:ext>
            </a:extLst>
          </p:cNvPr>
          <p:cNvSpPr txBox="1">
            <a:spLocks noGrp="1"/>
          </p:cNvSpPr>
          <p:nvPr>
            <p:ph type="title" idx="4294967295"/>
          </p:nvPr>
        </p:nvSpPr>
        <p:spPr>
          <a:xfrm>
            <a:off x="754743" y="1162666"/>
            <a:ext cx="3447143"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300" normalizeH="0" baseline="0" noProof="0" dirty="0">
                <a:ln>
                  <a:noFill/>
                </a:ln>
                <a:solidFill>
                  <a:schemeClr val="tx1">
                    <a:lumMod val="65000"/>
                    <a:lumOff val="35000"/>
                  </a:schemeClr>
                </a:solidFill>
                <a:effectLst/>
                <a:uLnTx/>
                <a:uFillTx/>
                <a:latin typeface="+mj-lt"/>
                <a:ea typeface="+mn-ea"/>
                <a:cs typeface="Poppins Medium" panose="00000600000000000000" pitchFamily="50" charset="0"/>
              </a:rPr>
              <a:t>Linkages Overview</a:t>
            </a:r>
          </a:p>
        </p:txBody>
      </p:sp>
      <p:cxnSp>
        <p:nvCxnSpPr>
          <p:cNvPr id="8" name="Straight Connector 7">
            <a:extLst>
              <a:ext uri="{FF2B5EF4-FFF2-40B4-BE49-F238E27FC236}">
                <a16:creationId xmlns:a16="http://schemas.microsoft.com/office/drawing/2014/main" id="{5B34DFA6-DCDE-5648-95DB-82DF1149AFB9}"/>
              </a:ext>
              <a:ext uri="{C183D7F6-B498-43B3-948B-1728B52AA6E4}">
                <adec:decorative xmlns:adec="http://schemas.microsoft.com/office/drawing/2017/decorative" val="1"/>
              </a:ext>
            </a:extLst>
          </p:cNvPr>
          <p:cNvCxnSpPr>
            <a:cxnSpLocks/>
          </p:cNvCxnSpPr>
          <p:nvPr/>
        </p:nvCxnSpPr>
        <p:spPr>
          <a:xfrm>
            <a:off x="856662" y="4628537"/>
            <a:ext cx="2458039" cy="0"/>
          </a:xfrm>
          <a:prstGeom prst="line">
            <a:avLst/>
          </a:prstGeom>
          <a:ln w="1270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135B1DF-46B1-07C8-13FF-DDC401FEE595}"/>
              </a:ext>
            </a:extLst>
          </p:cNvPr>
          <p:cNvSpPr txBox="1"/>
          <p:nvPr/>
        </p:nvSpPr>
        <p:spPr>
          <a:xfrm>
            <a:off x="714265" y="1981775"/>
            <a:ext cx="5011621" cy="2218171"/>
          </a:xfrm>
          <a:prstGeom prst="rect">
            <a:avLst/>
          </a:prstGeom>
          <a:noFill/>
        </p:spPr>
        <p:txBody>
          <a:bodyPr wrap="square" rtlCol="0">
            <a:spAutoFit/>
          </a:bodyPr>
          <a:lstStyle/>
          <a:p>
            <a:pPr>
              <a:lnSpc>
                <a:spcPts val="5500"/>
              </a:lnSpc>
            </a:pPr>
            <a:r>
              <a:rPr lang="en-US" sz="5500">
                <a:latin typeface="+mj-lt"/>
                <a:ea typeface="Jost Medium" pitchFamily="2" charset="0"/>
              </a:rPr>
              <a:t>Empowering Families through Partnership</a:t>
            </a:r>
          </a:p>
        </p:txBody>
      </p:sp>
      <p:pic>
        <p:nvPicPr>
          <p:cNvPr id="15" name="Picture 14" descr="Linkages 2.0 logo with four overlapping circles and the tagline CalWORKS &amp; Child Welfare Collaboration.">
            <a:extLst>
              <a:ext uri="{FF2B5EF4-FFF2-40B4-BE49-F238E27FC236}">
                <a16:creationId xmlns:a16="http://schemas.microsoft.com/office/drawing/2014/main" id="{8AF6E60F-289A-DB72-ACC6-6106479E78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79" y="5013320"/>
            <a:ext cx="4959539" cy="1458688"/>
          </a:xfrm>
          <a:prstGeom prst="rect">
            <a:avLst/>
          </a:prstGeom>
        </p:spPr>
      </p:pic>
      <p:sp>
        <p:nvSpPr>
          <p:cNvPr id="2" name="Slide Number Placeholder 1">
            <a:extLst>
              <a:ext uri="{FF2B5EF4-FFF2-40B4-BE49-F238E27FC236}">
                <a16:creationId xmlns:a16="http://schemas.microsoft.com/office/drawing/2014/main" id="{748D41B2-269D-2CB4-8F6A-B4E59F9BF546}"/>
              </a:ext>
            </a:extLst>
          </p:cNvPr>
          <p:cNvSpPr>
            <a:spLocks noGrp="1"/>
          </p:cNvSpPr>
          <p:nvPr>
            <p:ph type="sldNum" sz="quarter" idx="12"/>
          </p:nvPr>
        </p:nvSpPr>
        <p:spPr/>
        <p:txBody>
          <a:bodyPr/>
          <a:lstStyle/>
          <a:p>
            <a:fld id="{F25542F8-3586-4B75-BE44-E8DF12644DE6}" type="slidenum">
              <a:rPr lang="en-US" smtClean="0"/>
              <a:t>1</a:t>
            </a:fld>
            <a:endParaRPr lang="en-US"/>
          </a:p>
        </p:txBody>
      </p:sp>
    </p:spTree>
    <p:extLst>
      <p:ext uri="{BB962C8B-B14F-4D97-AF65-F5344CB8AC3E}">
        <p14:creationId xmlns:p14="http://schemas.microsoft.com/office/powerpoint/2010/main" val="875818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down)">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ppt_x"/>
                                          </p:val>
                                        </p:tav>
                                        <p:tav tm="100000">
                                          <p:val>
                                            <p:strVal val="#ppt_x"/>
                                          </p:val>
                                        </p:tav>
                                      </p:tavLst>
                                    </p:anim>
                                    <p:anim calcmode="lin" valueType="num">
                                      <p:cBhvr additive="base">
                                        <p:cTn id="2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E58EFC6-FBC5-1D57-8EB8-5F472C3890CB}"/>
              </a:ext>
            </a:extLst>
          </p:cNvPr>
          <p:cNvSpPr>
            <a:spLocks noGrp="1"/>
          </p:cNvSpPr>
          <p:nvPr>
            <p:ph type="sldNum" sz="quarter" idx="12"/>
          </p:nvPr>
        </p:nvSpPr>
        <p:spPr/>
        <p:txBody>
          <a:bodyPr/>
          <a:lstStyle/>
          <a:p>
            <a:fld id="{F25542F8-3586-4B75-BE44-E8DF12644DE6}" type="slidenum">
              <a:rPr lang="en-US" smtClean="0"/>
              <a:t>2</a:t>
            </a:fld>
            <a:endParaRPr lang="en-US"/>
          </a:p>
        </p:txBody>
      </p:sp>
      <p:sp>
        <p:nvSpPr>
          <p:cNvPr id="4" name="Rectangle 3">
            <a:extLst>
              <a:ext uri="{FF2B5EF4-FFF2-40B4-BE49-F238E27FC236}">
                <a16:creationId xmlns:a16="http://schemas.microsoft.com/office/drawing/2014/main" id="{A9DF22F6-70EE-281D-E023-70FE951AC3FA}"/>
              </a:ext>
              <a:ext uri="{C183D7F6-B498-43B3-948B-1728B52AA6E4}">
                <adec:decorative xmlns:adec="http://schemas.microsoft.com/office/drawing/2017/decorative" val="1"/>
              </a:ext>
            </a:extLst>
          </p:cNvPr>
          <p:cNvSpPr/>
          <p:nvPr/>
        </p:nvSpPr>
        <p:spPr>
          <a:xfrm>
            <a:off x="6096001" y="1509485"/>
            <a:ext cx="4586514" cy="45937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Placeholder 14" descr="Children reading books in park.">
            <a:extLst>
              <a:ext uri="{FF2B5EF4-FFF2-40B4-BE49-F238E27FC236}">
                <a16:creationId xmlns:a16="http://schemas.microsoft.com/office/drawing/2014/main" id="{25D2D9A1-1F93-18E7-C9A7-CC92A7BF1519}"/>
              </a:ext>
            </a:extLst>
          </p:cNvPr>
          <p:cNvPicPr>
            <a:picLocks noChangeAspect="1"/>
          </p:cNvPicPr>
          <p:nvPr/>
        </p:nvPicPr>
        <p:blipFill rotWithShape="1">
          <a:blip r:embed="rId3">
            <a:extLst>
              <a:ext uri="{28A0092B-C50C-407E-A947-70E740481C1C}">
                <a14:useLocalDpi xmlns:a14="http://schemas.microsoft.com/office/drawing/2010/main" val="0"/>
              </a:ext>
            </a:extLst>
          </a:blip>
          <a:srcRect l="14789" t="11329" r="26117"/>
          <a:stretch/>
        </p:blipFill>
        <p:spPr>
          <a:xfrm>
            <a:off x="7163243" y="754743"/>
            <a:ext cx="4274014" cy="4280777"/>
          </a:xfrm>
          <a:prstGeom prst="rect">
            <a:avLst/>
          </a:prstGeom>
        </p:spPr>
      </p:pic>
      <p:sp>
        <p:nvSpPr>
          <p:cNvPr id="9" name="TextBox 8">
            <a:extLst>
              <a:ext uri="{FF2B5EF4-FFF2-40B4-BE49-F238E27FC236}">
                <a16:creationId xmlns:a16="http://schemas.microsoft.com/office/drawing/2014/main" id="{2F7D32D4-F99D-BEE8-F4C0-C057D464A032}"/>
              </a:ext>
            </a:extLst>
          </p:cNvPr>
          <p:cNvSpPr txBox="1"/>
          <p:nvPr/>
        </p:nvSpPr>
        <p:spPr>
          <a:xfrm>
            <a:off x="754743" y="6264408"/>
            <a:ext cx="3198131" cy="307777"/>
          </a:xfrm>
          <a:prstGeom prst="rect">
            <a:avLst/>
          </a:prstGeom>
          <a:noFill/>
        </p:spPr>
        <p:txBody>
          <a:bodyPr wrap="square" rtlCol="0">
            <a:spAutoFit/>
          </a:bodyPr>
          <a:lstStyle/>
          <a:p>
            <a:r>
              <a:rPr lang="en-US" sz="1400" spc="600">
                <a:solidFill>
                  <a:schemeClr val="accent4"/>
                </a:solidFill>
                <a:cs typeface="Poppins Medium" panose="00000600000000000000" pitchFamily="50" charset="0"/>
              </a:rPr>
              <a:t>linkages.cfpic.org </a:t>
            </a:r>
          </a:p>
        </p:txBody>
      </p:sp>
      <p:sp>
        <p:nvSpPr>
          <p:cNvPr id="10" name="TextBox 9">
            <a:extLst>
              <a:ext uri="{FF2B5EF4-FFF2-40B4-BE49-F238E27FC236}">
                <a16:creationId xmlns:a16="http://schemas.microsoft.com/office/drawing/2014/main" id="{0FB2C851-89C2-BFFF-AFC5-DB3378EB5E6D}"/>
              </a:ext>
            </a:extLst>
          </p:cNvPr>
          <p:cNvSpPr txBox="1"/>
          <p:nvPr/>
        </p:nvSpPr>
        <p:spPr>
          <a:xfrm>
            <a:off x="751048" y="1233260"/>
            <a:ext cx="4677229" cy="4933915"/>
          </a:xfrm>
          <a:prstGeom prst="rect">
            <a:avLst/>
          </a:prstGeom>
          <a:noFill/>
        </p:spPr>
        <p:txBody>
          <a:bodyPr wrap="square" lIns="91440" tIns="45720" rIns="91440" bIns="45720" rtlCol="0" anchor="t">
            <a:spAutoFit/>
          </a:bodyPr>
          <a:lstStyle/>
          <a:p>
            <a:pPr marL="292100" indent="-292100">
              <a:lnSpc>
                <a:spcPct val="200000"/>
              </a:lnSpc>
              <a:buFont typeface="Wingdings" pitchFamily="2" charset="2"/>
              <a:buChar char="§"/>
            </a:pPr>
            <a:r>
              <a:rPr lang="en-US" sz="2000" dirty="0">
                <a:cs typeface="Poppins Medium"/>
              </a:rPr>
              <a:t>Introductions/Group Agreements</a:t>
            </a:r>
            <a:endParaRPr lang="en-US" dirty="0">
              <a:cs typeface="Poppins Medium"/>
            </a:endParaRPr>
          </a:p>
          <a:p>
            <a:pPr marL="292100" indent="-292100">
              <a:lnSpc>
                <a:spcPct val="200000"/>
              </a:lnSpc>
              <a:buFont typeface="Wingdings" pitchFamily="2" charset="2"/>
              <a:buChar char="§"/>
            </a:pPr>
            <a:r>
              <a:rPr lang="en-US" sz="2000" dirty="0">
                <a:cs typeface="Poppins Medium"/>
              </a:rPr>
              <a:t>Materials/Resources Overview</a:t>
            </a:r>
            <a:endParaRPr lang="en-US" dirty="0">
              <a:cs typeface="Poppins Medium"/>
            </a:endParaRPr>
          </a:p>
          <a:p>
            <a:pPr marL="292100" indent="-292100">
              <a:lnSpc>
                <a:spcPct val="200000"/>
              </a:lnSpc>
              <a:buFont typeface="Wingdings" pitchFamily="2" charset="2"/>
              <a:buChar char="§"/>
            </a:pPr>
            <a:r>
              <a:rPr lang="en-US" sz="2000" dirty="0">
                <a:cs typeface="Poppins Medium"/>
              </a:rPr>
              <a:t>Program Overview</a:t>
            </a:r>
            <a:endParaRPr lang="en-US">
              <a:cs typeface="Poppins Medium"/>
            </a:endParaRPr>
          </a:p>
          <a:p>
            <a:pPr marL="292100" indent="-292100">
              <a:lnSpc>
                <a:spcPct val="200000"/>
              </a:lnSpc>
              <a:buFont typeface="Wingdings" pitchFamily="2" charset="2"/>
              <a:buChar char="§"/>
            </a:pPr>
            <a:r>
              <a:rPr lang="en-US" sz="2000" dirty="0">
                <a:cs typeface="Poppins Medium"/>
              </a:rPr>
              <a:t>Collaborative Partnerships</a:t>
            </a:r>
          </a:p>
          <a:p>
            <a:pPr marL="292100" indent="-292100">
              <a:lnSpc>
                <a:spcPct val="200000"/>
              </a:lnSpc>
              <a:buFont typeface="Wingdings" pitchFamily="2" charset="2"/>
              <a:buChar char="§"/>
            </a:pPr>
            <a:r>
              <a:rPr lang="en-US" sz="2000" dirty="0">
                <a:cs typeface="Poppins Medium"/>
              </a:rPr>
              <a:t>Services and Eligibility</a:t>
            </a:r>
          </a:p>
          <a:p>
            <a:pPr marL="292100" indent="-292100">
              <a:lnSpc>
                <a:spcPct val="200000"/>
              </a:lnSpc>
              <a:buFont typeface="Wingdings" pitchFamily="2" charset="2"/>
              <a:buChar char="§"/>
            </a:pPr>
            <a:r>
              <a:rPr lang="en-US" sz="2000" dirty="0">
                <a:cs typeface="Poppins Medium"/>
              </a:rPr>
              <a:t>Case Management and Coordination</a:t>
            </a:r>
          </a:p>
          <a:p>
            <a:pPr marL="292100" indent="-292100">
              <a:lnSpc>
                <a:spcPct val="200000"/>
              </a:lnSpc>
              <a:buFont typeface="Wingdings" pitchFamily="2" charset="2"/>
              <a:buChar char="§"/>
            </a:pPr>
            <a:r>
              <a:rPr lang="en-US" sz="2000" dirty="0">
                <a:cs typeface="Poppins Medium"/>
              </a:rPr>
              <a:t>Family Engagement Guidelines</a:t>
            </a:r>
          </a:p>
          <a:p>
            <a:pPr marL="292100" indent="-292100">
              <a:lnSpc>
                <a:spcPct val="200000"/>
              </a:lnSpc>
              <a:buFont typeface="Wingdings" pitchFamily="2" charset="2"/>
              <a:buChar char="§"/>
            </a:pPr>
            <a:r>
              <a:rPr lang="en-US" sz="2000" dirty="0">
                <a:cs typeface="Poppins Medium"/>
              </a:rPr>
              <a:t>Questions and Discussion</a:t>
            </a:r>
          </a:p>
        </p:txBody>
      </p:sp>
      <p:sp>
        <p:nvSpPr>
          <p:cNvPr id="5" name="Title 4">
            <a:extLst>
              <a:ext uri="{FF2B5EF4-FFF2-40B4-BE49-F238E27FC236}">
                <a16:creationId xmlns:a16="http://schemas.microsoft.com/office/drawing/2014/main" id="{7C17963F-4CBF-976B-AE6F-517D12102FB5}"/>
              </a:ext>
            </a:extLst>
          </p:cNvPr>
          <p:cNvSpPr txBox="1">
            <a:spLocks noGrp="1"/>
          </p:cNvSpPr>
          <p:nvPr>
            <p:ph type="title" idx="4294967295"/>
          </p:nvPr>
        </p:nvSpPr>
        <p:spPr>
          <a:xfrm>
            <a:off x="754742" y="564243"/>
            <a:ext cx="5187354" cy="6617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a:ln>
                  <a:noFill/>
                </a:ln>
                <a:solidFill>
                  <a:schemeClr val="tx1"/>
                </a:solidFill>
                <a:effectLst/>
                <a:uLnTx/>
                <a:uFillTx/>
                <a:latin typeface="+mj-lt"/>
                <a:ea typeface="+mn-ea"/>
                <a:cs typeface="Poppins SemiBold" panose="00000700000000000000" pitchFamily="50" charset="0"/>
              </a:rPr>
              <a:t>Agenda</a:t>
            </a:r>
          </a:p>
        </p:txBody>
      </p:sp>
    </p:spTree>
    <p:extLst>
      <p:ext uri="{BB962C8B-B14F-4D97-AF65-F5344CB8AC3E}">
        <p14:creationId xmlns:p14="http://schemas.microsoft.com/office/powerpoint/2010/main" val="1354337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59141C7-94AD-9824-46FE-BE8F05381596}"/>
              </a:ext>
            </a:extLst>
          </p:cNvPr>
          <p:cNvSpPr>
            <a:spLocks noGrp="1"/>
          </p:cNvSpPr>
          <p:nvPr>
            <p:ph type="sldNum" sz="quarter" idx="12"/>
          </p:nvPr>
        </p:nvSpPr>
        <p:spPr/>
        <p:txBody>
          <a:bodyPr/>
          <a:lstStyle/>
          <a:p>
            <a:fld id="{F25542F8-3586-4B75-BE44-E8DF12644DE6}" type="slidenum">
              <a:rPr lang="en-US" smtClean="0"/>
              <a:t>3</a:t>
            </a:fld>
            <a:endParaRPr lang="en-US"/>
          </a:p>
        </p:txBody>
      </p:sp>
      <p:pic>
        <p:nvPicPr>
          <p:cNvPr id="2" name="Picture Placeholder 4" descr="A family painting a mural together on a community wall with bright colors and smiles.">
            <a:extLst>
              <a:ext uri="{FF2B5EF4-FFF2-40B4-BE49-F238E27FC236}">
                <a16:creationId xmlns:a16="http://schemas.microsoft.com/office/drawing/2014/main" id="{32695C0C-9851-9BF8-8C78-77D1A0EBE1F8}"/>
              </a:ext>
            </a:extLst>
          </p:cNvPr>
          <p:cNvPicPr>
            <a:picLocks noChangeAspect="1"/>
          </p:cNvPicPr>
          <p:nvPr/>
        </p:nvPicPr>
        <p:blipFill>
          <a:blip r:embed="rId3">
            <a:extLst>
              <a:ext uri="{28A0092B-C50C-407E-A947-70E740481C1C}">
                <a14:useLocalDpi xmlns:a14="http://schemas.microsoft.com/office/drawing/2010/main" val="0"/>
              </a:ext>
            </a:extLst>
          </a:blip>
          <a:srcRect t="1589" b="1589"/>
          <a:stretch/>
        </p:blipFill>
        <p:spPr>
          <a:xfrm>
            <a:off x="4940300" y="903779"/>
            <a:ext cx="6649358" cy="3605002"/>
          </a:xfrm>
          <a:custGeom>
            <a:avLst/>
            <a:gdLst>
              <a:gd name="connsiteX0" fmla="*/ 0 w 6649358"/>
              <a:gd name="connsiteY0" fmla="*/ 0 h 3605002"/>
              <a:gd name="connsiteX1" fmla="*/ 6649358 w 6649358"/>
              <a:gd name="connsiteY1" fmla="*/ 0 h 3605002"/>
              <a:gd name="connsiteX2" fmla="*/ 6649358 w 6649358"/>
              <a:gd name="connsiteY2" fmla="*/ 3605002 h 3605002"/>
              <a:gd name="connsiteX3" fmla="*/ 0 w 6649358"/>
              <a:gd name="connsiteY3" fmla="*/ 3605002 h 3605002"/>
            </a:gdLst>
            <a:ahLst/>
            <a:cxnLst>
              <a:cxn ang="0">
                <a:pos x="connsiteX0" y="connsiteY0"/>
              </a:cxn>
              <a:cxn ang="0">
                <a:pos x="connsiteX1" y="connsiteY1"/>
              </a:cxn>
              <a:cxn ang="0">
                <a:pos x="connsiteX2" y="connsiteY2"/>
              </a:cxn>
              <a:cxn ang="0">
                <a:pos x="connsiteX3" y="connsiteY3"/>
              </a:cxn>
            </a:cxnLst>
            <a:rect l="l" t="t" r="r" b="b"/>
            <a:pathLst>
              <a:path w="6649358" h="3605002">
                <a:moveTo>
                  <a:pt x="0" y="0"/>
                </a:moveTo>
                <a:lnTo>
                  <a:pt x="6649358" y="0"/>
                </a:lnTo>
                <a:lnTo>
                  <a:pt x="6649358" y="3605002"/>
                </a:lnTo>
                <a:lnTo>
                  <a:pt x="0" y="3605002"/>
                </a:lnTo>
                <a:close/>
              </a:path>
            </a:pathLst>
          </a:custGeom>
        </p:spPr>
      </p:pic>
      <p:grpSp>
        <p:nvGrpSpPr>
          <p:cNvPr id="4" name="Group 3">
            <a:extLst>
              <a:ext uri="{FF2B5EF4-FFF2-40B4-BE49-F238E27FC236}">
                <a16:creationId xmlns:a16="http://schemas.microsoft.com/office/drawing/2014/main" id="{013AA92D-E63F-D0DD-0E71-EDE80AFCA052}"/>
              </a:ext>
              <a:ext uri="{C183D7F6-B498-43B3-948B-1728B52AA6E4}">
                <adec:decorative xmlns:adec="http://schemas.microsoft.com/office/drawing/2017/decorative" val="1"/>
              </a:ext>
            </a:extLst>
          </p:cNvPr>
          <p:cNvGrpSpPr/>
          <p:nvPr/>
        </p:nvGrpSpPr>
        <p:grpSpPr>
          <a:xfrm>
            <a:off x="5639737" y="4220165"/>
            <a:ext cx="5184610" cy="868854"/>
            <a:chOff x="5639737" y="4220165"/>
            <a:chExt cx="5184610" cy="868854"/>
          </a:xfrm>
        </p:grpSpPr>
        <p:sp>
          <p:nvSpPr>
            <p:cNvPr id="17" name="Oval 16">
              <a:extLst>
                <a:ext uri="{FF2B5EF4-FFF2-40B4-BE49-F238E27FC236}">
                  <a16:creationId xmlns:a16="http://schemas.microsoft.com/office/drawing/2014/main" id="{0ED93B06-112E-8E52-92E9-8F590B853401}"/>
                </a:ext>
                <a:ext uri="{C183D7F6-B498-43B3-948B-1728B52AA6E4}">
                  <adec:decorative xmlns:adec="http://schemas.microsoft.com/office/drawing/2017/decorative" val="1"/>
                </a:ext>
              </a:extLst>
            </p:cNvPr>
            <p:cNvSpPr/>
            <p:nvPr/>
          </p:nvSpPr>
          <p:spPr>
            <a:xfrm>
              <a:off x="5639737" y="4220165"/>
              <a:ext cx="862404" cy="862404"/>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2F5675C0-170B-94F6-B820-88F802D19926}"/>
                </a:ext>
                <a:ext uri="{C183D7F6-B498-43B3-948B-1728B52AA6E4}">
                  <adec:decorative xmlns:adec="http://schemas.microsoft.com/office/drawing/2017/decorative" val="1"/>
                </a:ext>
              </a:extLst>
            </p:cNvPr>
            <p:cNvSpPr/>
            <p:nvPr/>
          </p:nvSpPr>
          <p:spPr>
            <a:xfrm>
              <a:off x="7082383" y="4220165"/>
              <a:ext cx="862404" cy="862404"/>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490F34CA-368E-648B-736D-E87AF9A4A328}"/>
                </a:ext>
                <a:ext uri="{C183D7F6-B498-43B3-948B-1728B52AA6E4}">
                  <adec:decorative xmlns:adec="http://schemas.microsoft.com/office/drawing/2017/decorative" val="1"/>
                </a:ext>
              </a:extLst>
            </p:cNvPr>
            <p:cNvSpPr/>
            <p:nvPr/>
          </p:nvSpPr>
          <p:spPr>
            <a:xfrm>
              <a:off x="8525029" y="4226615"/>
              <a:ext cx="862404" cy="862404"/>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B3EA2BE1-5604-4796-22CC-661E5E78E7AA}"/>
                </a:ext>
                <a:ext uri="{C183D7F6-B498-43B3-948B-1728B52AA6E4}">
                  <adec:decorative xmlns:adec="http://schemas.microsoft.com/office/drawing/2017/decorative" val="1"/>
                </a:ext>
              </a:extLst>
            </p:cNvPr>
            <p:cNvSpPr/>
            <p:nvPr/>
          </p:nvSpPr>
          <p:spPr>
            <a:xfrm>
              <a:off x="9961943" y="4226615"/>
              <a:ext cx="862404" cy="862404"/>
            </a:xfrm>
            <a:prstGeom prst="ellipse">
              <a:avLst/>
            </a:prstGeom>
            <a:solidFill>
              <a:schemeClr val="bg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a:extLst>
              <a:ext uri="{FF2B5EF4-FFF2-40B4-BE49-F238E27FC236}">
                <a16:creationId xmlns:a16="http://schemas.microsoft.com/office/drawing/2014/main" id="{23AE3AE5-4397-5C58-E702-84913E33D67D}"/>
              </a:ext>
            </a:extLst>
          </p:cNvPr>
          <p:cNvSpPr txBox="1"/>
          <p:nvPr/>
        </p:nvSpPr>
        <p:spPr>
          <a:xfrm>
            <a:off x="1625600" y="5560801"/>
            <a:ext cx="8940798" cy="306109"/>
          </a:xfrm>
          <a:prstGeom prst="rect">
            <a:avLst/>
          </a:prstGeom>
          <a:noFill/>
        </p:spPr>
        <p:txBody>
          <a:bodyPr wrap="square">
            <a:spAutoFit/>
          </a:bodyPr>
          <a:lstStyle/>
          <a:p>
            <a:pPr algn="ctr">
              <a:lnSpc>
                <a:spcPts val="1800"/>
              </a:lnSpc>
            </a:pPr>
            <a:r>
              <a:rPr lang="en-US" sz="1200" b="0" i="0" spc="300">
                <a:solidFill>
                  <a:schemeClr val="tx1">
                    <a:lumMod val="50000"/>
                    <a:lumOff val="50000"/>
                  </a:schemeClr>
                </a:solidFill>
                <a:effectLst/>
                <a:ea typeface="Jost Light" pitchFamily="2" charset="0"/>
              </a:rPr>
              <a:t>linkages.cfpic.org</a:t>
            </a:r>
            <a:endParaRPr lang="en-US" sz="1200" spc="300">
              <a:solidFill>
                <a:schemeClr val="tx1">
                  <a:lumMod val="50000"/>
                  <a:lumOff val="50000"/>
                </a:schemeClr>
              </a:solidFill>
              <a:ea typeface="Jost Light" pitchFamily="2" charset="0"/>
            </a:endParaRPr>
          </a:p>
        </p:txBody>
      </p:sp>
      <p:sp>
        <p:nvSpPr>
          <p:cNvPr id="16" name="TextBox 15">
            <a:extLst>
              <a:ext uri="{FF2B5EF4-FFF2-40B4-BE49-F238E27FC236}">
                <a16:creationId xmlns:a16="http://schemas.microsoft.com/office/drawing/2014/main" id="{0738B1AB-9644-D74A-A765-49CB094381BD}"/>
              </a:ext>
            </a:extLst>
          </p:cNvPr>
          <p:cNvSpPr txBox="1"/>
          <p:nvPr/>
        </p:nvSpPr>
        <p:spPr>
          <a:xfrm>
            <a:off x="1295429" y="3757229"/>
            <a:ext cx="3046887" cy="751552"/>
          </a:xfrm>
          <a:prstGeom prst="rect">
            <a:avLst/>
          </a:prstGeom>
          <a:noFill/>
        </p:spPr>
        <p:txBody>
          <a:bodyPr wrap="square" bIns="0" rtlCol="0" anchor="b" anchorCtr="0">
            <a:spAutoFit/>
          </a:bodyPr>
          <a:lstStyle/>
          <a:p>
            <a:pPr algn="r">
              <a:lnSpc>
                <a:spcPts val="2700"/>
              </a:lnSpc>
            </a:pPr>
            <a:r>
              <a:rPr lang="en-US" sz="2800">
                <a:latin typeface="+mj-lt"/>
                <a:ea typeface="Jost Medium" pitchFamily="2" charset="0"/>
                <a:cs typeface="Poppins Medium" panose="00000600000000000000" pitchFamily="50" charset="0"/>
              </a:rPr>
              <a:t>Getting Started </a:t>
            </a:r>
            <a:br>
              <a:rPr lang="en-US" sz="2800">
                <a:latin typeface="+mj-lt"/>
                <a:ea typeface="Jost Medium" pitchFamily="2" charset="0"/>
                <a:cs typeface="Poppins Medium" panose="00000600000000000000" pitchFamily="50" charset="0"/>
              </a:rPr>
            </a:br>
            <a:r>
              <a:rPr lang="en-US" sz="2800">
                <a:latin typeface="+mj-lt"/>
                <a:ea typeface="Jost Medium" pitchFamily="2" charset="0"/>
                <a:cs typeface="Poppins Medium" panose="00000600000000000000" pitchFamily="50" charset="0"/>
              </a:rPr>
              <a:t>and Introductions</a:t>
            </a:r>
          </a:p>
        </p:txBody>
      </p:sp>
      <p:sp>
        <p:nvSpPr>
          <p:cNvPr id="3" name="Title 2">
            <a:extLst>
              <a:ext uri="{FF2B5EF4-FFF2-40B4-BE49-F238E27FC236}">
                <a16:creationId xmlns:a16="http://schemas.microsoft.com/office/drawing/2014/main" id="{0C3D5FE3-BB52-D42F-4E75-89709DE90DCC}"/>
              </a:ext>
            </a:extLst>
          </p:cNvPr>
          <p:cNvSpPr txBox="1">
            <a:spLocks noGrp="1"/>
          </p:cNvSpPr>
          <p:nvPr>
            <p:ph type="title" idx="4294967295"/>
          </p:nvPr>
        </p:nvSpPr>
        <p:spPr>
          <a:xfrm>
            <a:off x="754742" y="754743"/>
            <a:ext cx="6242958" cy="6617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a:ln>
                  <a:noFill/>
                </a:ln>
                <a:solidFill>
                  <a:schemeClr val="tx1"/>
                </a:solidFill>
                <a:effectLst/>
                <a:uLnTx/>
                <a:uFillTx/>
                <a:latin typeface="+mj-lt"/>
                <a:ea typeface="+mn-ea"/>
                <a:cs typeface="Poppins SemiBold" panose="00000700000000000000" pitchFamily="50" charset="0"/>
              </a:rPr>
              <a:t>Welcome!</a:t>
            </a:r>
          </a:p>
        </p:txBody>
      </p:sp>
    </p:spTree>
    <p:extLst>
      <p:ext uri="{BB962C8B-B14F-4D97-AF65-F5344CB8AC3E}">
        <p14:creationId xmlns:p14="http://schemas.microsoft.com/office/powerpoint/2010/main" val="15377562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DCCDF5-3A87-E67D-CAAE-745F9D68FE0A}"/>
              </a:ext>
              <a:ext uri="{C183D7F6-B498-43B3-948B-1728B52AA6E4}">
                <adec:decorative xmlns:adec="http://schemas.microsoft.com/office/drawing/2017/decorative" val="1"/>
              </a:ext>
            </a:extLst>
          </p:cNvPr>
          <p:cNvSpPr/>
          <p:nvPr/>
        </p:nvSpPr>
        <p:spPr>
          <a:xfrm>
            <a:off x="1" y="0"/>
            <a:ext cx="12191999" cy="6858000"/>
          </a:xfrm>
          <a:prstGeom prst="rect">
            <a:avLst/>
          </a:prstGeom>
          <a:solidFill>
            <a:schemeClr val="accent2">
              <a:alpha val="2501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4F60E1A8-CCDE-E4AF-167F-A7DF8F12E3C6}"/>
              </a:ext>
            </a:extLst>
          </p:cNvPr>
          <p:cNvSpPr>
            <a:spLocks noGrp="1"/>
          </p:cNvSpPr>
          <p:nvPr>
            <p:ph type="sldNum" sz="quarter" idx="12"/>
          </p:nvPr>
        </p:nvSpPr>
        <p:spPr/>
        <p:txBody>
          <a:bodyPr/>
          <a:lstStyle/>
          <a:p>
            <a:fld id="{F25542F8-3586-4B75-BE44-E8DF12644DE6}" type="slidenum">
              <a:rPr lang="en-US" smtClean="0"/>
              <a:t>4</a:t>
            </a:fld>
            <a:endParaRPr lang="en-US" dirty="0"/>
          </a:p>
        </p:txBody>
      </p:sp>
      <p:pic>
        <p:nvPicPr>
          <p:cNvPr id="9" name="Picture 8">
            <a:extLst>
              <a:ext uri="{FF2B5EF4-FFF2-40B4-BE49-F238E27FC236}">
                <a16:creationId xmlns:a16="http://schemas.microsoft.com/office/drawing/2014/main" id="{AD3B4D7C-104A-C1CA-7E82-1575FBA44E03}"/>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 r="13271" b="15160"/>
          <a:stretch/>
        </p:blipFill>
        <p:spPr>
          <a:xfrm>
            <a:off x="6760032" y="1544466"/>
            <a:ext cx="5431969" cy="5313535"/>
          </a:xfrm>
          <a:prstGeom prst="rect">
            <a:avLst/>
          </a:prstGeom>
        </p:spPr>
      </p:pic>
      <p:sp>
        <p:nvSpPr>
          <p:cNvPr id="10" name="Title 9">
            <a:extLst>
              <a:ext uri="{FF2B5EF4-FFF2-40B4-BE49-F238E27FC236}">
                <a16:creationId xmlns:a16="http://schemas.microsoft.com/office/drawing/2014/main" id="{253AF021-40DD-3CDC-B1DA-EF988FE78369}"/>
              </a:ext>
            </a:extLst>
          </p:cNvPr>
          <p:cNvSpPr txBox="1">
            <a:spLocks noGrp="1"/>
          </p:cNvSpPr>
          <p:nvPr>
            <p:ph type="title" idx="4294967295"/>
          </p:nvPr>
        </p:nvSpPr>
        <p:spPr>
          <a:xfrm>
            <a:off x="754742" y="754743"/>
            <a:ext cx="6320972"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chemeClr val="tx1"/>
                </a:solidFill>
                <a:effectLst/>
                <a:uLnTx/>
                <a:uFillTx/>
                <a:latin typeface="+mj-lt"/>
                <a:ea typeface="+mn-ea"/>
                <a:cs typeface="Poppins SemiBold" panose="00000700000000000000" pitchFamily="50" charset="0"/>
              </a:rPr>
              <a:t>Let’s Get to Know Each Other</a:t>
            </a:r>
          </a:p>
        </p:txBody>
      </p:sp>
      <p:sp>
        <p:nvSpPr>
          <p:cNvPr id="11" name="TextBox 10">
            <a:extLst>
              <a:ext uri="{FF2B5EF4-FFF2-40B4-BE49-F238E27FC236}">
                <a16:creationId xmlns:a16="http://schemas.microsoft.com/office/drawing/2014/main" id="{CD68BE49-500A-67E5-DD59-108E1E9F1B80}"/>
              </a:ext>
            </a:extLst>
          </p:cNvPr>
          <p:cNvSpPr txBox="1"/>
          <p:nvPr/>
        </p:nvSpPr>
        <p:spPr>
          <a:xfrm>
            <a:off x="754741" y="1701837"/>
            <a:ext cx="6494305" cy="3908186"/>
          </a:xfrm>
          <a:prstGeom prst="rect">
            <a:avLst/>
          </a:prstGeom>
          <a:noFill/>
        </p:spPr>
        <p:txBody>
          <a:bodyPr wrap="square" lIns="91440" tIns="45720" rIns="91440" bIns="45720" rtlCol="0" anchor="t">
            <a:spAutoFit/>
          </a:bodyPr>
          <a:lstStyle/>
          <a:p>
            <a:pPr marL="292100" indent="-292100">
              <a:lnSpc>
                <a:spcPct val="150000"/>
              </a:lnSpc>
              <a:buFont typeface="Wingdings" pitchFamily="2" charset="2"/>
              <a:buChar char="§"/>
            </a:pPr>
            <a:r>
              <a:rPr lang="en-US" sz="2800" dirty="0">
                <a:cs typeface="Poppins Medium"/>
              </a:rPr>
              <a:t>Introduce yourself</a:t>
            </a:r>
            <a:endParaRPr lang="en-US" sz="2800">
              <a:cs typeface="Poppins Medium"/>
            </a:endParaRPr>
          </a:p>
          <a:p>
            <a:pPr marL="749300" lvl="1" indent="-292100">
              <a:lnSpc>
                <a:spcPct val="150000"/>
              </a:lnSpc>
              <a:buFont typeface="Wingdings" pitchFamily="2" charset="2"/>
              <a:buChar char="§"/>
            </a:pPr>
            <a:r>
              <a:rPr lang="en-US" sz="2800" dirty="0">
                <a:cs typeface="Poppins Medium"/>
              </a:rPr>
              <a:t>Name</a:t>
            </a:r>
          </a:p>
          <a:p>
            <a:pPr marL="749300" lvl="1" indent="-292100">
              <a:lnSpc>
                <a:spcPct val="150000"/>
              </a:lnSpc>
              <a:buFont typeface="Wingdings" pitchFamily="2" charset="2"/>
              <a:buChar char="§"/>
            </a:pPr>
            <a:r>
              <a:rPr lang="en-US" sz="2800" dirty="0">
                <a:cs typeface="Poppins Medium"/>
              </a:rPr>
              <a:t>Role, County</a:t>
            </a:r>
          </a:p>
          <a:p>
            <a:pPr marL="292100" indent="-292100">
              <a:lnSpc>
                <a:spcPct val="150000"/>
              </a:lnSpc>
              <a:buFont typeface="Wingdings" pitchFamily="2" charset="2"/>
              <a:buChar char="§"/>
            </a:pPr>
            <a:r>
              <a:rPr lang="en-US" sz="2800" dirty="0">
                <a:cs typeface="Poppins Medium"/>
              </a:rPr>
              <a:t>Why Linkages?</a:t>
            </a:r>
          </a:p>
          <a:p>
            <a:pPr marL="292100" indent="-292100">
              <a:lnSpc>
                <a:spcPct val="150000"/>
              </a:lnSpc>
              <a:buFont typeface="Wingdings" pitchFamily="2" charset="2"/>
              <a:buChar char="§"/>
            </a:pPr>
            <a:r>
              <a:rPr lang="en-US" sz="2800" dirty="0">
                <a:cs typeface="Poppins Medium"/>
              </a:rPr>
              <a:t>What do you bring with you, what do you hope to take away from our day?</a:t>
            </a:r>
            <a:endParaRPr lang="en-US" sz="2800" dirty="0">
              <a:cs typeface="Poppins Medium" panose="00000600000000000000" pitchFamily="50" charset="0"/>
            </a:endParaRPr>
          </a:p>
        </p:txBody>
      </p:sp>
    </p:spTree>
    <p:extLst>
      <p:ext uri="{BB962C8B-B14F-4D97-AF65-F5344CB8AC3E}">
        <p14:creationId xmlns:p14="http://schemas.microsoft.com/office/powerpoint/2010/main" val="22908980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897CAEF3-29E1-9776-A9D5-5C1EBC60624C}"/>
              </a:ext>
              <a:ext uri="{C183D7F6-B498-43B3-948B-1728B52AA6E4}">
                <adec:decorative xmlns:adec="http://schemas.microsoft.com/office/drawing/2017/decorative" val="1"/>
              </a:ext>
            </a:extLst>
          </p:cNvPr>
          <p:cNvSpPr/>
          <p:nvPr/>
        </p:nvSpPr>
        <p:spPr>
          <a:xfrm>
            <a:off x="1" y="0"/>
            <a:ext cx="6095999" cy="6103257"/>
          </a:xfrm>
          <a:prstGeom prst="rect">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itle 43">
            <a:extLst>
              <a:ext uri="{FF2B5EF4-FFF2-40B4-BE49-F238E27FC236}">
                <a16:creationId xmlns:a16="http://schemas.microsoft.com/office/drawing/2014/main" id="{350729CA-BB4C-1F25-7A44-CEEA12491940}"/>
              </a:ext>
            </a:extLst>
          </p:cNvPr>
          <p:cNvSpPr txBox="1">
            <a:spLocks noGrp="1"/>
          </p:cNvSpPr>
          <p:nvPr>
            <p:ph type="title" idx="4294967295"/>
          </p:nvPr>
        </p:nvSpPr>
        <p:spPr>
          <a:xfrm>
            <a:off x="754742" y="754743"/>
            <a:ext cx="5187354" cy="6617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a:ln>
                  <a:noFill/>
                </a:ln>
                <a:solidFill>
                  <a:schemeClr val="tx1"/>
                </a:solidFill>
                <a:effectLst/>
                <a:uLnTx/>
                <a:uFillTx/>
                <a:latin typeface="+mj-lt"/>
                <a:ea typeface="+mn-ea"/>
                <a:cs typeface="Poppins SemiBold" panose="00000700000000000000" pitchFamily="50" charset="0"/>
              </a:rPr>
              <a:t>Group Agreements</a:t>
            </a:r>
          </a:p>
        </p:txBody>
      </p:sp>
      <p:pic>
        <p:nvPicPr>
          <p:cNvPr id="45" name="Picture Placeholder 24" descr="Hands stacked and overlapping from ground of people standing in a circle.">
            <a:extLst>
              <a:ext uri="{FF2B5EF4-FFF2-40B4-BE49-F238E27FC236}">
                <a16:creationId xmlns:a16="http://schemas.microsoft.com/office/drawing/2014/main" id="{8C206169-0E9E-B7CA-5DCB-80992E644F46}"/>
              </a:ext>
            </a:extLst>
          </p:cNvPr>
          <p:cNvPicPr>
            <a:picLocks noChangeAspect="1"/>
          </p:cNvPicPr>
          <p:nvPr/>
        </p:nvPicPr>
        <p:blipFill>
          <a:blip r:embed="rId3">
            <a:extLst>
              <a:ext uri="{28A0092B-C50C-407E-A947-70E740481C1C}">
                <a14:useLocalDpi xmlns:a14="http://schemas.microsoft.com/office/drawing/2010/main" val="0"/>
              </a:ext>
            </a:extLst>
          </a:blip>
          <a:srcRect l="9504" r="9504"/>
          <a:stretch/>
        </p:blipFill>
        <p:spPr>
          <a:xfrm>
            <a:off x="1976846" y="1981991"/>
            <a:ext cx="5909854" cy="4870584"/>
          </a:xfrm>
          <a:prstGeom prst="rect">
            <a:avLst/>
          </a:prstGeom>
        </p:spPr>
      </p:pic>
      <p:sp>
        <p:nvSpPr>
          <p:cNvPr id="49" name="TextBox 48">
            <a:extLst>
              <a:ext uri="{FF2B5EF4-FFF2-40B4-BE49-F238E27FC236}">
                <a16:creationId xmlns:a16="http://schemas.microsoft.com/office/drawing/2014/main" id="{6C69D44F-9653-EF4D-7B60-EB9B4C11D02D}"/>
              </a:ext>
            </a:extLst>
          </p:cNvPr>
          <p:cNvSpPr txBox="1"/>
          <p:nvPr/>
        </p:nvSpPr>
        <p:spPr>
          <a:xfrm>
            <a:off x="6737348" y="804148"/>
            <a:ext cx="4627337" cy="769441"/>
          </a:xfrm>
          <a:prstGeom prst="rect">
            <a:avLst/>
          </a:prstGeom>
          <a:noFill/>
        </p:spPr>
        <p:txBody>
          <a:bodyPr wrap="square">
            <a:spAutoFit/>
          </a:bodyPr>
          <a:lstStyle/>
          <a:p>
            <a:r>
              <a:rPr lang="en-US" sz="2200" b="0" i="1">
                <a:solidFill>
                  <a:schemeClr val="tx2"/>
                </a:solidFill>
                <a:effectLst/>
                <a:ea typeface="PT Sans" panose="020B0503020203020204" pitchFamily="34" charset="0"/>
              </a:rPr>
              <a:t>Speak from your own experience </a:t>
            </a:r>
            <a:br>
              <a:rPr lang="en-US" sz="2200" b="0" i="1">
                <a:solidFill>
                  <a:schemeClr val="tx2"/>
                </a:solidFill>
                <a:effectLst/>
                <a:ea typeface="PT Sans" panose="020B0503020203020204" pitchFamily="34" charset="0"/>
              </a:rPr>
            </a:br>
            <a:r>
              <a:rPr lang="en-US" sz="2200" b="0" i="1">
                <a:solidFill>
                  <a:schemeClr val="tx2"/>
                </a:solidFill>
                <a:effectLst/>
                <a:ea typeface="PT Sans" panose="020B0503020203020204" pitchFamily="34" charset="0"/>
              </a:rPr>
              <a:t>(use “I” statements):</a:t>
            </a:r>
          </a:p>
        </p:txBody>
      </p:sp>
      <p:sp>
        <p:nvSpPr>
          <p:cNvPr id="50" name="TextBox 49">
            <a:extLst>
              <a:ext uri="{FF2B5EF4-FFF2-40B4-BE49-F238E27FC236}">
                <a16:creationId xmlns:a16="http://schemas.microsoft.com/office/drawing/2014/main" id="{0AF59E5F-8D7F-E464-52E6-A4B932129FAF}"/>
              </a:ext>
            </a:extLst>
          </p:cNvPr>
          <p:cNvSpPr txBox="1"/>
          <p:nvPr/>
        </p:nvSpPr>
        <p:spPr>
          <a:xfrm>
            <a:off x="7893580" y="1976567"/>
            <a:ext cx="4050882" cy="4678204"/>
          </a:xfrm>
          <a:prstGeom prst="rect">
            <a:avLst/>
          </a:prstGeom>
          <a:noFill/>
        </p:spPr>
        <p:txBody>
          <a:bodyPr wrap="square" rtlCol="0">
            <a:spAutoFit/>
          </a:bodyPr>
          <a:lstStyle/>
          <a:p>
            <a:pPr marL="342900" indent="-342900">
              <a:spcBef>
                <a:spcPts val="1800"/>
              </a:spcBef>
              <a:buFont typeface="+mj-lt"/>
              <a:buAutoNum type="arabicPeriod"/>
            </a:pPr>
            <a:r>
              <a:rPr lang="en-US" sz="1600">
                <a:cs typeface="Poppins" panose="00000500000000000000" pitchFamily="50" charset="0"/>
              </a:rPr>
              <a:t>Listen for understanding.</a:t>
            </a:r>
          </a:p>
          <a:p>
            <a:pPr marL="342900" indent="-342900">
              <a:spcBef>
                <a:spcPts val="1800"/>
              </a:spcBef>
              <a:buFont typeface="+mj-lt"/>
              <a:buAutoNum type="arabicPeriod"/>
            </a:pPr>
            <a:r>
              <a:rPr lang="en-US" sz="1600">
                <a:cs typeface="Poppins" panose="00000500000000000000" pitchFamily="50" charset="0"/>
              </a:rPr>
              <a:t>Make space, take space.</a:t>
            </a:r>
          </a:p>
          <a:p>
            <a:pPr marL="342900" indent="-342900">
              <a:spcBef>
                <a:spcPts val="1800"/>
              </a:spcBef>
              <a:buFont typeface="+mj-lt"/>
              <a:buAutoNum type="arabicPeriod"/>
            </a:pPr>
            <a:r>
              <a:rPr lang="en-US" sz="1600">
                <a:cs typeface="Poppins" panose="00000500000000000000" pitchFamily="50" charset="0"/>
              </a:rPr>
              <a:t>Stories stay, learnings leave – mind confidentiality.</a:t>
            </a:r>
          </a:p>
          <a:p>
            <a:pPr marL="342900" indent="-342900">
              <a:spcBef>
                <a:spcPts val="1800"/>
              </a:spcBef>
              <a:buFont typeface="+mj-lt"/>
              <a:buAutoNum type="arabicPeriod"/>
            </a:pPr>
            <a:r>
              <a:rPr lang="en-US" sz="1600">
                <a:cs typeface="Poppins" panose="00000500000000000000" pitchFamily="50" charset="0"/>
              </a:rPr>
              <a:t>We are here, we are human – bring your full presence.</a:t>
            </a:r>
          </a:p>
          <a:p>
            <a:pPr marL="342900" indent="-342900">
              <a:spcBef>
                <a:spcPts val="1800"/>
              </a:spcBef>
              <a:buFont typeface="+mj-lt"/>
              <a:buAutoNum type="arabicPeriod"/>
            </a:pPr>
            <a:r>
              <a:rPr lang="en-US" sz="1600">
                <a:cs typeface="Poppins" panose="00000500000000000000" pitchFamily="50" charset="0"/>
              </a:rPr>
              <a:t>Be willing to experience discomfort individually </a:t>
            </a:r>
            <a:br>
              <a:rPr lang="en-US" sz="1600">
                <a:cs typeface="Poppins" panose="00000500000000000000" pitchFamily="50" charset="0"/>
              </a:rPr>
            </a:br>
            <a:r>
              <a:rPr lang="en-US" sz="1600">
                <a:cs typeface="Poppins" panose="00000500000000000000" pitchFamily="50" charset="0"/>
              </a:rPr>
              <a:t>and together.</a:t>
            </a:r>
          </a:p>
          <a:p>
            <a:pPr marL="342900" indent="-342900">
              <a:spcBef>
                <a:spcPts val="1800"/>
              </a:spcBef>
              <a:buFont typeface="+mj-lt"/>
              <a:buAutoNum type="arabicPeriod"/>
            </a:pPr>
            <a:r>
              <a:rPr lang="en-US" sz="1600">
                <a:cs typeface="Poppins" panose="00000500000000000000" pitchFamily="50" charset="0"/>
              </a:rPr>
              <a:t>Expect and accept non-closure – multiple realities and experiences can exist and are valid.</a:t>
            </a:r>
          </a:p>
          <a:p>
            <a:pPr marL="342900" indent="-342900">
              <a:spcBef>
                <a:spcPts val="1800"/>
              </a:spcBef>
              <a:buFont typeface="+mj-lt"/>
              <a:buAutoNum type="arabicPeriod"/>
            </a:pPr>
            <a:r>
              <a:rPr lang="en-US" sz="1600">
                <a:cs typeface="Poppins" panose="00000500000000000000" pitchFamily="50" charset="0"/>
              </a:rPr>
              <a:t>What else?</a:t>
            </a:r>
          </a:p>
        </p:txBody>
      </p:sp>
      <p:sp>
        <p:nvSpPr>
          <p:cNvPr id="2" name="Slide Number Placeholder 1">
            <a:extLst>
              <a:ext uri="{FF2B5EF4-FFF2-40B4-BE49-F238E27FC236}">
                <a16:creationId xmlns:a16="http://schemas.microsoft.com/office/drawing/2014/main" id="{95BCA236-A7D9-4467-6D76-E09CF57592D8}"/>
              </a:ext>
            </a:extLst>
          </p:cNvPr>
          <p:cNvSpPr>
            <a:spLocks noGrp="1"/>
          </p:cNvSpPr>
          <p:nvPr>
            <p:ph type="sldNum" sz="quarter" idx="12"/>
          </p:nvPr>
        </p:nvSpPr>
        <p:spPr/>
        <p:txBody>
          <a:bodyPr/>
          <a:lstStyle/>
          <a:p>
            <a:fld id="{F25542F8-3586-4B75-BE44-E8DF12644DE6}" type="slidenum">
              <a:rPr lang="en-US" smtClean="0"/>
              <a:t>5</a:t>
            </a:fld>
            <a:endParaRPr lang="en-US"/>
          </a:p>
        </p:txBody>
      </p:sp>
    </p:spTree>
    <p:extLst>
      <p:ext uri="{BB962C8B-B14F-4D97-AF65-F5344CB8AC3E}">
        <p14:creationId xmlns:p14="http://schemas.microsoft.com/office/powerpoint/2010/main" val="3002555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DCCDF5-3A87-E67D-CAAE-745F9D68FE0A}"/>
              </a:ext>
              <a:ext uri="{C183D7F6-B498-43B3-948B-1728B52AA6E4}">
                <adec:decorative xmlns:adec="http://schemas.microsoft.com/office/drawing/2017/decorative" val="1"/>
              </a:ext>
            </a:extLst>
          </p:cNvPr>
          <p:cNvSpPr/>
          <p:nvPr/>
        </p:nvSpPr>
        <p:spPr>
          <a:xfrm>
            <a:off x="1" y="0"/>
            <a:ext cx="12191999" cy="6858000"/>
          </a:xfrm>
          <a:prstGeom prst="rect">
            <a:avLst/>
          </a:prstGeom>
          <a:solidFill>
            <a:schemeClr val="accent2">
              <a:alpha val="2501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D3B4D7C-104A-C1CA-7E82-1575FBA44E03}"/>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 r="13271" b="15160"/>
          <a:stretch/>
        </p:blipFill>
        <p:spPr>
          <a:xfrm>
            <a:off x="6760032" y="1544466"/>
            <a:ext cx="5431969" cy="5313535"/>
          </a:xfrm>
          <a:prstGeom prst="rect">
            <a:avLst/>
          </a:prstGeom>
        </p:spPr>
      </p:pic>
      <p:sp>
        <p:nvSpPr>
          <p:cNvPr id="10" name="Title 9">
            <a:extLst>
              <a:ext uri="{FF2B5EF4-FFF2-40B4-BE49-F238E27FC236}">
                <a16:creationId xmlns:a16="http://schemas.microsoft.com/office/drawing/2014/main" id="{253AF021-40DD-3CDC-B1DA-EF988FE78369}"/>
              </a:ext>
            </a:extLst>
          </p:cNvPr>
          <p:cNvSpPr txBox="1">
            <a:spLocks noGrp="1"/>
          </p:cNvSpPr>
          <p:nvPr>
            <p:ph type="title" idx="4294967295"/>
          </p:nvPr>
        </p:nvSpPr>
        <p:spPr>
          <a:xfrm>
            <a:off x="754742" y="754743"/>
            <a:ext cx="7456783"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00000"/>
              </a:lnSpc>
              <a:spcBef>
                <a:spcPts val="0"/>
              </a:spcBef>
              <a:defRPr/>
            </a:pPr>
            <a:r>
              <a:rPr lang="en-US" b="1">
                <a:ea typeface="+mn-ea"/>
                <a:cs typeface="Poppins SemiBold"/>
              </a:rPr>
              <a:t>Review of Trainee Materials</a:t>
            </a:r>
            <a:endParaRPr kumimoji="0" lang="en-US" b="1" i="0" u="none" strike="noStrike" kern="1200" cap="none" spc="0" normalizeH="0" baseline="0" noProof="0">
              <a:ln>
                <a:noFill/>
              </a:ln>
              <a:solidFill>
                <a:schemeClr val="tx1"/>
              </a:solidFill>
              <a:effectLst/>
              <a:uLnTx/>
              <a:uFillTx/>
              <a:latin typeface="+mj-lt"/>
              <a:ea typeface="+mn-ea"/>
              <a:cs typeface="Poppins SemiBold" panose="00000700000000000000" pitchFamily="50" charset="0"/>
            </a:endParaRPr>
          </a:p>
        </p:txBody>
      </p:sp>
      <p:sp>
        <p:nvSpPr>
          <p:cNvPr id="11" name="TextBox 10">
            <a:extLst>
              <a:ext uri="{FF2B5EF4-FFF2-40B4-BE49-F238E27FC236}">
                <a16:creationId xmlns:a16="http://schemas.microsoft.com/office/drawing/2014/main" id="{CD68BE49-500A-67E5-DD59-108E1E9F1B80}"/>
              </a:ext>
            </a:extLst>
          </p:cNvPr>
          <p:cNvSpPr txBox="1"/>
          <p:nvPr/>
        </p:nvSpPr>
        <p:spPr>
          <a:xfrm>
            <a:off x="754741" y="1707145"/>
            <a:ext cx="6345002" cy="2079672"/>
          </a:xfrm>
          <a:prstGeom prst="rect">
            <a:avLst/>
          </a:prstGeom>
          <a:noFill/>
        </p:spPr>
        <p:txBody>
          <a:bodyPr wrap="square" lIns="91440" tIns="45720" rIns="91440" bIns="45720" rtlCol="0" anchor="t">
            <a:spAutoFit/>
          </a:bodyPr>
          <a:lstStyle/>
          <a:p>
            <a:pPr marL="571500" indent="-571500">
              <a:lnSpc>
                <a:spcPct val="90000"/>
              </a:lnSpc>
              <a:spcBef>
                <a:spcPts val="1000"/>
              </a:spcBef>
              <a:buFont typeface="Wingdings" pitchFamily="2" charset="2"/>
              <a:buChar char="v"/>
            </a:pPr>
            <a:r>
              <a:rPr lang="en-US" sz="4000" dirty="0">
                <a:latin typeface="Calibri"/>
                <a:ea typeface="Calibri"/>
                <a:cs typeface="Calibri"/>
              </a:rPr>
              <a:t>Trainee Workbook</a:t>
            </a:r>
            <a:endParaRPr lang="en-US" dirty="0"/>
          </a:p>
          <a:p>
            <a:pPr marL="285750" indent="-285750">
              <a:lnSpc>
                <a:spcPct val="90000"/>
              </a:lnSpc>
              <a:spcBef>
                <a:spcPts val="1000"/>
              </a:spcBef>
              <a:buFont typeface="Arial" pitchFamily="2" charset="2"/>
              <a:buChar char="•"/>
            </a:pPr>
            <a:endParaRPr lang="en-US" sz="4000">
              <a:latin typeface="Calibri"/>
              <a:ea typeface="Calibri"/>
              <a:cs typeface="Calibri"/>
            </a:endParaRPr>
          </a:p>
          <a:p>
            <a:pPr marL="292100" indent="-292100">
              <a:lnSpc>
                <a:spcPct val="150000"/>
              </a:lnSpc>
              <a:buFont typeface="Wingdings" pitchFamily="2" charset="2"/>
              <a:buChar char="§"/>
            </a:pPr>
            <a:endParaRPr lang="en-US" sz="3600">
              <a:cs typeface="Poppins Medium"/>
            </a:endParaRPr>
          </a:p>
        </p:txBody>
      </p:sp>
      <p:sp>
        <p:nvSpPr>
          <p:cNvPr id="2" name="Slide Number Placeholder 1">
            <a:extLst>
              <a:ext uri="{FF2B5EF4-FFF2-40B4-BE49-F238E27FC236}">
                <a16:creationId xmlns:a16="http://schemas.microsoft.com/office/drawing/2014/main" id="{F3FFE6DF-DB70-06F5-1CD7-C3B92AB801F9}"/>
              </a:ext>
            </a:extLst>
          </p:cNvPr>
          <p:cNvSpPr>
            <a:spLocks noGrp="1"/>
          </p:cNvSpPr>
          <p:nvPr>
            <p:ph type="sldNum" sz="quarter" idx="12"/>
          </p:nvPr>
        </p:nvSpPr>
        <p:spPr/>
        <p:txBody>
          <a:bodyPr/>
          <a:lstStyle/>
          <a:p>
            <a:fld id="{F25542F8-3586-4B75-BE44-E8DF12644DE6}" type="slidenum">
              <a:rPr lang="en-US" smtClean="0"/>
              <a:t>6</a:t>
            </a:fld>
            <a:endParaRPr lang="en-US"/>
          </a:p>
        </p:txBody>
      </p:sp>
    </p:spTree>
    <p:extLst>
      <p:ext uri="{BB962C8B-B14F-4D97-AF65-F5344CB8AC3E}">
        <p14:creationId xmlns:p14="http://schemas.microsoft.com/office/powerpoint/2010/main" val="33308573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5D7717BE-71B7-32B1-74F0-FF460A3EB910}"/>
              </a:ext>
              <a:ext uri="{C183D7F6-B498-43B3-948B-1728B52AA6E4}">
                <adec:decorative xmlns:adec="http://schemas.microsoft.com/office/drawing/2017/decorative" val="1"/>
              </a:ext>
            </a:extLst>
          </p:cNvPr>
          <p:cNvSpPr/>
          <p:nvPr/>
        </p:nvSpPr>
        <p:spPr>
          <a:xfrm>
            <a:off x="1" y="0"/>
            <a:ext cx="12191999" cy="1942011"/>
          </a:xfrm>
          <a:prstGeom prst="rect">
            <a:avLst/>
          </a:prstGeom>
          <a:solidFill>
            <a:schemeClr val="accent2">
              <a:alpha val="2489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19D0D7D-DD2A-73F3-D67F-A6F571729D67}"/>
              </a:ext>
            </a:extLst>
          </p:cNvPr>
          <p:cNvSpPr>
            <a:spLocks noGrp="1"/>
          </p:cNvSpPr>
          <p:nvPr>
            <p:ph idx="4294967295"/>
          </p:nvPr>
        </p:nvSpPr>
        <p:spPr>
          <a:xfrm>
            <a:off x="754742" y="2074266"/>
            <a:ext cx="11052975" cy="4578100"/>
          </a:xfrm>
        </p:spPr>
        <p:txBody>
          <a:bodyPr vert="horz" lIns="91440" tIns="45720" rIns="91440" bIns="45720" numCol="2" spcCol="685800" rtlCol="0" anchor="t">
            <a:noAutofit/>
          </a:bodyPr>
          <a:lstStyle/>
          <a:p>
            <a:pPr marL="0" indent="0">
              <a:buSzPct val="100000"/>
              <a:buNone/>
              <a:tabLst>
                <a:tab pos="457200" algn="l"/>
              </a:tabLst>
            </a:pPr>
            <a:r>
              <a:rPr lang="en-US" sz="2000" b="1" dirty="0">
                <a:latin typeface="Calibri"/>
                <a:ea typeface="Times New Roman" panose="02020603050405020304" pitchFamily="18" charset="0"/>
                <a:cs typeface="Calibri"/>
              </a:rPr>
              <a:t>KNOWLEDGE</a:t>
            </a:r>
          </a:p>
          <a:p>
            <a:pPr>
              <a:buSzPct val="100000"/>
              <a:buFont typeface="Wingdings" panose="020B0604020202020204" pitchFamily="34" charset="0"/>
              <a:buChar char="v"/>
              <a:tabLst>
                <a:tab pos="457200" algn="l"/>
              </a:tabLst>
            </a:pPr>
            <a:r>
              <a:rPr lang="en-US" sz="2000" dirty="0">
                <a:latin typeface="Calibri"/>
                <a:ea typeface="Times New Roman" panose="02020603050405020304" pitchFamily="18" charset="0"/>
                <a:cs typeface="Calibri"/>
              </a:rPr>
              <a:t>K1 – Describe the purpose of the Linkages program and its role in strengthening families and preventing child maltreatment.</a:t>
            </a:r>
            <a:endParaRPr lang="en-US" sz="2000" dirty="0">
              <a:latin typeface="Calibri"/>
              <a:cs typeface="Calibri"/>
            </a:endParaRPr>
          </a:p>
          <a:p>
            <a:pPr>
              <a:buSzPct val="100000"/>
              <a:buFont typeface="Wingdings" panose="020B0604020202020204" pitchFamily="34" charset="0"/>
              <a:buChar char="v"/>
              <a:tabLst>
                <a:tab pos="457200" algn="l"/>
              </a:tabLst>
            </a:pPr>
            <a:r>
              <a:rPr lang="en-US" sz="2000" dirty="0">
                <a:latin typeface="Calibri"/>
                <a:ea typeface="Times New Roman" panose="02020603050405020304" pitchFamily="18" charset="0"/>
                <a:cs typeface="Calibri"/>
              </a:rPr>
              <a:t>K2 – Identify the intersections of requirements between CalWORKs and Child Welfare and explain how to navigate overlapping mandates to streamline service delivery.</a:t>
            </a:r>
          </a:p>
          <a:p>
            <a:pPr marL="0" indent="0">
              <a:buNone/>
              <a:tabLst>
                <a:tab pos="457200" algn="l"/>
              </a:tabLst>
            </a:pPr>
            <a:r>
              <a:rPr lang="en-US" sz="2000" b="1" dirty="0">
                <a:latin typeface="Calibri"/>
                <a:ea typeface="Times New Roman" panose="02020603050405020304" pitchFamily="18" charset="0"/>
                <a:cs typeface="Calibri"/>
              </a:rPr>
              <a:t>VALUES</a:t>
            </a:r>
            <a:endParaRPr lang="en-US" sz="2000" dirty="0">
              <a:latin typeface="Calibri"/>
              <a:ea typeface="Times New Roman" panose="02020603050405020304" pitchFamily="18" charset="0"/>
              <a:cs typeface="Calibri"/>
            </a:endParaRPr>
          </a:p>
          <a:p>
            <a:pPr>
              <a:buFont typeface="Wingdings,Sans-Serif"/>
              <a:buChar char="v"/>
              <a:tabLst>
                <a:tab pos="457200" algn="l"/>
              </a:tabLst>
            </a:pPr>
            <a:r>
              <a:rPr lang="en-US" sz="2000" dirty="0">
                <a:latin typeface="Calibri"/>
                <a:ea typeface="Times New Roman" panose="02020603050405020304" pitchFamily="18" charset="0"/>
                <a:cs typeface="Calibri"/>
              </a:rPr>
              <a:t>V1 – Recognize the importance of collaboration and partnership in serving shared families and demonstrate a willingness to engage in cooperative efforts.</a:t>
            </a:r>
          </a:p>
          <a:p>
            <a:pPr marL="0" indent="0">
              <a:buNone/>
              <a:tabLst>
                <a:tab pos="457200" algn="l"/>
              </a:tabLst>
            </a:pPr>
            <a:endParaRPr lang="en-US" sz="2000" b="1" dirty="0">
              <a:latin typeface="Calibri"/>
              <a:ea typeface="Times New Roman" panose="02020603050405020304" pitchFamily="18" charset="0"/>
              <a:cs typeface="Calibri"/>
            </a:endParaRPr>
          </a:p>
          <a:p>
            <a:pPr marL="0" indent="0">
              <a:buNone/>
              <a:tabLst>
                <a:tab pos="457200" algn="l"/>
              </a:tabLst>
            </a:pPr>
            <a:r>
              <a:rPr lang="en-US" sz="2000" b="1" dirty="0">
                <a:latin typeface="Calibri"/>
                <a:cs typeface="Calibri"/>
              </a:rPr>
              <a:t>SKILLS</a:t>
            </a:r>
            <a:endParaRPr lang="en-US" sz="2000" dirty="0">
              <a:latin typeface="Calibri"/>
              <a:cs typeface="Calibri"/>
            </a:endParaRPr>
          </a:p>
          <a:p>
            <a:pPr>
              <a:buSzPct val="100000"/>
              <a:buFont typeface="Wingdings" panose="020B0604020202020204" pitchFamily="34" charset="0"/>
              <a:buChar char="v"/>
              <a:tabLst>
                <a:tab pos="457200" algn="l"/>
              </a:tabLst>
            </a:pPr>
            <a:r>
              <a:rPr lang="en-US" sz="2000" dirty="0">
                <a:latin typeface="Calibri"/>
                <a:ea typeface="Times New Roman" panose="02020603050405020304" pitchFamily="18" charset="0"/>
                <a:cs typeface="Calibri"/>
              </a:rPr>
              <a:t>S1 – Develop strategies to overcome historic barriers to effective collaboration between Child Welfare and CalWORKs.</a:t>
            </a:r>
            <a:endParaRPr lang="en-US" sz="2000" dirty="0">
              <a:latin typeface="Calibri"/>
              <a:cs typeface="Calibri"/>
            </a:endParaRPr>
          </a:p>
          <a:p>
            <a:pPr>
              <a:buSzPct val="100000"/>
              <a:buFont typeface="Wingdings" panose="020B0604020202020204" pitchFamily="34" charset="0"/>
              <a:buChar char="v"/>
              <a:tabLst>
                <a:tab pos="457200" algn="l"/>
              </a:tabLst>
            </a:pPr>
            <a:r>
              <a:rPr lang="en-US" sz="2000" dirty="0">
                <a:latin typeface="Calibri"/>
                <a:ea typeface="Times New Roman" panose="02020603050405020304" pitchFamily="18" charset="0"/>
                <a:cs typeface="Calibri"/>
              </a:rPr>
              <a:t>S2 – Demonstrate the ability to apply family-centered practices in case management and coordination efforts.</a:t>
            </a:r>
            <a:endParaRPr lang="en-US" sz="2000" dirty="0">
              <a:latin typeface="Calibri"/>
              <a:cs typeface="Calibri"/>
            </a:endParaRPr>
          </a:p>
          <a:p>
            <a:pPr marL="0" indent="0">
              <a:buSzPct val="100000"/>
              <a:buNone/>
              <a:tabLst>
                <a:tab pos="457200" algn="l"/>
              </a:tabLst>
            </a:pPr>
            <a:endParaRPr lang="en-US" sz="2000" dirty="0">
              <a:latin typeface="Calibri"/>
              <a:ea typeface="Times New Roman" panose="02020603050405020304" pitchFamily="18" charset="0"/>
              <a:cs typeface="Calibri"/>
            </a:endParaRPr>
          </a:p>
        </p:txBody>
      </p:sp>
      <p:sp>
        <p:nvSpPr>
          <p:cNvPr id="23" name="Title 22">
            <a:extLst>
              <a:ext uri="{FF2B5EF4-FFF2-40B4-BE49-F238E27FC236}">
                <a16:creationId xmlns:a16="http://schemas.microsoft.com/office/drawing/2014/main" id="{DBF60C95-A9E8-17CE-A2D7-FE1855D98C19}"/>
              </a:ext>
            </a:extLst>
          </p:cNvPr>
          <p:cNvSpPr txBox="1">
            <a:spLocks noGrp="1"/>
          </p:cNvSpPr>
          <p:nvPr>
            <p:ph type="title" idx="4294967295"/>
          </p:nvPr>
        </p:nvSpPr>
        <p:spPr>
          <a:xfrm>
            <a:off x="754742" y="754743"/>
            <a:ext cx="6242958"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schemeClr val="tx1"/>
                </a:solidFill>
                <a:effectLst/>
                <a:uLnTx/>
                <a:uFillTx/>
                <a:latin typeface="Calibri"/>
                <a:ea typeface="+mn-ea"/>
                <a:cs typeface="Calibri"/>
              </a:rPr>
              <a:t>Learning Objectives</a:t>
            </a:r>
          </a:p>
        </p:txBody>
      </p:sp>
      <p:sp>
        <p:nvSpPr>
          <p:cNvPr id="2" name="Slide Number Placeholder 1">
            <a:extLst>
              <a:ext uri="{FF2B5EF4-FFF2-40B4-BE49-F238E27FC236}">
                <a16:creationId xmlns:a16="http://schemas.microsoft.com/office/drawing/2014/main" id="{8C57DE76-883A-DC4E-AF67-1BF8B85A6C7B}"/>
              </a:ext>
            </a:extLst>
          </p:cNvPr>
          <p:cNvSpPr>
            <a:spLocks noGrp="1"/>
          </p:cNvSpPr>
          <p:nvPr>
            <p:ph type="sldNum" sz="quarter" idx="12"/>
          </p:nvPr>
        </p:nvSpPr>
        <p:spPr/>
        <p:txBody>
          <a:bodyPr/>
          <a:lstStyle/>
          <a:p>
            <a:fld id="{F25542F8-3586-4B75-BE44-E8DF12644DE6}" type="slidenum">
              <a:rPr lang="en-US" smtClean="0"/>
              <a:t>7</a:t>
            </a:fld>
            <a:endParaRPr lang="en-US"/>
          </a:p>
        </p:txBody>
      </p:sp>
    </p:spTree>
    <p:extLst>
      <p:ext uri="{BB962C8B-B14F-4D97-AF65-F5344CB8AC3E}">
        <p14:creationId xmlns:p14="http://schemas.microsoft.com/office/powerpoint/2010/main" val="2687600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4" descr="Happy wood people symbol standing out from the crowd.">
            <a:extLst>
              <a:ext uri="{FF2B5EF4-FFF2-40B4-BE49-F238E27FC236}">
                <a16:creationId xmlns:a16="http://schemas.microsoft.com/office/drawing/2014/main" id="{32695C0C-9851-9BF8-8C78-77D1A0EBE1F8}"/>
              </a:ext>
            </a:extLst>
          </p:cNvPr>
          <p:cNvPicPr>
            <a:picLocks noChangeAspect="1"/>
          </p:cNvPicPr>
          <p:nvPr/>
        </p:nvPicPr>
        <p:blipFill>
          <a:blip r:embed="rId3">
            <a:extLst>
              <a:ext uri="{28A0092B-C50C-407E-A947-70E740481C1C}">
                <a14:useLocalDpi xmlns:a14="http://schemas.microsoft.com/office/drawing/2010/main" val="0"/>
              </a:ext>
            </a:extLst>
          </a:blip>
          <a:srcRect t="9388" b="9388"/>
          <a:stretch/>
        </p:blipFill>
        <p:spPr>
          <a:xfrm>
            <a:off x="4940300" y="903779"/>
            <a:ext cx="6649358" cy="3605002"/>
          </a:xfrm>
          <a:custGeom>
            <a:avLst/>
            <a:gdLst>
              <a:gd name="connsiteX0" fmla="*/ 0 w 6649358"/>
              <a:gd name="connsiteY0" fmla="*/ 0 h 3605002"/>
              <a:gd name="connsiteX1" fmla="*/ 6649358 w 6649358"/>
              <a:gd name="connsiteY1" fmla="*/ 0 h 3605002"/>
              <a:gd name="connsiteX2" fmla="*/ 6649358 w 6649358"/>
              <a:gd name="connsiteY2" fmla="*/ 3605002 h 3605002"/>
              <a:gd name="connsiteX3" fmla="*/ 0 w 6649358"/>
              <a:gd name="connsiteY3" fmla="*/ 3605002 h 3605002"/>
            </a:gdLst>
            <a:ahLst/>
            <a:cxnLst>
              <a:cxn ang="0">
                <a:pos x="connsiteX0" y="connsiteY0"/>
              </a:cxn>
              <a:cxn ang="0">
                <a:pos x="connsiteX1" y="connsiteY1"/>
              </a:cxn>
              <a:cxn ang="0">
                <a:pos x="connsiteX2" y="connsiteY2"/>
              </a:cxn>
              <a:cxn ang="0">
                <a:pos x="connsiteX3" y="connsiteY3"/>
              </a:cxn>
            </a:cxnLst>
            <a:rect l="l" t="t" r="r" b="b"/>
            <a:pathLst>
              <a:path w="6649358" h="3605002">
                <a:moveTo>
                  <a:pt x="0" y="0"/>
                </a:moveTo>
                <a:lnTo>
                  <a:pt x="6649358" y="0"/>
                </a:lnTo>
                <a:lnTo>
                  <a:pt x="6649358" y="3605002"/>
                </a:lnTo>
                <a:lnTo>
                  <a:pt x="0" y="3605002"/>
                </a:lnTo>
                <a:close/>
              </a:path>
            </a:pathLst>
          </a:custGeom>
        </p:spPr>
      </p:pic>
      <p:grpSp>
        <p:nvGrpSpPr>
          <p:cNvPr id="8" name="Group 7">
            <a:extLst>
              <a:ext uri="{FF2B5EF4-FFF2-40B4-BE49-F238E27FC236}">
                <a16:creationId xmlns:a16="http://schemas.microsoft.com/office/drawing/2014/main" id="{9483C1B0-3E8D-C45F-C78D-47FBD966AE7C}"/>
              </a:ext>
              <a:ext uri="{C183D7F6-B498-43B3-948B-1728B52AA6E4}">
                <adec:decorative xmlns:adec="http://schemas.microsoft.com/office/drawing/2017/decorative" val="1"/>
              </a:ext>
            </a:extLst>
          </p:cNvPr>
          <p:cNvGrpSpPr/>
          <p:nvPr/>
        </p:nvGrpSpPr>
        <p:grpSpPr>
          <a:xfrm>
            <a:off x="5639737" y="4220165"/>
            <a:ext cx="5184610" cy="868854"/>
            <a:chOff x="5639737" y="4220165"/>
            <a:chExt cx="5184610" cy="868854"/>
          </a:xfrm>
        </p:grpSpPr>
        <p:sp>
          <p:nvSpPr>
            <p:cNvPr id="4" name="Oval 3">
              <a:extLst>
                <a:ext uri="{FF2B5EF4-FFF2-40B4-BE49-F238E27FC236}">
                  <a16:creationId xmlns:a16="http://schemas.microsoft.com/office/drawing/2014/main" id="{F2AD03AE-D965-19A0-8611-9C4E78C746AA}"/>
                </a:ext>
                <a:ext uri="{C183D7F6-B498-43B3-948B-1728B52AA6E4}">
                  <adec:decorative xmlns:adec="http://schemas.microsoft.com/office/drawing/2017/decorative" val="1"/>
                </a:ext>
              </a:extLst>
            </p:cNvPr>
            <p:cNvSpPr/>
            <p:nvPr/>
          </p:nvSpPr>
          <p:spPr>
            <a:xfrm>
              <a:off x="5639737" y="4220165"/>
              <a:ext cx="862404" cy="862404"/>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D7F72392-E0FF-7DD5-1B82-064F11D1FA13}"/>
                </a:ext>
                <a:ext uri="{C183D7F6-B498-43B3-948B-1728B52AA6E4}">
                  <adec:decorative xmlns:adec="http://schemas.microsoft.com/office/drawing/2017/decorative" val="1"/>
                </a:ext>
              </a:extLst>
            </p:cNvPr>
            <p:cNvSpPr/>
            <p:nvPr/>
          </p:nvSpPr>
          <p:spPr>
            <a:xfrm>
              <a:off x="7082383" y="4220165"/>
              <a:ext cx="862404" cy="862404"/>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EEC06B90-944C-5F5B-737A-560466C08F96}"/>
                </a:ext>
                <a:ext uri="{C183D7F6-B498-43B3-948B-1728B52AA6E4}">
                  <adec:decorative xmlns:adec="http://schemas.microsoft.com/office/drawing/2017/decorative" val="1"/>
                </a:ext>
              </a:extLst>
            </p:cNvPr>
            <p:cNvSpPr/>
            <p:nvPr/>
          </p:nvSpPr>
          <p:spPr>
            <a:xfrm>
              <a:off x="8525029" y="4226615"/>
              <a:ext cx="862404" cy="862404"/>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086F378B-7BE0-868A-D091-A2BBDC512A97}"/>
                </a:ext>
                <a:ext uri="{C183D7F6-B498-43B3-948B-1728B52AA6E4}">
                  <adec:decorative xmlns:adec="http://schemas.microsoft.com/office/drawing/2017/decorative" val="1"/>
                </a:ext>
              </a:extLst>
            </p:cNvPr>
            <p:cNvSpPr/>
            <p:nvPr/>
          </p:nvSpPr>
          <p:spPr>
            <a:xfrm>
              <a:off x="9961943" y="4226615"/>
              <a:ext cx="862404" cy="862404"/>
            </a:xfrm>
            <a:prstGeom prst="ellipse">
              <a:avLst/>
            </a:prstGeom>
            <a:solidFill>
              <a:schemeClr val="bg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a:extLst>
              <a:ext uri="{FF2B5EF4-FFF2-40B4-BE49-F238E27FC236}">
                <a16:creationId xmlns:a16="http://schemas.microsoft.com/office/drawing/2014/main" id="{23AE3AE5-4397-5C58-E702-84913E33D67D}"/>
              </a:ext>
            </a:extLst>
          </p:cNvPr>
          <p:cNvSpPr txBox="1"/>
          <p:nvPr/>
        </p:nvSpPr>
        <p:spPr>
          <a:xfrm>
            <a:off x="1625600" y="5560801"/>
            <a:ext cx="8940798" cy="306109"/>
          </a:xfrm>
          <a:prstGeom prst="rect">
            <a:avLst/>
          </a:prstGeom>
          <a:noFill/>
        </p:spPr>
        <p:txBody>
          <a:bodyPr wrap="square">
            <a:spAutoFit/>
          </a:bodyPr>
          <a:lstStyle/>
          <a:p>
            <a:pPr algn="ctr">
              <a:lnSpc>
                <a:spcPts val="1800"/>
              </a:lnSpc>
            </a:pPr>
            <a:r>
              <a:rPr lang="en-US" sz="1200" b="0" i="0" spc="300">
                <a:solidFill>
                  <a:schemeClr val="tx1">
                    <a:lumMod val="50000"/>
                    <a:lumOff val="50000"/>
                  </a:schemeClr>
                </a:solidFill>
                <a:effectLst/>
                <a:ea typeface="Jost Light" pitchFamily="2" charset="0"/>
              </a:rPr>
              <a:t>linkages.cfpic.org</a:t>
            </a:r>
            <a:endParaRPr lang="en-US" sz="1200" spc="300">
              <a:solidFill>
                <a:schemeClr val="tx1">
                  <a:lumMod val="50000"/>
                  <a:lumOff val="50000"/>
                </a:schemeClr>
              </a:solidFill>
              <a:ea typeface="Jost Light" pitchFamily="2" charset="0"/>
            </a:endParaRPr>
          </a:p>
        </p:txBody>
      </p:sp>
      <p:sp>
        <p:nvSpPr>
          <p:cNvPr id="3" name="Title 2">
            <a:extLst>
              <a:ext uri="{FF2B5EF4-FFF2-40B4-BE49-F238E27FC236}">
                <a16:creationId xmlns:a16="http://schemas.microsoft.com/office/drawing/2014/main" id="{0C3D5FE3-BB52-D42F-4E75-89709DE90DCC}"/>
              </a:ext>
            </a:extLst>
          </p:cNvPr>
          <p:cNvSpPr txBox="1">
            <a:spLocks noGrp="1"/>
          </p:cNvSpPr>
          <p:nvPr>
            <p:ph type="title" idx="4294967295"/>
          </p:nvPr>
        </p:nvSpPr>
        <p:spPr>
          <a:xfrm>
            <a:off x="754742" y="754743"/>
            <a:ext cx="6242958" cy="6617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00000"/>
              </a:lnSpc>
              <a:spcBef>
                <a:spcPts val="0"/>
              </a:spcBef>
              <a:defRPr/>
            </a:pPr>
            <a:r>
              <a:rPr lang="en-US" sz="3700" dirty="0">
                <a:latin typeface="Calibri"/>
                <a:ea typeface="+mn-ea"/>
                <a:cs typeface="Poppins SemiBold"/>
              </a:rPr>
              <a:t>Linkages Overview</a:t>
            </a:r>
            <a:endParaRPr kumimoji="0" lang="en-US" sz="3700" b="0" i="0" u="none" strike="noStrike" kern="1200" cap="none" spc="0" normalizeH="0" baseline="0" noProof="0" dirty="0">
              <a:ln>
                <a:noFill/>
              </a:ln>
              <a:solidFill>
                <a:schemeClr val="tx1"/>
              </a:solidFill>
              <a:effectLst/>
              <a:uLnTx/>
              <a:uFillTx/>
              <a:latin typeface="Calibri"/>
              <a:ea typeface="+mn-ea"/>
              <a:cs typeface="Poppins SemiBold" panose="00000700000000000000" pitchFamily="50" charset="0"/>
            </a:endParaRPr>
          </a:p>
        </p:txBody>
      </p:sp>
      <p:sp>
        <p:nvSpPr>
          <p:cNvPr id="9" name="TextBox 8">
            <a:extLst>
              <a:ext uri="{FF2B5EF4-FFF2-40B4-BE49-F238E27FC236}">
                <a16:creationId xmlns:a16="http://schemas.microsoft.com/office/drawing/2014/main" id="{4F751788-D61E-CC89-D2C0-74385CA340AB}"/>
              </a:ext>
            </a:extLst>
          </p:cNvPr>
          <p:cNvSpPr txBox="1"/>
          <p:nvPr/>
        </p:nvSpPr>
        <p:spPr>
          <a:xfrm>
            <a:off x="793750" y="1936750"/>
            <a:ext cx="4064000"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panose="020B0604020202020204" pitchFamily="34" charset="0"/>
              <a:buChar char="•"/>
            </a:pPr>
            <a:r>
              <a:rPr lang="en-US" sz="2400"/>
              <a:t>Approach</a:t>
            </a:r>
            <a:endParaRPr lang="en-US"/>
          </a:p>
          <a:p>
            <a:pPr marL="342900" indent="-342900">
              <a:buFont typeface="Arial" panose="020B0604020202020204" pitchFamily="34" charset="0"/>
              <a:buChar char="•"/>
            </a:pPr>
            <a:r>
              <a:rPr lang="en-US" sz="2400"/>
              <a:t>Practice</a:t>
            </a:r>
          </a:p>
          <a:p>
            <a:pPr marL="342900" indent="-342900">
              <a:buFont typeface="Arial" panose="020B0604020202020204" pitchFamily="34" charset="0"/>
              <a:buChar char="•"/>
            </a:pPr>
            <a:r>
              <a:rPr lang="en-US" sz="2400"/>
              <a:t>Strategies for collaborative work</a:t>
            </a:r>
          </a:p>
        </p:txBody>
      </p:sp>
      <p:sp>
        <p:nvSpPr>
          <p:cNvPr id="10" name="Slide Number Placeholder 9">
            <a:extLst>
              <a:ext uri="{FF2B5EF4-FFF2-40B4-BE49-F238E27FC236}">
                <a16:creationId xmlns:a16="http://schemas.microsoft.com/office/drawing/2014/main" id="{6B19A55B-51A7-F5FD-A86E-9BDB50CF2427}"/>
              </a:ext>
            </a:extLst>
          </p:cNvPr>
          <p:cNvSpPr>
            <a:spLocks noGrp="1"/>
          </p:cNvSpPr>
          <p:nvPr>
            <p:ph type="sldNum" sz="quarter" idx="12"/>
          </p:nvPr>
        </p:nvSpPr>
        <p:spPr/>
        <p:txBody>
          <a:bodyPr/>
          <a:lstStyle/>
          <a:p>
            <a:fld id="{F25542F8-3586-4B75-BE44-E8DF12644DE6}" type="slidenum">
              <a:rPr lang="en-US" smtClean="0"/>
              <a:t>8</a:t>
            </a:fld>
            <a:endParaRPr lang="en-US"/>
          </a:p>
        </p:txBody>
      </p:sp>
    </p:spTree>
    <p:extLst>
      <p:ext uri="{BB962C8B-B14F-4D97-AF65-F5344CB8AC3E}">
        <p14:creationId xmlns:p14="http://schemas.microsoft.com/office/powerpoint/2010/main" val="1919074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grpSp>
        <p:nvGrpSpPr>
          <p:cNvPr id="15" name="Group 14" descr="Linkages TImeline 2000 to 2018">
            <a:extLst>
              <a:ext uri="{FF2B5EF4-FFF2-40B4-BE49-F238E27FC236}">
                <a16:creationId xmlns:a16="http://schemas.microsoft.com/office/drawing/2014/main" id="{014B0B9F-BC0E-20AE-BD38-5A9FF746A724}"/>
              </a:ext>
            </a:extLst>
          </p:cNvPr>
          <p:cNvGrpSpPr/>
          <p:nvPr/>
        </p:nvGrpSpPr>
        <p:grpSpPr>
          <a:xfrm>
            <a:off x="609600" y="2237459"/>
            <a:ext cx="10515600" cy="2282712"/>
            <a:chOff x="838200" y="2368756"/>
            <a:chExt cx="10515600" cy="2282712"/>
          </a:xfrm>
        </p:grpSpPr>
        <p:cxnSp>
          <p:nvCxnSpPr>
            <p:cNvPr id="189" name="Google Shape;189;p10"/>
            <p:cNvCxnSpPr/>
            <p:nvPr/>
          </p:nvCxnSpPr>
          <p:spPr>
            <a:xfrm>
              <a:off x="838200" y="4346875"/>
              <a:ext cx="10515600" cy="0"/>
            </a:xfrm>
            <a:prstGeom prst="straightConnector1">
              <a:avLst/>
            </a:prstGeom>
            <a:solidFill>
              <a:schemeClr val="lt1">
                <a:alpha val="89803"/>
              </a:schemeClr>
            </a:solidFill>
            <a:ln w="19050" cap="flat" cmpd="sng">
              <a:solidFill>
                <a:srgbClr val="7682BA"/>
              </a:solidFill>
              <a:prstDash val="solid"/>
              <a:miter lim="800000"/>
              <a:headEnd type="none" w="sm" len="sm"/>
              <a:tailEnd type="none" w="sm" len="sm"/>
            </a:ln>
          </p:spPr>
        </p:cxnSp>
        <p:sp>
          <p:nvSpPr>
            <p:cNvPr id="190" name="Google Shape;190;p10"/>
            <p:cNvSpPr/>
            <p:nvPr/>
          </p:nvSpPr>
          <p:spPr>
            <a:xfrm>
              <a:off x="1053441" y="3520120"/>
              <a:ext cx="3081563" cy="522160"/>
            </a:xfrm>
            <a:prstGeom prst="rect">
              <a:avLst/>
            </a:prstGeom>
            <a:solidFill>
              <a:srgbClr val="7682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0"/>
            <p:cNvSpPr txBox="1"/>
            <p:nvPr/>
          </p:nvSpPr>
          <p:spPr>
            <a:xfrm>
              <a:off x="1053441" y="3520120"/>
              <a:ext cx="3081563" cy="522160"/>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chemeClr val="lt1"/>
                </a:buClr>
                <a:buSzPts val="1800"/>
                <a:buFont typeface="Arial"/>
                <a:buNone/>
              </a:pPr>
              <a:r>
                <a:rPr lang="en-US" sz="1800" b="1">
                  <a:solidFill>
                    <a:schemeClr val="lt1"/>
                  </a:solidFill>
                  <a:latin typeface="Arial"/>
                  <a:ea typeface="Arial"/>
                  <a:cs typeface="Arial"/>
                  <a:sym typeface="Arial"/>
                </a:rPr>
                <a:t>2000</a:t>
              </a:r>
              <a:endParaRPr/>
            </a:p>
          </p:txBody>
        </p:sp>
        <p:sp>
          <p:nvSpPr>
            <p:cNvPr id="192" name="Google Shape;192;p10"/>
            <p:cNvSpPr/>
            <p:nvPr/>
          </p:nvSpPr>
          <p:spPr>
            <a:xfrm>
              <a:off x="1053441" y="2994044"/>
              <a:ext cx="3081563" cy="526076"/>
            </a:xfrm>
            <a:prstGeom prst="rect">
              <a:avLst/>
            </a:prstGeom>
            <a:solidFill>
              <a:srgbClr val="D6D8E6">
                <a:alpha val="8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0"/>
            <p:cNvSpPr txBox="1"/>
            <p:nvPr/>
          </p:nvSpPr>
          <p:spPr>
            <a:xfrm>
              <a:off x="1053441" y="2994044"/>
              <a:ext cx="3081563" cy="526076"/>
            </a:xfrm>
            <a:prstGeom prst="rect">
              <a:avLst/>
            </a:prstGeom>
            <a:noFill/>
            <a:ln>
              <a:noFill/>
            </a:ln>
          </p:spPr>
          <p:txBody>
            <a:bodyPr spcFirstLastPara="1" wrap="square" lIns="142875" tIns="142875" rIns="142875" bIns="142875" anchor="ctr" anchorCtr="0">
              <a:noAutofit/>
            </a:bodyPr>
            <a:lstStyle/>
            <a:p>
              <a:pPr marL="0" marR="0" lvl="0" indent="0" algn="ctr" rtl="0">
                <a:lnSpc>
                  <a:spcPct val="90000"/>
                </a:lnSpc>
                <a:spcBef>
                  <a:spcPts val="0"/>
                </a:spcBef>
                <a:spcAft>
                  <a:spcPts val="0"/>
                </a:spcAft>
                <a:buClr>
                  <a:schemeClr val="dk1"/>
                </a:buClr>
                <a:buSzPts val="1500"/>
                <a:buFont typeface="Arial"/>
                <a:buNone/>
              </a:pPr>
              <a:r>
                <a:rPr lang="en-US" sz="1500">
                  <a:solidFill>
                    <a:schemeClr val="dk1"/>
                  </a:solidFill>
                  <a:latin typeface="Arial"/>
                  <a:ea typeface="Arial"/>
                  <a:cs typeface="Arial"/>
                  <a:sym typeface="Arial"/>
                </a:rPr>
                <a:t>Linkages launched</a:t>
              </a:r>
              <a:endParaRPr/>
            </a:p>
          </p:txBody>
        </p:sp>
        <p:cxnSp>
          <p:nvCxnSpPr>
            <p:cNvPr id="194" name="Google Shape;194;p10"/>
            <p:cNvCxnSpPr/>
            <p:nvPr/>
          </p:nvCxnSpPr>
          <p:spPr>
            <a:xfrm>
              <a:off x="2594223" y="4042281"/>
              <a:ext cx="0" cy="304593"/>
            </a:xfrm>
            <a:prstGeom prst="straightConnector1">
              <a:avLst/>
            </a:prstGeom>
            <a:noFill/>
            <a:ln w="19050" cap="flat" cmpd="sng">
              <a:solidFill>
                <a:schemeClr val="accent2"/>
              </a:solidFill>
              <a:prstDash val="solid"/>
              <a:miter lim="800000"/>
              <a:headEnd type="none" w="sm" len="sm"/>
              <a:tailEnd type="none" w="sm" len="sm"/>
            </a:ln>
          </p:spPr>
        </p:cxnSp>
        <p:cxnSp>
          <p:nvCxnSpPr>
            <p:cNvPr id="199" name="Google Shape;199;p10"/>
            <p:cNvCxnSpPr>
              <a:cxnSpLocks/>
            </p:cNvCxnSpPr>
            <p:nvPr/>
          </p:nvCxnSpPr>
          <p:spPr>
            <a:xfrm>
              <a:off x="3342036" y="4346875"/>
              <a:ext cx="0" cy="304593"/>
            </a:xfrm>
            <a:prstGeom prst="straightConnector1">
              <a:avLst/>
            </a:prstGeom>
            <a:noFill/>
            <a:ln w="19050" cap="flat" cmpd="sng">
              <a:solidFill>
                <a:schemeClr val="accent2"/>
              </a:solidFill>
              <a:prstDash val="solid"/>
              <a:miter lim="800000"/>
              <a:headEnd type="none" w="sm" len="sm"/>
              <a:tailEnd type="none" w="sm" len="sm"/>
            </a:ln>
          </p:spPr>
        </p:cxnSp>
        <p:sp>
          <p:nvSpPr>
            <p:cNvPr id="200" name="Google Shape;200;p10"/>
            <p:cNvSpPr/>
            <p:nvPr/>
          </p:nvSpPr>
          <p:spPr>
            <a:xfrm rot="2700000">
              <a:off x="2560377" y="4313029"/>
              <a:ext cx="67690" cy="67690"/>
            </a:xfrm>
            <a:prstGeom prst="rect">
              <a:avLst/>
            </a:prstGeom>
            <a:solidFill>
              <a:srgbClr val="7682BA"/>
            </a:solidFill>
            <a:ln w="9525"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10"/>
            <p:cNvSpPr/>
            <p:nvPr/>
          </p:nvSpPr>
          <p:spPr>
            <a:xfrm rot="2700000">
              <a:off x="3308374" y="4313029"/>
              <a:ext cx="67690" cy="67690"/>
            </a:xfrm>
            <a:prstGeom prst="rect">
              <a:avLst/>
            </a:prstGeom>
            <a:solidFill>
              <a:schemeClr val="accent2"/>
            </a:solidFill>
            <a:ln w="9525"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0"/>
            <p:cNvSpPr/>
            <p:nvPr/>
          </p:nvSpPr>
          <p:spPr>
            <a:xfrm>
              <a:off x="4555218" y="3520120"/>
              <a:ext cx="3081563" cy="522160"/>
            </a:xfrm>
            <a:prstGeom prst="rect">
              <a:avLst/>
            </a:prstGeom>
            <a:solidFill>
              <a:schemeClr val="accent5">
                <a:alpha val="69803"/>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3" name="Google Shape;203;p10"/>
            <p:cNvSpPr txBox="1"/>
            <p:nvPr/>
          </p:nvSpPr>
          <p:spPr>
            <a:xfrm>
              <a:off x="4507352" y="3058851"/>
              <a:ext cx="3081563" cy="522160"/>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chemeClr val="lt1"/>
                </a:buClr>
                <a:buSzPts val="1800"/>
                <a:buFont typeface="Arial"/>
                <a:buNone/>
              </a:pPr>
              <a:r>
                <a:rPr lang="en-US" sz="1800" b="1">
                  <a:solidFill>
                    <a:schemeClr val="lt1"/>
                  </a:solidFill>
                  <a:latin typeface="Arial"/>
                  <a:ea typeface="Arial"/>
                  <a:cs typeface="Arial"/>
                  <a:sym typeface="Arial"/>
                </a:rPr>
                <a:t>2011–2014</a:t>
              </a:r>
              <a:endParaRPr/>
            </a:p>
          </p:txBody>
        </p:sp>
        <p:sp>
          <p:nvSpPr>
            <p:cNvPr id="204" name="Google Shape;204;p10"/>
            <p:cNvSpPr/>
            <p:nvPr/>
          </p:nvSpPr>
          <p:spPr>
            <a:xfrm>
              <a:off x="4555218" y="2369327"/>
              <a:ext cx="3081563" cy="1150792"/>
            </a:xfrm>
            <a:prstGeom prst="rect">
              <a:avLst/>
            </a:prstGeom>
            <a:solidFill>
              <a:schemeClr val="accent5">
                <a:alpha val="29803"/>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0"/>
            <p:cNvSpPr txBox="1"/>
            <p:nvPr/>
          </p:nvSpPr>
          <p:spPr>
            <a:xfrm>
              <a:off x="4582132" y="2368756"/>
              <a:ext cx="3081563" cy="1150792"/>
            </a:xfrm>
            <a:prstGeom prst="rect">
              <a:avLst/>
            </a:prstGeom>
            <a:noFill/>
            <a:ln>
              <a:noFill/>
            </a:ln>
          </p:spPr>
          <p:txBody>
            <a:bodyPr spcFirstLastPara="1" wrap="square" lIns="142875" tIns="142875" rIns="142875" bIns="142875" anchor="ctr" anchorCtr="0">
              <a:noAutofit/>
            </a:bodyPr>
            <a:lstStyle/>
            <a:p>
              <a:pPr marL="0" marR="0" lvl="0" indent="0" algn="ctr" rtl="0">
                <a:lnSpc>
                  <a:spcPct val="90000"/>
                </a:lnSpc>
                <a:spcBef>
                  <a:spcPts val="0"/>
                </a:spcBef>
                <a:spcAft>
                  <a:spcPts val="0"/>
                </a:spcAft>
                <a:buClr>
                  <a:schemeClr val="dk1"/>
                </a:buClr>
                <a:buSzPts val="1500"/>
                <a:buFont typeface="Arial"/>
                <a:buNone/>
              </a:pPr>
              <a:r>
                <a:rPr lang="en-US" sz="1500" dirty="0">
                  <a:solidFill>
                    <a:schemeClr val="dk1"/>
                  </a:solidFill>
                  <a:latin typeface="Arial"/>
                  <a:ea typeface="Arial"/>
                  <a:cs typeface="Arial"/>
                  <a:sym typeface="Arial"/>
                </a:rPr>
                <a:t>CDSS and CWDA continued supporting Linkages as they </a:t>
              </a:r>
              <a:br>
                <a:rPr lang="en-US" sz="1500" dirty="0">
                  <a:solidFill>
                    <a:schemeClr val="dk1"/>
                  </a:solidFill>
                  <a:latin typeface="Arial"/>
                  <a:ea typeface="Arial"/>
                  <a:cs typeface="Arial"/>
                  <a:sym typeface="Arial"/>
                </a:rPr>
              </a:br>
              <a:r>
                <a:rPr lang="en-US" sz="1500" dirty="0">
                  <a:solidFill>
                    <a:schemeClr val="dk1"/>
                  </a:solidFill>
                  <a:latin typeface="Arial"/>
                  <a:ea typeface="Arial"/>
                  <a:cs typeface="Arial"/>
                  <a:sym typeface="Arial"/>
                </a:rPr>
                <a:t>saw the benefits of the cross-system collaboration</a:t>
              </a:r>
              <a:endParaRPr dirty="0"/>
            </a:p>
          </p:txBody>
        </p:sp>
        <p:cxnSp>
          <p:nvCxnSpPr>
            <p:cNvPr id="206" name="Google Shape;206;p10"/>
            <p:cNvCxnSpPr/>
            <p:nvPr/>
          </p:nvCxnSpPr>
          <p:spPr>
            <a:xfrm>
              <a:off x="6096000" y="4042281"/>
              <a:ext cx="0" cy="304593"/>
            </a:xfrm>
            <a:prstGeom prst="straightConnector1">
              <a:avLst/>
            </a:prstGeom>
            <a:noFill/>
            <a:ln w="19050" cap="flat" cmpd="sng">
              <a:solidFill>
                <a:schemeClr val="accent2"/>
              </a:solidFill>
              <a:prstDash val="solid"/>
              <a:miter lim="800000"/>
              <a:headEnd type="none" w="sm" len="sm"/>
              <a:tailEnd type="none" w="sm" len="sm"/>
            </a:ln>
          </p:spPr>
        </p:cxnSp>
        <p:cxnSp>
          <p:nvCxnSpPr>
            <p:cNvPr id="211" name="Google Shape;211;p10"/>
            <p:cNvCxnSpPr>
              <a:cxnSpLocks/>
            </p:cNvCxnSpPr>
            <p:nvPr/>
          </p:nvCxnSpPr>
          <p:spPr>
            <a:xfrm>
              <a:off x="6795966" y="4346875"/>
              <a:ext cx="0" cy="304593"/>
            </a:xfrm>
            <a:prstGeom prst="straightConnector1">
              <a:avLst/>
            </a:prstGeom>
            <a:noFill/>
            <a:ln w="19050" cap="flat" cmpd="sng">
              <a:solidFill>
                <a:schemeClr val="accent2"/>
              </a:solidFill>
              <a:prstDash val="solid"/>
              <a:miter lim="800000"/>
              <a:headEnd type="none" w="sm" len="sm"/>
              <a:tailEnd type="none" w="sm" len="sm"/>
            </a:ln>
          </p:spPr>
        </p:cxnSp>
        <p:sp>
          <p:nvSpPr>
            <p:cNvPr id="212" name="Google Shape;212;p10"/>
            <p:cNvSpPr/>
            <p:nvPr/>
          </p:nvSpPr>
          <p:spPr>
            <a:xfrm rot="2700000">
              <a:off x="6062154" y="4313029"/>
              <a:ext cx="67690" cy="67690"/>
            </a:xfrm>
            <a:prstGeom prst="rect">
              <a:avLst/>
            </a:prstGeom>
            <a:solidFill>
              <a:schemeClr val="accent2"/>
            </a:solidFill>
            <a:ln w="9525"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0"/>
            <p:cNvSpPr/>
            <p:nvPr/>
          </p:nvSpPr>
          <p:spPr>
            <a:xfrm rot="2700000">
              <a:off x="6765915" y="4313029"/>
              <a:ext cx="67690" cy="67690"/>
            </a:xfrm>
            <a:prstGeom prst="rect">
              <a:avLst/>
            </a:prstGeom>
            <a:solidFill>
              <a:schemeClr val="accent2"/>
            </a:solidFill>
            <a:ln w="9525"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10"/>
            <p:cNvSpPr/>
            <p:nvPr/>
          </p:nvSpPr>
          <p:spPr>
            <a:xfrm>
              <a:off x="8056995" y="3520120"/>
              <a:ext cx="3081563" cy="522160"/>
            </a:xfrm>
            <a:prstGeom prst="rect">
              <a:avLst/>
            </a:prstGeom>
            <a:solidFill>
              <a:schemeClr val="accent6">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10"/>
            <p:cNvSpPr txBox="1"/>
            <p:nvPr/>
          </p:nvSpPr>
          <p:spPr>
            <a:xfrm>
              <a:off x="8056995" y="3520120"/>
              <a:ext cx="3081563" cy="522160"/>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chemeClr val="lt1"/>
                </a:buClr>
                <a:buSzPts val="1800"/>
                <a:buFont typeface="Arial"/>
                <a:buNone/>
              </a:pPr>
              <a:r>
                <a:rPr lang="en-US" sz="1800" b="1">
                  <a:solidFill>
                    <a:schemeClr val="lt1"/>
                  </a:solidFill>
                  <a:latin typeface="Arial"/>
                  <a:ea typeface="Arial"/>
                  <a:cs typeface="Arial"/>
                  <a:sym typeface="Arial"/>
                </a:rPr>
                <a:t>2018</a:t>
              </a:r>
              <a:endParaRPr/>
            </a:p>
          </p:txBody>
        </p:sp>
        <p:sp>
          <p:nvSpPr>
            <p:cNvPr id="216" name="Google Shape;216;p10"/>
            <p:cNvSpPr/>
            <p:nvPr/>
          </p:nvSpPr>
          <p:spPr>
            <a:xfrm>
              <a:off x="8056995" y="2369327"/>
              <a:ext cx="3081563" cy="1150792"/>
            </a:xfrm>
            <a:prstGeom prst="rect">
              <a:avLst/>
            </a:prstGeom>
            <a:solidFill>
              <a:schemeClr val="accent6">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0"/>
            <p:cNvSpPr txBox="1"/>
            <p:nvPr/>
          </p:nvSpPr>
          <p:spPr>
            <a:xfrm>
              <a:off x="8056995" y="2369327"/>
              <a:ext cx="3081563" cy="1150792"/>
            </a:xfrm>
            <a:prstGeom prst="rect">
              <a:avLst/>
            </a:prstGeom>
            <a:noFill/>
            <a:ln>
              <a:noFill/>
            </a:ln>
          </p:spPr>
          <p:txBody>
            <a:bodyPr spcFirstLastPara="1" wrap="square" lIns="142875" tIns="142875" rIns="142875" bIns="142875" anchor="ctr" anchorCtr="0">
              <a:noAutofit/>
            </a:bodyPr>
            <a:lstStyle/>
            <a:p>
              <a:pPr marL="0" marR="0" lvl="0" indent="0" algn="ctr" rtl="0">
                <a:lnSpc>
                  <a:spcPct val="90000"/>
                </a:lnSpc>
                <a:spcBef>
                  <a:spcPts val="0"/>
                </a:spcBef>
                <a:spcAft>
                  <a:spcPts val="0"/>
                </a:spcAft>
                <a:buClr>
                  <a:schemeClr val="dk1"/>
                </a:buClr>
                <a:buSzPts val="1500"/>
                <a:buFont typeface="Arial"/>
                <a:buNone/>
              </a:pPr>
              <a:r>
                <a:rPr lang="en-US" sz="1500" dirty="0">
                  <a:solidFill>
                    <a:schemeClr val="dk1"/>
                  </a:solidFill>
                  <a:latin typeface="Arial"/>
                  <a:ea typeface="Arial"/>
                  <a:cs typeface="Arial"/>
                  <a:sym typeface="Arial"/>
                </a:rPr>
                <a:t>Linkages 2.0 - CDSS included Linkages in PIP as a way to increase access to services </a:t>
              </a:r>
              <a:br>
                <a:rPr lang="en-US" sz="1500" dirty="0">
                  <a:solidFill>
                    <a:schemeClr val="dk1"/>
                  </a:solidFill>
                  <a:latin typeface="Arial"/>
                  <a:ea typeface="Arial"/>
                  <a:cs typeface="Arial"/>
                  <a:sym typeface="Arial"/>
                </a:rPr>
              </a:br>
              <a:r>
                <a:rPr lang="en-US" sz="1500" dirty="0">
                  <a:solidFill>
                    <a:schemeClr val="dk1"/>
                  </a:solidFill>
                  <a:latin typeface="Arial"/>
                  <a:ea typeface="Arial"/>
                  <a:cs typeface="Arial"/>
                  <a:sym typeface="Arial"/>
                </a:rPr>
                <a:t>for children and families</a:t>
              </a:r>
              <a:endParaRPr dirty="0"/>
            </a:p>
          </p:txBody>
        </p:sp>
        <p:cxnSp>
          <p:nvCxnSpPr>
            <p:cNvPr id="218" name="Google Shape;218;p10"/>
            <p:cNvCxnSpPr/>
            <p:nvPr/>
          </p:nvCxnSpPr>
          <p:spPr>
            <a:xfrm>
              <a:off x="9597776" y="4042281"/>
              <a:ext cx="0" cy="304593"/>
            </a:xfrm>
            <a:prstGeom prst="straightConnector1">
              <a:avLst/>
            </a:prstGeom>
            <a:noFill/>
            <a:ln w="19050" cap="flat" cmpd="sng">
              <a:solidFill>
                <a:schemeClr val="accent2"/>
              </a:solidFill>
              <a:prstDash val="solid"/>
              <a:miter lim="800000"/>
              <a:headEnd type="none" w="sm" len="sm"/>
              <a:tailEnd type="none" w="sm" len="sm"/>
            </a:ln>
          </p:spPr>
        </p:cxnSp>
        <p:sp>
          <p:nvSpPr>
            <p:cNvPr id="219" name="Google Shape;219;p10"/>
            <p:cNvSpPr/>
            <p:nvPr/>
          </p:nvSpPr>
          <p:spPr>
            <a:xfrm rot="2700000">
              <a:off x="9563931" y="4313029"/>
              <a:ext cx="67690" cy="67690"/>
            </a:xfrm>
            <a:prstGeom prst="rect">
              <a:avLst/>
            </a:prstGeom>
            <a:solidFill>
              <a:schemeClr val="accent2"/>
            </a:solidFill>
            <a:ln w="9525"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0" name="Google Shape;220;p10"/>
          <p:cNvSpPr txBox="1">
            <a:spLocks noGrp="1"/>
          </p:cNvSpPr>
          <p:nvPr>
            <p:ph type="title" idx="4294967295"/>
          </p:nvPr>
        </p:nvSpPr>
        <p:spPr>
          <a:xfrm>
            <a:off x="754742" y="754743"/>
            <a:ext cx="8694058"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3700"/>
              <a:buFont typeface="Play"/>
              <a:buNone/>
            </a:pPr>
            <a:r>
              <a:rPr lang="en-US" sz="4000" b="0" i="0" u="none" strike="noStrike" cap="none" dirty="0">
                <a:solidFill>
                  <a:schemeClr val="dk1"/>
                </a:solidFill>
                <a:latin typeface="Calibri"/>
                <a:ea typeface="Play"/>
                <a:cs typeface="Play"/>
                <a:sym typeface="Play"/>
              </a:rPr>
              <a:t>Linkages Timeline</a:t>
            </a:r>
            <a:endParaRPr sz="4000" dirty="0">
              <a:solidFill>
                <a:schemeClr val="dk1"/>
              </a:solidFill>
              <a:latin typeface="Calibri"/>
            </a:endParaRPr>
          </a:p>
        </p:txBody>
      </p:sp>
      <p:sp>
        <p:nvSpPr>
          <p:cNvPr id="3" name="Rectangle 2">
            <a:extLst>
              <a:ext uri="{FF2B5EF4-FFF2-40B4-BE49-F238E27FC236}">
                <a16:creationId xmlns:a16="http://schemas.microsoft.com/office/drawing/2014/main" id="{824BB8DD-0A3D-C6D2-A34B-9B732C222750}"/>
              </a:ext>
              <a:ext uri="{C183D7F6-B498-43B3-948B-1728B52AA6E4}">
                <adec:decorative xmlns:adec="http://schemas.microsoft.com/office/drawing/2017/decorative" val="1"/>
              </a:ext>
            </a:extLst>
          </p:cNvPr>
          <p:cNvSpPr/>
          <p:nvPr/>
        </p:nvSpPr>
        <p:spPr>
          <a:xfrm>
            <a:off x="-3" y="-12226"/>
            <a:ext cx="12191999" cy="1942011"/>
          </a:xfrm>
          <a:prstGeom prst="rect">
            <a:avLst/>
          </a:prstGeom>
          <a:solidFill>
            <a:schemeClr val="accent2">
              <a:alpha val="2489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lide Number Placeholder 1">
            <a:extLst>
              <a:ext uri="{FF2B5EF4-FFF2-40B4-BE49-F238E27FC236}">
                <a16:creationId xmlns:a16="http://schemas.microsoft.com/office/drawing/2014/main" id="{82A1CD3B-D1E8-56AE-AEF0-32AC16AD6330}"/>
              </a:ext>
            </a:extLst>
          </p:cNvPr>
          <p:cNvSpPr>
            <a:spLocks noGrp="1"/>
          </p:cNvSpPr>
          <p:nvPr>
            <p:ph type="sldNum" sz="quarter" idx="12"/>
          </p:nvPr>
        </p:nvSpPr>
        <p:spPr/>
        <p:txBody>
          <a:bodyPr/>
          <a:lstStyle/>
          <a:p>
            <a:fld id="{F25542F8-3586-4B75-BE44-E8DF12644DE6}" type="slidenum">
              <a:rPr lang="en-US" smtClean="0"/>
              <a:t>9</a:t>
            </a:fld>
            <a:endParaRPr lang="en-US"/>
          </a:p>
        </p:txBody>
      </p:sp>
      <p:sp>
        <p:nvSpPr>
          <p:cNvPr id="8" name="Google Shape;203;p10">
            <a:extLst>
              <a:ext uri="{FF2B5EF4-FFF2-40B4-BE49-F238E27FC236}">
                <a16:creationId xmlns:a16="http://schemas.microsoft.com/office/drawing/2014/main" id="{E4F48277-F5A6-FB0E-4F19-F9B9D8827A20}"/>
              </a:ext>
            </a:extLst>
          </p:cNvPr>
          <p:cNvSpPr txBox="1"/>
          <p:nvPr/>
        </p:nvSpPr>
        <p:spPr>
          <a:xfrm>
            <a:off x="4326616" y="3412184"/>
            <a:ext cx="3081563" cy="522160"/>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chemeClr val="lt1"/>
              </a:buClr>
              <a:buSzPts val="1800"/>
              <a:buFont typeface="Arial"/>
              <a:buNone/>
            </a:pPr>
            <a:r>
              <a:rPr lang="en-US" sz="1800" b="1">
                <a:solidFill>
                  <a:schemeClr val="lt1"/>
                </a:solidFill>
                <a:latin typeface="Arial"/>
                <a:ea typeface="Arial"/>
                <a:cs typeface="Arial"/>
                <a:sym typeface="Arial"/>
              </a:rPr>
              <a:t>2011–2014</a:t>
            </a:r>
            <a:endParaRPr/>
          </a:p>
        </p:txBody>
      </p:sp>
      <p:grpSp>
        <p:nvGrpSpPr>
          <p:cNvPr id="16" name="Group 15" descr="Linkages TImeline 2006 to 2022 ">
            <a:extLst>
              <a:ext uri="{FF2B5EF4-FFF2-40B4-BE49-F238E27FC236}">
                <a16:creationId xmlns:a16="http://schemas.microsoft.com/office/drawing/2014/main" id="{BDE64A03-5553-3423-5B2C-FDA72373CBA9}"/>
              </a:ext>
            </a:extLst>
          </p:cNvPr>
          <p:cNvGrpSpPr/>
          <p:nvPr/>
        </p:nvGrpSpPr>
        <p:grpSpPr>
          <a:xfrm>
            <a:off x="1582393" y="4171901"/>
            <a:ext cx="9996711" cy="2021882"/>
            <a:chOff x="1810993" y="4303198"/>
            <a:chExt cx="9996711" cy="2021882"/>
          </a:xfrm>
        </p:grpSpPr>
        <p:grpSp>
          <p:nvGrpSpPr>
            <p:cNvPr id="5" name="Group 4">
              <a:extLst>
                <a:ext uri="{FF2B5EF4-FFF2-40B4-BE49-F238E27FC236}">
                  <a16:creationId xmlns:a16="http://schemas.microsoft.com/office/drawing/2014/main" id="{97586E84-3BF6-4C26-4F7E-6B4EC8046E5D}"/>
                </a:ext>
              </a:extLst>
            </p:cNvPr>
            <p:cNvGrpSpPr/>
            <p:nvPr/>
          </p:nvGrpSpPr>
          <p:grpSpPr>
            <a:xfrm>
              <a:off x="1810993" y="4652127"/>
              <a:ext cx="3081563" cy="1672953"/>
              <a:chOff x="1810993" y="4651468"/>
              <a:chExt cx="3081563" cy="1672953"/>
            </a:xfrm>
          </p:grpSpPr>
          <p:sp>
            <p:nvSpPr>
              <p:cNvPr id="195" name="Google Shape;195;p10"/>
              <p:cNvSpPr/>
              <p:nvPr/>
            </p:nvSpPr>
            <p:spPr>
              <a:xfrm>
                <a:off x="1810993" y="4651468"/>
                <a:ext cx="3081563" cy="522160"/>
              </a:xfrm>
              <a:prstGeom prst="rect">
                <a:avLst/>
              </a:prstGeom>
              <a:solidFill>
                <a:schemeClr val="accent1">
                  <a:alpha val="84313"/>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0"/>
              <p:cNvSpPr txBox="1"/>
              <p:nvPr/>
            </p:nvSpPr>
            <p:spPr>
              <a:xfrm>
                <a:off x="1810993" y="4655126"/>
                <a:ext cx="3081563" cy="522160"/>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chemeClr val="lt1"/>
                  </a:buClr>
                  <a:buSzPts val="1800"/>
                  <a:buFont typeface="Arial"/>
                  <a:buNone/>
                </a:pPr>
                <a:r>
                  <a:rPr lang="en-US" sz="1800" b="1" dirty="0">
                    <a:solidFill>
                      <a:schemeClr val="lt1"/>
                    </a:solidFill>
                    <a:latin typeface="Arial"/>
                    <a:ea typeface="Arial"/>
                    <a:cs typeface="Arial"/>
                    <a:sym typeface="Arial"/>
                  </a:rPr>
                  <a:t>2006–2011</a:t>
                </a:r>
                <a:endParaRPr dirty="0"/>
              </a:p>
            </p:txBody>
          </p:sp>
          <p:sp>
            <p:nvSpPr>
              <p:cNvPr id="197" name="Google Shape;197;p10"/>
              <p:cNvSpPr/>
              <p:nvPr/>
            </p:nvSpPr>
            <p:spPr>
              <a:xfrm>
                <a:off x="1810993" y="5173629"/>
                <a:ext cx="3081563" cy="1150792"/>
              </a:xfrm>
              <a:prstGeom prst="rect">
                <a:avLst/>
              </a:prstGeom>
              <a:solidFill>
                <a:schemeClr val="accent1">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10"/>
              <p:cNvSpPr txBox="1"/>
              <p:nvPr/>
            </p:nvSpPr>
            <p:spPr>
              <a:xfrm>
                <a:off x="1810993" y="5173626"/>
                <a:ext cx="3081563" cy="1150792"/>
              </a:xfrm>
              <a:prstGeom prst="rect">
                <a:avLst/>
              </a:prstGeom>
              <a:noFill/>
              <a:ln>
                <a:noFill/>
              </a:ln>
            </p:spPr>
            <p:txBody>
              <a:bodyPr spcFirstLastPara="1" wrap="square" lIns="142875" tIns="142875" rIns="142875" bIns="142875" anchor="ctr" anchorCtr="0">
                <a:noAutofit/>
              </a:bodyPr>
              <a:lstStyle/>
              <a:p>
                <a:pPr marL="0" marR="0" lvl="0" indent="0" algn="ctr" rtl="0">
                  <a:lnSpc>
                    <a:spcPct val="90000"/>
                  </a:lnSpc>
                  <a:spcBef>
                    <a:spcPts val="0"/>
                  </a:spcBef>
                  <a:spcAft>
                    <a:spcPts val="0"/>
                  </a:spcAft>
                  <a:buClr>
                    <a:schemeClr val="dk1"/>
                  </a:buClr>
                  <a:buSzPts val="1500"/>
                  <a:buFont typeface="Arial"/>
                  <a:buNone/>
                </a:pPr>
                <a:r>
                  <a:rPr lang="en-US" sz="1500" dirty="0">
                    <a:solidFill>
                      <a:schemeClr val="dk1"/>
                    </a:solidFill>
                    <a:latin typeface="Arial"/>
                    <a:ea typeface="Arial"/>
                    <a:cs typeface="Arial"/>
                    <a:sym typeface="Arial"/>
                  </a:rPr>
                  <a:t>Federal grant expanded support for Linkages – convenings, newsletters, monthly coordinator calls, and evaluation</a:t>
                </a:r>
                <a:endParaRPr dirty="0"/>
              </a:p>
            </p:txBody>
          </p:sp>
        </p:grpSp>
        <p:grpSp>
          <p:nvGrpSpPr>
            <p:cNvPr id="12" name="Group 11">
              <a:extLst>
                <a:ext uri="{FF2B5EF4-FFF2-40B4-BE49-F238E27FC236}">
                  <a16:creationId xmlns:a16="http://schemas.microsoft.com/office/drawing/2014/main" id="{8388203E-F9A0-5837-C821-57BD32BDE1E9}"/>
                </a:ext>
              </a:extLst>
            </p:cNvPr>
            <p:cNvGrpSpPr/>
            <p:nvPr/>
          </p:nvGrpSpPr>
          <p:grpSpPr>
            <a:xfrm>
              <a:off x="5229478" y="4652127"/>
              <a:ext cx="3081563" cy="1672949"/>
              <a:chOff x="5229478" y="4651468"/>
              <a:chExt cx="3081563" cy="1672949"/>
            </a:xfrm>
          </p:grpSpPr>
          <p:sp>
            <p:nvSpPr>
              <p:cNvPr id="207" name="Google Shape;207;p10"/>
              <p:cNvSpPr/>
              <p:nvPr/>
            </p:nvSpPr>
            <p:spPr>
              <a:xfrm>
                <a:off x="5229478" y="4651468"/>
                <a:ext cx="3081563" cy="522160"/>
              </a:xfrm>
              <a:prstGeom prst="rect">
                <a:avLst/>
              </a:prstGeom>
              <a:solidFill>
                <a:schemeClr val="accent3">
                  <a:alpha val="89803"/>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10"/>
              <p:cNvSpPr txBox="1"/>
              <p:nvPr/>
            </p:nvSpPr>
            <p:spPr>
              <a:xfrm>
                <a:off x="5277343" y="4740882"/>
                <a:ext cx="2985833" cy="343331"/>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chemeClr val="lt1"/>
                  </a:buClr>
                  <a:buSzPts val="1800"/>
                  <a:buFont typeface="Arial"/>
                  <a:buNone/>
                </a:pPr>
                <a:r>
                  <a:rPr lang="en-US" sz="1800" b="1" dirty="0">
                    <a:solidFill>
                      <a:schemeClr val="lt1"/>
                    </a:solidFill>
                    <a:latin typeface="Arial"/>
                    <a:ea typeface="Arial"/>
                    <a:cs typeface="Arial"/>
                    <a:sym typeface="Arial"/>
                  </a:rPr>
                  <a:t>2014</a:t>
                </a:r>
                <a:endParaRPr dirty="0"/>
              </a:p>
            </p:txBody>
          </p:sp>
          <p:sp>
            <p:nvSpPr>
              <p:cNvPr id="209" name="Google Shape;209;p10"/>
              <p:cNvSpPr/>
              <p:nvPr/>
            </p:nvSpPr>
            <p:spPr>
              <a:xfrm>
                <a:off x="5229478" y="5173628"/>
                <a:ext cx="3081563" cy="1150789"/>
              </a:xfrm>
              <a:prstGeom prst="rect">
                <a:avLst/>
              </a:prstGeom>
              <a:solidFill>
                <a:schemeClr val="accent3">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0" name="Google Shape;210;p10"/>
              <p:cNvSpPr txBox="1"/>
              <p:nvPr/>
            </p:nvSpPr>
            <p:spPr>
              <a:xfrm>
                <a:off x="5229478" y="5188377"/>
                <a:ext cx="3081563" cy="920634"/>
              </a:xfrm>
              <a:prstGeom prst="rect">
                <a:avLst/>
              </a:prstGeom>
              <a:noFill/>
              <a:ln>
                <a:noFill/>
              </a:ln>
            </p:spPr>
            <p:txBody>
              <a:bodyPr spcFirstLastPara="1" wrap="square" lIns="142875" tIns="142875" rIns="142875" bIns="142875" anchor="ctr" anchorCtr="0">
                <a:noAutofit/>
              </a:bodyPr>
              <a:lstStyle/>
              <a:p>
                <a:pPr marL="0" marR="0" lvl="0" indent="0" algn="ctr" rtl="0">
                  <a:lnSpc>
                    <a:spcPct val="90000"/>
                  </a:lnSpc>
                  <a:spcBef>
                    <a:spcPts val="0"/>
                  </a:spcBef>
                  <a:spcAft>
                    <a:spcPts val="0"/>
                  </a:spcAft>
                  <a:buClr>
                    <a:schemeClr val="dk1"/>
                  </a:buClr>
                  <a:buSzPts val="1500"/>
                  <a:buFont typeface="Arial"/>
                  <a:buNone/>
                </a:pPr>
                <a:r>
                  <a:rPr lang="en-US" sz="1500" dirty="0">
                    <a:solidFill>
                      <a:schemeClr val="dk1"/>
                    </a:solidFill>
                    <a:latin typeface="Arial"/>
                    <a:ea typeface="Arial"/>
                    <a:cs typeface="Arial"/>
                    <a:sym typeface="Arial"/>
                  </a:rPr>
                  <a:t>Statewide support for </a:t>
                </a:r>
                <a:br>
                  <a:rPr lang="en-US" sz="1500" dirty="0">
                    <a:solidFill>
                      <a:schemeClr val="dk1"/>
                    </a:solidFill>
                    <a:latin typeface="Arial"/>
                    <a:ea typeface="Arial"/>
                    <a:cs typeface="Arial"/>
                    <a:sym typeface="Arial"/>
                  </a:rPr>
                </a:br>
                <a:r>
                  <a:rPr lang="en-US" sz="1500" dirty="0">
                    <a:solidFill>
                      <a:schemeClr val="dk1"/>
                    </a:solidFill>
                    <a:latin typeface="Arial"/>
                    <a:ea typeface="Arial"/>
                    <a:cs typeface="Arial"/>
                    <a:sym typeface="Arial"/>
                  </a:rPr>
                  <a:t>Linkages ended and county participation lagged</a:t>
                </a:r>
                <a:endParaRPr dirty="0"/>
              </a:p>
            </p:txBody>
          </p:sp>
        </p:grpSp>
        <p:cxnSp>
          <p:nvCxnSpPr>
            <p:cNvPr id="10" name="Google Shape;211;p10">
              <a:extLst>
                <a:ext uri="{FF2B5EF4-FFF2-40B4-BE49-F238E27FC236}">
                  <a16:creationId xmlns:a16="http://schemas.microsoft.com/office/drawing/2014/main" id="{C36D95D2-D441-4153-D621-0A4B5B96CFB5}"/>
                </a:ext>
              </a:extLst>
            </p:cNvPr>
            <p:cNvCxnSpPr>
              <a:cxnSpLocks/>
            </p:cNvCxnSpPr>
            <p:nvPr/>
          </p:nvCxnSpPr>
          <p:spPr>
            <a:xfrm>
              <a:off x="10309315" y="4341142"/>
              <a:ext cx="0" cy="304593"/>
            </a:xfrm>
            <a:prstGeom prst="straightConnector1">
              <a:avLst/>
            </a:prstGeom>
            <a:noFill/>
            <a:ln w="19050" cap="flat" cmpd="sng">
              <a:solidFill>
                <a:schemeClr val="accent2"/>
              </a:solidFill>
              <a:prstDash val="solid"/>
              <a:miter lim="800000"/>
              <a:headEnd type="none" w="sm" len="sm"/>
              <a:tailEnd type="none" w="sm" len="sm"/>
            </a:ln>
          </p:spPr>
        </p:cxnSp>
        <p:sp>
          <p:nvSpPr>
            <p:cNvPr id="11" name="Google Shape;213;p10">
              <a:extLst>
                <a:ext uri="{FF2B5EF4-FFF2-40B4-BE49-F238E27FC236}">
                  <a16:creationId xmlns:a16="http://schemas.microsoft.com/office/drawing/2014/main" id="{226E27E5-B9B9-AA29-3AF8-BD2E8234E35C}"/>
                </a:ext>
              </a:extLst>
            </p:cNvPr>
            <p:cNvSpPr/>
            <p:nvPr/>
          </p:nvSpPr>
          <p:spPr>
            <a:xfrm rot="2700000">
              <a:off x="10280943" y="4303198"/>
              <a:ext cx="67690" cy="67690"/>
            </a:xfrm>
            <a:prstGeom prst="rect">
              <a:avLst/>
            </a:prstGeom>
            <a:solidFill>
              <a:schemeClr val="accent2"/>
            </a:solidFill>
            <a:ln w="9525"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 name="Group 12">
              <a:extLst>
                <a:ext uri="{FF2B5EF4-FFF2-40B4-BE49-F238E27FC236}">
                  <a16:creationId xmlns:a16="http://schemas.microsoft.com/office/drawing/2014/main" id="{7F74EAF7-B60C-B523-648E-AA58B0285D18}"/>
                </a:ext>
              </a:extLst>
            </p:cNvPr>
            <p:cNvGrpSpPr/>
            <p:nvPr/>
          </p:nvGrpSpPr>
          <p:grpSpPr>
            <a:xfrm>
              <a:off x="8726141" y="4652127"/>
              <a:ext cx="3081563" cy="1469345"/>
              <a:chOff x="8610594" y="4641772"/>
              <a:chExt cx="3081563" cy="1469345"/>
            </a:xfrm>
          </p:grpSpPr>
          <p:sp>
            <p:nvSpPr>
              <p:cNvPr id="4" name="Google Shape;205;p10">
                <a:extLst>
                  <a:ext uri="{FF2B5EF4-FFF2-40B4-BE49-F238E27FC236}">
                    <a16:creationId xmlns:a16="http://schemas.microsoft.com/office/drawing/2014/main" id="{59F05A28-6ADA-21C1-DF0D-48FE8C025FDB}"/>
                  </a:ext>
                </a:extLst>
              </p:cNvPr>
              <p:cNvSpPr txBox="1"/>
              <p:nvPr/>
            </p:nvSpPr>
            <p:spPr>
              <a:xfrm>
                <a:off x="8610594" y="4960325"/>
                <a:ext cx="3081563" cy="1150792"/>
              </a:xfrm>
              <a:prstGeom prst="rect">
                <a:avLst/>
              </a:prstGeom>
              <a:noFill/>
              <a:ln>
                <a:noFill/>
              </a:ln>
            </p:spPr>
            <p:txBody>
              <a:bodyPr spcFirstLastPara="1" wrap="square" lIns="142875" tIns="142875" rIns="142875" bIns="142875" anchor="ctr" anchorCtr="0">
                <a:noAutofit/>
              </a:bodyPr>
              <a:lstStyle/>
              <a:p>
                <a:pPr marL="0" marR="0" lvl="0" indent="0" algn="ctr" rtl="0">
                  <a:lnSpc>
                    <a:spcPct val="90000"/>
                  </a:lnSpc>
                  <a:spcBef>
                    <a:spcPts val="0"/>
                  </a:spcBef>
                  <a:spcAft>
                    <a:spcPts val="0"/>
                  </a:spcAft>
                  <a:buClr>
                    <a:schemeClr val="dk1"/>
                  </a:buClr>
                  <a:buSzPts val="1500"/>
                  <a:buFont typeface="Arial"/>
                  <a:buNone/>
                </a:pPr>
                <a:r>
                  <a:rPr lang="en-US" sz="1500" dirty="0">
                    <a:solidFill>
                      <a:schemeClr val="dk1"/>
                    </a:solidFill>
                    <a:latin typeface="Arial"/>
                    <a:ea typeface="Arial"/>
                    <a:cs typeface="Arial"/>
                    <a:sym typeface="Arial"/>
                  </a:rPr>
                  <a:t>CDSS and CWDA fund </a:t>
                </a:r>
              </a:p>
              <a:p>
                <a:pPr marL="0" marR="0" lvl="0" indent="0" algn="ctr" rtl="0">
                  <a:lnSpc>
                    <a:spcPct val="90000"/>
                  </a:lnSpc>
                  <a:spcBef>
                    <a:spcPts val="0"/>
                  </a:spcBef>
                  <a:spcAft>
                    <a:spcPts val="0"/>
                  </a:spcAft>
                  <a:buClr>
                    <a:schemeClr val="dk1"/>
                  </a:buClr>
                  <a:buSzPts val="1500"/>
                  <a:buFont typeface="Arial"/>
                  <a:buNone/>
                </a:pPr>
                <a:r>
                  <a:rPr lang="en-US" sz="1500" dirty="0">
                    <a:solidFill>
                      <a:schemeClr val="dk1"/>
                    </a:solidFill>
                    <a:latin typeface="Arial"/>
                    <a:ea typeface="Arial"/>
                    <a:cs typeface="Arial"/>
                    <a:sym typeface="Arial"/>
                  </a:rPr>
                  <a:t>Linkages 2.0</a:t>
                </a:r>
                <a:endParaRPr dirty="0"/>
              </a:p>
            </p:txBody>
          </p:sp>
          <p:sp>
            <p:nvSpPr>
              <p:cNvPr id="6" name="Google Shape;204;p10">
                <a:extLst>
                  <a:ext uri="{FF2B5EF4-FFF2-40B4-BE49-F238E27FC236}">
                    <a16:creationId xmlns:a16="http://schemas.microsoft.com/office/drawing/2014/main" id="{5AD5CD3B-ED84-60D5-C753-EC6DA396A3F6}"/>
                  </a:ext>
                </a:extLst>
              </p:cNvPr>
              <p:cNvSpPr/>
              <p:nvPr/>
            </p:nvSpPr>
            <p:spPr>
              <a:xfrm>
                <a:off x="8610594" y="5183566"/>
                <a:ext cx="3081563" cy="927551"/>
              </a:xfrm>
              <a:prstGeom prst="rect">
                <a:avLst/>
              </a:prstGeom>
              <a:solidFill>
                <a:schemeClr val="accent5">
                  <a:alpha val="29803"/>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 name="Google Shape;202;p10">
                <a:extLst>
                  <a:ext uri="{FF2B5EF4-FFF2-40B4-BE49-F238E27FC236}">
                    <a16:creationId xmlns:a16="http://schemas.microsoft.com/office/drawing/2014/main" id="{6C212345-A7CC-0FC7-9365-418166986064}"/>
                  </a:ext>
                </a:extLst>
              </p:cNvPr>
              <p:cNvSpPr/>
              <p:nvPr/>
            </p:nvSpPr>
            <p:spPr>
              <a:xfrm>
                <a:off x="8610594" y="4641772"/>
                <a:ext cx="3081563" cy="522160"/>
              </a:xfrm>
              <a:prstGeom prst="rect">
                <a:avLst/>
              </a:prstGeom>
              <a:solidFill>
                <a:schemeClr val="accent5">
                  <a:alpha val="69803"/>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 name="Google Shape;203;p10">
                <a:extLst>
                  <a:ext uri="{FF2B5EF4-FFF2-40B4-BE49-F238E27FC236}">
                    <a16:creationId xmlns:a16="http://schemas.microsoft.com/office/drawing/2014/main" id="{365B9088-84BD-3AC6-68B3-0900FA34D287}"/>
                  </a:ext>
                </a:extLst>
              </p:cNvPr>
              <p:cNvSpPr txBox="1"/>
              <p:nvPr/>
            </p:nvSpPr>
            <p:spPr>
              <a:xfrm>
                <a:off x="8610594" y="4690769"/>
                <a:ext cx="3081563" cy="522160"/>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chemeClr val="lt1"/>
                  </a:buClr>
                  <a:buSzPts val="1800"/>
                  <a:buFont typeface="Arial"/>
                  <a:buNone/>
                </a:pPr>
                <a:r>
                  <a:rPr lang="en-US" sz="1800" b="1" dirty="0">
                    <a:solidFill>
                      <a:schemeClr val="lt1"/>
                    </a:solidFill>
                    <a:latin typeface="Arial"/>
                    <a:ea typeface="Arial"/>
                    <a:cs typeface="Arial"/>
                    <a:sym typeface="Arial"/>
                  </a:rPr>
                  <a:t>2022</a:t>
                </a:r>
                <a:endParaRPr dirty="0"/>
              </a:p>
            </p:txBody>
          </p:sp>
        </p:grpSp>
      </p:grpSp>
    </p:spTree>
    <p:extLst>
      <p:ext uri="{BB962C8B-B14F-4D97-AF65-F5344CB8AC3E}">
        <p14:creationId xmlns:p14="http://schemas.microsoft.com/office/powerpoint/2010/main" val="26375137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E2718EE-7A59-D2C1-4E92-372D3AA9FE57}"/>
              </a:ext>
              <a:ext uri="{C183D7F6-B498-43B3-948B-1728B52AA6E4}">
                <adec:decorative xmlns:adec="http://schemas.microsoft.com/office/drawing/2017/decorative" val="1"/>
              </a:ext>
            </a:extLst>
          </p:cNvPr>
          <p:cNvSpPr/>
          <p:nvPr/>
        </p:nvSpPr>
        <p:spPr>
          <a:xfrm>
            <a:off x="1" y="0"/>
            <a:ext cx="12191999" cy="6858000"/>
          </a:xfrm>
          <a:prstGeom prst="rect">
            <a:avLst/>
          </a:prstGeom>
          <a:solidFill>
            <a:schemeClr val="accent3">
              <a:alpha val="4989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ADBD55FD-33CE-BE5F-4D0F-B421CFD67220}"/>
              </a:ext>
            </a:extLst>
          </p:cNvPr>
          <p:cNvSpPr txBox="1">
            <a:spLocks noGrp="1"/>
          </p:cNvSpPr>
          <p:nvPr>
            <p:ph type="title" idx="4294967295"/>
          </p:nvPr>
        </p:nvSpPr>
        <p:spPr>
          <a:xfrm>
            <a:off x="754742" y="754743"/>
            <a:ext cx="6320972"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effectLst/>
                <a:uLnTx/>
                <a:uFillTx/>
                <a:latin typeface="+mj-lt"/>
                <a:ea typeface="+mn-ea"/>
                <a:cs typeface="Poppins SemiBold"/>
              </a:rPr>
              <a:t>Why Linkages?</a:t>
            </a:r>
          </a:p>
        </p:txBody>
      </p:sp>
      <p:sp>
        <p:nvSpPr>
          <p:cNvPr id="7" name="TextBox 6">
            <a:extLst>
              <a:ext uri="{FF2B5EF4-FFF2-40B4-BE49-F238E27FC236}">
                <a16:creationId xmlns:a16="http://schemas.microsoft.com/office/drawing/2014/main" id="{A62B33EB-A203-2750-1D2F-3E2863664A25}"/>
              </a:ext>
            </a:extLst>
          </p:cNvPr>
          <p:cNvSpPr txBox="1"/>
          <p:nvPr/>
        </p:nvSpPr>
        <p:spPr>
          <a:xfrm>
            <a:off x="754741" y="1692768"/>
            <a:ext cx="6258738" cy="3893374"/>
          </a:xfrm>
          <a:prstGeom prst="rect">
            <a:avLst/>
          </a:prstGeom>
          <a:noFill/>
        </p:spPr>
        <p:txBody>
          <a:bodyPr wrap="square" lIns="91440" tIns="45720" rIns="91440" bIns="45720" rtlCol="0" anchor="t">
            <a:spAutoFit/>
          </a:bodyPr>
          <a:lstStyle/>
          <a:p>
            <a:pPr marL="292100" indent="-292100">
              <a:spcBef>
                <a:spcPts val="1800"/>
              </a:spcBef>
              <a:buFont typeface="Wingdings" pitchFamily="2" charset="2"/>
              <a:buChar char="§"/>
            </a:pPr>
            <a:r>
              <a:rPr lang="en-US" sz="4000" dirty="0">
                <a:cs typeface="Poppins Medium"/>
              </a:rPr>
              <a:t>Poverty and economic stressors create conditions where child maltreatment is more likely to occur.</a:t>
            </a:r>
            <a:endParaRPr lang="en-US" sz="4000" dirty="0"/>
          </a:p>
          <a:p>
            <a:pPr>
              <a:spcBef>
                <a:spcPts val="1800"/>
              </a:spcBef>
            </a:pPr>
            <a:endParaRPr lang="en-US" sz="3200" dirty="0">
              <a:cs typeface="Poppins Medium" panose="00000600000000000000" pitchFamily="50" charset="0"/>
            </a:endParaRPr>
          </a:p>
        </p:txBody>
      </p:sp>
      <p:pic>
        <p:nvPicPr>
          <p:cNvPr id="2" name="Picture 1" descr="Diverse group of elementary school-aged children smiling.">
            <a:extLst>
              <a:ext uri="{FF2B5EF4-FFF2-40B4-BE49-F238E27FC236}">
                <a16:creationId xmlns:a16="http://schemas.microsoft.com/office/drawing/2014/main" id="{73A4CCFA-85C5-8525-D613-811836C81ECF}"/>
              </a:ext>
            </a:extLst>
          </p:cNvPr>
          <p:cNvPicPr>
            <a:picLocks noChangeAspect="1"/>
          </p:cNvPicPr>
          <p:nvPr/>
        </p:nvPicPr>
        <p:blipFill>
          <a:blip r:embed="rId3"/>
          <a:stretch>
            <a:fillRect/>
          </a:stretch>
        </p:blipFill>
        <p:spPr>
          <a:xfrm>
            <a:off x="6569914" y="990600"/>
            <a:ext cx="5924550" cy="4876800"/>
          </a:xfrm>
          <a:prstGeom prst="rect">
            <a:avLst/>
          </a:prstGeom>
        </p:spPr>
      </p:pic>
      <p:sp>
        <p:nvSpPr>
          <p:cNvPr id="3" name="Slide Number Placeholder 2">
            <a:extLst>
              <a:ext uri="{FF2B5EF4-FFF2-40B4-BE49-F238E27FC236}">
                <a16:creationId xmlns:a16="http://schemas.microsoft.com/office/drawing/2014/main" id="{F79EFBC3-0DCD-C3EC-D7AF-EE5DED178F45}"/>
              </a:ext>
            </a:extLst>
          </p:cNvPr>
          <p:cNvSpPr>
            <a:spLocks noGrp="1"/>
          </p:cNvSpPr>
          <p:nvPr>
            <p:ph type="sldNum" sz="quarter" idx="12"/>
          </p:nvPr>
        </p:nvSpPr>
        <p:spPr/>
        <p:txBody>
          <a:bodyPr/>
          <a:lstStyle/>
          <a:p>
            <a:fld id="{F25542F8-3586-4B75-BE44-E8DF12644DE6}" type="slidenum">
              <a:rPr lang="en-US" smtClean="0"/>
              <a:t>10</a:t>
            </a:fld>
            <a:endParaRPr lang="en-US"/>
          </a:p>
        </p:txBody>
      </p:sp>
    </p:spTree>
    <p:extLst>
      <p:ext uri="{BB962C8B-B14F-4D97-AF65-F5344CB8AC3E}">
        <p14:creationId xmlns:p14="http://schemas.microsoft.com/office/powerpoint/2010/main" val="7918108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17">
            <a:extLst>
              <a:ext uri="{C183D7F6-B498-43B3-948B-1728B52AA6E4}">
                <adec:decorative xmlns:adec="http://schemas.microsoft.com/office/drawing/2017/decorative" val="1"/>
              </a:ext>
            </a:extLst>
          </p:cNvPr>
          <p:cNvSpPr/>
          <p:nvPr/>
        </p:nvSpPr>
        <p:spPr>
          <a:xfrm>
            <a:off x="1" y="0"/>
            <a:ext cx="12191999" cy="1942011"/>
          </a:xfrm>
          <a:prstGeom prst="rect">
            <a:avLst/>
          </a:prstGeom>
          <a:solidFill>
            <a:schemeClr val="accent1">
              <a:alpha val="34901"/>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3" name="Google Shape;283;p17"/>
          <p:cNvSpPr txBox="1"/>
          <p:nvPr/>
        </p:nvSpPr>
        <p:spPr>
          <a:xfrm>
            <a:off x="754742" y="2290355"/>
            <a:ext cx="10723155" cy="4260464"/>
          </a:xfrm>
          <a:prstGeom prst="rect">
            <a:avLst/>
          </a:prstGeom>
          <a:noFill/>
          <a:ln>
            <a:noFill/>
          </a:ln>
        </p:spPr>
        <p:txBody>
          <a:bodyPr spcFirstLastPara="1" wrap="square" lIns="91425" tIns="45700" rIns="91425" bIns="45700" anchor="t" anchorCtr="0">
            <a:noAutofit/>
          </a:bodyPr>
          <a:lstStyle/>
          <a:p>
            <a:pPr marL="228600" marR="0" lvl="0" indent="-228600" algn="l" rtl="0">
              <a:lnSpc>
                <a:spcPct val="100000"/>
              </a:lnSpc>
              <a:spcBef>
                <a:spcPts val="0"/>
              </a:spcBef>
              <a:spcAft>
                <a:spcPts val="0"/>
              </a:spcAft>
              <a:buClr>
                <a:schemeClr val="dk1"/>
              </a:buClr>
              <a:buSzPts val="2000"/>
              <a:buFont typeface="Noto Sans Symbols"/>
              <a:buChar char="▪"/>
            </a:pPr>
            <a:r>
              <a:rPr lang="en-US" sz="2400" b="1" dirty="0">
                <a:solidFill>
                  <a:schemeClr val="dk1"/>
                </a:solidFill>
                <a:latin typeface="Arial"/>
                <a:ea typeface="Arial"/>
                <a:cs typeface="Arial"/>
                <a:sym typeface="Arial"/>
              </a:rPr>
              <a:t>AB 429</a:t>
            </a:r>
            <a:r>
              <a:rPr lang="en-US" sz="2400" dirty="0">
                <a:solidFill>
                  <a:schemeClr val="dk1"/>
                </a:solidFill>
                <a:latin typeface="Arial"/>
                <a:ea typeface="Arial"/>
                <a:cs typeface="Arial"/>
                <a:sym typeface="Arial"/>
              </a:rPr>
              <a:t> – Allows continuation of CalWORKs services for the parent or parents of children who have been removed from the home. If the county determines that services are necessary for Family Reunification (FR), AB 429 provisions allow the parent(s) to receive CalWORKs Welfare-to-Work (WTW) Supportive Services (i.e., WTW plan), substance use disorder, and behavioral health services, if it is determined that such services are necessary for family reunification.</a:t>
            </a:r>
            <a:endParaRPr sz="2400" dirty="0">
              <a:solidFill>
                <a:schemeClr val="dk1"/>
              </a:solidFill>
            </a:endParaRPr>
          </a:p>
          <a:p>
            <a:pPr marL="228600" marR="0" lvl="0" indent="-228600" algn="l" rtl="0">
              <a:lnSpc>
                <a:spcPct val="100000"/>
              </a:lnSpc>
              <a:spcBef>
                <a:spcPts val="1600"/>
              </a:spcBef>
              <a:spcAft>
                <a:spcPts val="0"/>
              </a:spcAft>
              <a:buClr>
                <a:schemeClr val="dk1"/>
              </a:buClr>
              <a:buSzPts val="2000"/>
              <a:buFont typeface="Noto Sans Symbols"/>
              <a:buChar char="▪"/>
            </a:pPr>
            <a:r>
              <a:rPr lang="en-US" sz="2400" b="1" dirty="0">
                <a:solidFill>
                  <a:schemeClr val="dk1"/>
                </a:solidFill>
                <a:latin typeface="Arial"/>
                <a:ea typeface="Arial"/>
                <a:cs typeface="Arial"/>
                <a:sym typeface="Arial"/>
              </a:rPr>
              <a:t>AB 135</a:t>
            </a:r>
            <a:r>
              <a:rPr lang="en-US" sz="2400" dirty="0">
                <a:solidFill>
                  <a:schemeClr val="dk1"/>
                </a:solidFill>
                <a:latin typeface="Arial"/>
                <a:ea typeface="Arial"/>
                <a:cs typeface="Arial"/>
                <a:sym typeface="Arial"/>
              </a:rPr>
              <a:t> –  Authorizes the provision of cash aid and childcare services to families participating in CalWORKs Family Reunification (FR) as part of their reunification plan for up to six months.</a:t>
            </a:r>
            <a:endParaRPr sz="2400" dirty="0"/>
          </a:p>
        </p:txBody>
      </p:sp>
      <p:sp>
        <p:nvSpPr>
          <p:cNvPr id="284" name="Google Shape;284;p17"/>
          <p:cNvSpPr txBox="1">
            <a:spLocks noGrp="1"/>
          </p:cNvSpPr>
          <p:nvPr>
            <p:ph type="title" idx="4294967295"/>
          </p:nvPr>
        </p:nvSpPr>
        <p:spPr>
          <a:xfrm>
            <a:off x="754742" y="754743"/>
            <a:ext cx="11154404" cy="6617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3700"/>
              <a:buFont typeface="Play"/>
              <a:buNone/>
            </a:pPr>
            <a:r>
              <a:rPr lang="en-US" sz="3700" b="0" i="0" u="none" strike="noStrike" cap="none" dirty="0">
                <a:solidFill>
                  <a:schemeClr val="dk1"/>
                </a:solidFill>
                <a:latin typeface="Play"/>
                <a:ea typeface="Play"/>
                <a:cs typeface="Play"/>
                <a:sym typeface="Play"/>
              </a:rPr>
              <a:t>Linkages 2.0: Legislation Supporting Collaboration</a:t>
            </a:r>
            <a:endParaRPr dirty="0"/>
          </a:p>
        </p:txBody>
      </p:sp>
      <p:sp>
        <p:nvSpPr>
          <p:cNvPr id="2" name="Slide Number Placeholder 1">
            <a:extLst>
              <a:ext uri="{FF2B5EF4-FFF2-40B4-BE49-F238E27FC236}">
                <a16:creationId xmlns:a16="http://schemas.microsoft.com/office/drawing/2014/main" id="{326173E6-DE16-AFA6-804F-A5D4B7E35FF3}"/>
              </a:ext>
            </a:extLst>
          </p:cNvPr>
          <p:cNvSpPr>
            <a:spLocks noGrp="1"/>
          </p:cNvSpPr>
          <p:nvPr>
            <p:ph type="sldNum" sz="quarter" idx="12"/>
          </p:nvPr>
        </p:nvSpPr>
        <p:spPr/>
        <p:txBody>
          <a:bodyPr/>
          <a:lstStyle/>
          <a:p>
            <a:fld id="{F25542F8-3586-4B75-BE44-E8DF12644DE6}" type="slidenum">
              <a:rPr lang="en-US" smtClean="0"/>
              <a:t>11</a:t>
            </a:fld>
            <a:endParaRPr lang="en-US"/>
          </a:p>
        </p:txBody>
      </p:sp>
    </p:spTree>
    <p:extLst>
      <p:ext uri="{BB962C8B-B14F-4D97-AF65-F5344CB8AC3E}">
        <p14:creationId xmlns:p14="http://schemas.microsoft.com/office/powerpoint/2010/main" val="28551483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3" name="Rectangle 2">
            <a:extLst>
              <a:ext uri="{FF2B5EF4-FFF2-40B4-BE49-F238E27FC236}">
                <a16:creationId xmlns:a16="http://schemas.microsoft.com/office/drawing/2014/main" id="{90E4FB26-301E-1547-0AB8-9C01EF3EB9FB}"/>
              </a:ext>
              <a:ext uri="{C183D7F6-B498-43B3-948B-1728B52AA6E4}">
                <adec:decorative xmlns:adec="http://schemas.microsoft.com/office/drawing/2017/decorative" val="1"/>
              </a:ext>
            </a:extLst>
          </p:cNvPr>
          <p:cNvSpPr/>
          <p:nvPr/>
        </p:nvSpPr>
        <p:spPr>
          <a:xfrm>
            <a:off x="1" y="1657350"/>
            <a:ext cx="12191999" cy="5561511"/>
          </a:xfrm>
          <a:prstGeom prst="rect">
            <a:avLst/>
          </a:prstGeom>
          <a:solidFill>
            <a:schemeClr val="accent2">
              <a:alpha val="2489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Google Shape;227;p11"/>
          <p:cNvSpPr txBox="1"/>
          <p:nvPr/>
        </p:nvSpPr>
        <p:spPr>
          <a:xfrm>
            <a:off x="900260" y="2574005"/>
            <a:ext cx="10391479" cy="2699482"/>
          </a:xfrm>
          <a:prstGeom prst="rect">
            <a:avLst/>
          </a:prstGeom>
          <a:noFill/>
          <a:ln>
            <a:noFill/>
          </a:ln>
        </p:spPr>
        <p:txBody>
          <a:bodyPr spcFirstLastPara="1" wrap="square" lIns="91425" tIns="45700" rIns="91425" bIns="45700" anchor="t" anchorCtr="0">
            <a:noAutofit/>
          </a:bodyPr>
          <a:lstStyle/>
          <a:p>
            <a:pPr marL="228600" marR="0" lvl="0" indent="-228600" algn="l" rtl="0">
              <a:lnSpc>
                <a:spcPct val="120000"/>
              </a:lnSpc>
              <a:spcBef>
                <a:spcPts val="0"/>
              </a:spcBef>
              <a:spcAft>
                <a:spcPts val="0"/>
              </a:spcAft>
              <a:buClr>
                <a:schemeClr val="dk1"/>
              </a:buClr>
              <a:buSzPts val="2200"/>
              <a:buFont typeface="Noto Sans Symbols"/>
              <a:buChar char="▪"/>
            </a:pPr>
            <a:r>
              <a:rPr lang="en-US" sz="2400" dirty="0">
                <a:solidFill>
                  <a:schemeClr val="dk1"/>
                </a:solidFill>
                <a:latin typeface="Calibri"/>
                <a:ea typeface="Arial"/>
                <a:cs typeface="Arial"/>
                <a:sym typeface="Arial"/>
              </a:rPr>
              <a:t>Equity and Inclusion</a:t>
            </a:r>
            <a:endParaRPr lang="en-US" sz="2400" dirty="0">
              <a:solidFill>
                <a:schemeClr val="dk1"/>
              </a:solidFill>
              <a:latin typeface="Calibri"/>
              <a:cs typeface="Calibri"/>
            </a:endParaRPr>
          </a:p>
          <a:p>
            <a:pPr marL="228600" marR="0" lvl="0" indent="-228600" algn="l" rtl="0">
              <a:lnSpc>
                <a:spcPct val="120000"/>
              </a:lnSpc>
              <a:spcBef>
                <a:spcPts val="1200"/>
              </a:spcBef>
              <a:spcAft>
                <a:spcPts val="0"/>
              </a:spcAft>
              <a:buClr>
                <a:schemeClr val="dk1"/>
              </a:buClr>
              <a:buSzPts val="2200"/>
              <a:buFont typeface="Noto Sans Symbols"/>
              <a:buChar char="▪"/>
            </a:pPr>
            <a:r>
              <a:rPr lang="en-US" sz="2400" dirty="0">
                <a:solidFill>
                  <a:schemeClr val="dk1"/>
                </a:solidFill>
                <a:latin typeface="Calibri"/>
                <a:ea typeface="Arial"/>
                <a:cs typeface="Arial"/>
                <a:sym typeface="Arial"/>
              </a:rPr>
              <a:t>Family First Prevention Services Act (FFPSA)</a:t>
            </a:r>
            <a:endParaRPr sz="2400" dirty="0">
              <a:solidFill>
                <a:schemeClr val="dk1"/>
              </a:solidFill>
              <a:latin typeface="Calibri"/>
              <a:cs typeface="Calibri"/>
            </a:endParaRPr>
          </a:p>
          <a:p>
            <a:pPr marL="228600" marR="0" lvl="0" indent="-228600" algn="l" rtl="0">
              <a:lnSpc>
                <a:spcPct val="120000"/>
              </a:lnSpc>
              <a:spcBef>
                <a:spcPts val="1200"/>
              </a:spcBef>
              <a:spcAft>
                <a:spcPts val="0"/>
              </a:spcAft>
              <a:buClr>
                <a:schemeClr val="dk1"/>
              </a:buClr>
              <a:buSzPts val="2200"/>
              <a:buFont typeface="Noto Sans Symbols"/>
              <a:buChar char="▪"/>
            </a:pPr>
            <a:r>
              <a:rPr lang="en-US" sz="2400" dirty="0">
                <a:solidFill>
                  <a:schemeClr val="dk1"/>
                </a:solidFill>
                <a:latin typeface="Calibri"/>
                <a:ea typeface="Arial"/>
                <a:cs typeface="Arial"/>
                <a:sym typeface="Arial"/>
              </a:rPr>
              <a:t>AB 2085 &amp; WIC 300(b)</a:t>
            </a:r>
            <a:endParaRPr sz="2400" dirty="0">
              <a:solidFill>
                <a:schemeClr val="dk1"/>
              </a:solidFill>
              <a:latin typeface="Calibri"/>
              <a:cs typeface="Calibri"/>
            </a:endParaRPr>
          </a:p>
          <a:p>
            <a:pPr marL="228600" marR="0" lvl="0" indent="-228600" algn="l" rtl="0">
              <a:lnSpc>
                <a:spcPct val="120000"/>
              </a:lnSpc>
              <a:spcBef>
                <a:spcPts val="1200"/>
              </a:spcBef>
              <a:spcAft>
                <a:spcPts val="0"/>
              </a:spcAft>
              <a:buClr>
                <a:schemeClr val="dk1"/>
              </a:buClr>
              <a:buSzPts val="2200"/>
              <a:buFont typeface="Noto Sans Symbols"/>
              <a:buChar char="▪"/>
            </a:pPr>
            <a:r>
              <a:rPr lang="en-US" sz="2400" dirty="0">
                <a:solidFill>
                  <a:schemeClr val="dk1"/>
                </a:solidFill>
                <a:latin typeface="Calibri"/>
                <a:ea typeface="Arial"/>
                <a:cs typeface="Arial"/>
                <a:sym typeface="Arial"/>
              </a:rPr>
              <a:t>Primary/secondary/tertiary interventions</a:t>
            </a:r>
            <a:endParaRPr sz="2400" dirty="0">
              <a:solidFill>
                <a:schemeClr val="dk1"/>
              </a:solidFill>
              <a:latin typeface="Calibri"/>
              <a:cs typeface="Calibri"/>
            </a:endParaRPr>
          </a:p>
          <a:p>
            <a:pPr marL="228600" indent="-228600">
              <a:lnSpc>
                <a:spcPct val="120000"/>
              </a:lnSpc>
              <a:spcBef>
                <a:spcPts val="1200"/>
              </a:spcBef>
              <a:buClr>
                <a:schemeClr val="dk1"/>
              </a:buClr>
              <a:buSzPts val="2200"/>
              <a:buFont typeface="Noto Sans Symbols"/>
              <a:buChar char="▪"/>
            </a:pPr>
            <a:r>
              <a:rPr lang="en-US" sz="2400" dirty="0">
                <a:solidFill>
                  <a:schemeClr val="dk1"/>
                </a:solidFill>
                <a:latin typeface="Calibri"/>
                <a:ea typeface="Arial"/>
                <a:cs typeface="Arial"/>
                <a:sym typeface="Arial"/>
              </a:rPr>
              <a:t>Incorporation of Core Practice Model and CalWORKs 2.0</a:t>
            </a:r>
            <a:endParaRPr sz="2400" dirty="0">
              <a:solidFill>
                <a:schemeClr val="dk1"/>
              </a:solidFill>
              <a:latin typeface="Calibri"/>
              <a:cs typeface="Calibri"/>
            </a:endParaRPr>
          </a:p>
          <a:p>
            <a:pPr marL="228600" marR="0" lvl="0" indent="-228600" algn="l" rtl="0">
              <a:lnSpc>
                <a:spcPct val="120000"/>
              </a:lnSpc>
              <a:spcBef>
                <a:spcPts val="1200"/>
              </a:spcBef>
              <a:spcAft>
                <a:spcPts val="0"/>
              </a:spcAft>
              <a:buClr>
                <a:schemeClr val="dk1"/>
              </a:buClr>
              <a:buSzPts val="2200"/>
              <a:buFont typeface="Noto Sans Symbols"/>
              <a:buChar char="▪"/>
            </a:pPr>
            <a:r>
              <a:rPr lang="en-US" sz="2400" dirty="0">
                <a:solidFill>
                  <a:schemeClr val="dk1"/>
                </a:solidFill>
                <a:latin typeface="Calibri"/>
                <a:ea typeface="Arial"/>
                <a:cs typeface="Arial"/>
                <a:sym typeface="Arial"/>
              </a:rPr>
              <a:t>Strengthening Families – Protective Factors</a:t>
            </a:r>
            <a:endParaRPr sz="2400" dirty="0">
              <a:solidFill>
                <a:schemeClr val="dk1"/>
              </a:solidFill>
              <a:latin typeface="Calibri"/>
              <a:cs typeface="Calibri"/>
            </a:endParaRPr>
          </a:p>
        </p:txBody>
      </p:sp>
      <p:sp>
        <p:nvSpPr>
          <p:cNvPr id="228" name="Google Shape;228;p11"/>
          <p:cNvSpPr txBox="1">
            <a:spLocks noGrp="1"/>
          </p:cNvSpPr>
          <p:nvPr>
            <p:ph type="title" idx="4294967295"/>
          </p:nvPr>
        </p:nvSpPr>
        <p:spPr>
          <a:xfrm>
            <a:off x="754063" y="1911350"/>
            <a:ext cx="8694737" cy="660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3700"/>
              <a:buFont typeface="Play"/>
              <a:buNone/>
            </a:pPr>
            <a:r>
              <a:rPr lang="en-US" sz="3700" b="0" i="0" u="none" strike="noStrike" cap="none" dirty="0">
                <a:solidFill>
                  <a:schemeClr val="dk1"/>
                </a:solidFill>
                <a:latin typeface="Play"/>
                <a:ea typeface="Play"/>
                <a:cs typeface="Play"/>
                <a:sym typeface="Play"/>
              </a:rPr>
              <a:t>Key Changes: What’s different now?</a:t>
            </a:r>
            <a:endParaRPr dirty="0"/>
          </a:p>
        </p:txBody>
      </p:sp>
      <p:pic>
        <p:nvPicPr>
          <p:cNvPr id="229" name="Google Shape;229;p11" descr="Linkages 2.0 logo with four overlapping circles and the tagline CalWORKS &amp; Child Welfare Collaboration."/>
          <p:cNvPicPr preferRelativeResize="0"/>
          <p:nvPr/>
        </p:nvPicPr>
        <p:blipFill rotWithShape="1">
          <a:blip r:embed="rId3">
            <a:alphaModFix/>
          </a:blip>
          <a:srcRect/>
          <a:stretch/>
        </p:blipFill>
        <p:spPr>
          <a:xfrm>
            <a:off x="557049" y="0"/>
            <a:ext cx="6670369" cy="1961873"/>
          </a:xfrm>
          <a:prstGeom prst="rect">
            <a:avLst/>
          </a:prstGeom>
          <a:noFill/>
          <a:ln>
            <a:noFill/>
          </a:ln>
        </p:spPr>
      </p:pic>
      <p:sp>
        <p:nvSpPr>
          <p:cNvPr id="2" name="Slide Number Placeholder 1">
            <a:extLst>
              <a:ext uri="{FF2B5EF4-FFF2-40B4-BE49-F238E27FC236}">
                <a16:creationId xmlns:a16="http://schemas.microsoft.com/office/drawing/2014/main" id="{2819210A-A0DB-E198-8574-B328DBC2D454}"/>
              </a:ext>
            </a:extLst>
          </p:cNvPr>
          <p:cNvSpPr>
            <a:spLocks noGrp="1"/>
          </p:cNvSpPr>
          <p:nvPr>
            <p:ph type="sldNum" sz="quarter" idx="12"/>
          </p:nvPr>
        </p:nvSpPr>
        <p:spPr/>
        <p:txBody>
          <a:bodyPr/>
          <a:lstStyle/>
          <a:p>
            <a:fld id="{F25542F8-3586-4B75-BE44-E8DF12644DE6}" type="slidenum">
              <a:rPr lang="en-US" smtClean="0"/>
              <a:t>12</a:t>
            </a:fld>
            <a:endParaRPr lang="en-US"/>
          </a:p>
        </p:txBody>
      </p:sp>
    </p:spTree>
    <p:extLst>
      <p:ext uri="{BB962C8B-B14F-4D97-AF65-F5344CB8AC3E}">
        <p14:creationId xmlns:p14="http://schemas.microsoft.com/office/powerpoint/2010/main" val="8300394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18">
            <a:extLst>
              <a:ext uri="{C183D7F6-B498-43B3-948B-1728B52AA6E4}">
                <adec:decorative xmlns:adec="http://schemas.microsoft.com/office/drawing/2017/decorative" val="1"/>
              </a:ext>
            </a:extLst>
          </p:cNvPr>
          <p:cNvSpPr/>
          <p:nvPr/>
        </p:nvSpPr>
        <p:spPr>
          <a:xfrm>
            <a:off x="1" y="0"/>
            <a:ext cx="12191999" cy="1942011"/>
          </a:xfrm>
          <a:prstGeom prst="rect">
            <a:avLst/>
          </a:prstGeom>
          <a:solidFill>
            <a:schemeClr val="accent1">
              <a:alpha val="34901"/>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1" name="Google Shape;291;p18"/>
          <p:cNvSpPr txBox="1"/>
          <p:nvPr/>
        </p:nvSpPr>
        <p:spPr>
          <a:xfrm>
            <a:off x="754742" y="2290355"/>
            <a:ext cx="10723155" cy="4260464"/>
          </a:xfrm>
          <a:prstGeom prst="rect">
            <a:avLst/>
          </a:prstGeom>
          <a:noFill/>
          <a:ln>
            <a:noFill/>
          </a:ln>
        </p:spPr>
        <p:txBody>
          <a:bodyPr spcFirstLastPara="1" wrap="square" lIns="91425" tIns="45700" rIns="91425" bIns="45700" anchor="t" anchorCtr="0">
            <a:noAutofit/>
          </a:bodyPr>
          <a:lstStyle/>
          <a:p>
            <a:pPr marL="228600" marR="0" lvl="0" indent="-228600" algn="l" rtl="0">
              <a:lnSpc>
                <a:spcPct val="100000"/>
              </a:lnSpc>
              <a:spcBef>
                <a:spcPts val="0"/>
              </a:spcBef>
              <a:spcAft>
                <a:spcPts val="0"/>
              </a:spcAft>
              <a:buClr>
                <a:schemeClr val="dk1"/>
              </a:buClr>
              <a:buSzPts val="2000"/>
              <a:buFont typeface="Noto Sans Symbols"/>
              <a:buChar char="▪"/>
            </a:pPr>
            <a:endParaRPr lang="en-US" sz="2000" dirty="0">
              <a:solidFill>
                <a:schemeClr val="dk1"/>
              </a:solidFill>
              <a:latin typeface="Arial"/>
              <a:cs typeface="Arial"/>
            </a:endParaRPr>
          </a:p>
          <a:p>
            <a:pPr marL="228600" marR="0" lvl="0" indent="-228600" algn="l" rtl="0">
              <a:lnSpc>
                <a:spcPct val="100000"/>
              </a:lnSpc>
              <a:spcBef>
                <a:spcPts val="1600"/>
              </a:spcBef>
              <a:spcAft>
                <a:spcPts val="0"/>
              </a:spcAft>
              <a:buClr>
                <a:schemeClr val="dk1"/>
              </a:buClr>
              <a:buSzPts val="2000"/>
              <a:buFont typeface="Noto Sans Symbols"/>
              <a:buChar char="▪"/>
            </a:pPr>
            <a:r>
              <a:rPr lang="en-US" sz="2400" dirty="0">
                <a:solidFill>
                  <a:schemeClr val="dk1"/>
                </a:solidFill>
                <a:latin typeface="Arial"/>
                <a:ea typeface="Arial"/>
                <a:cs typeface="Arial"/>
                <a:sym typeface="Arial"/>
              </a:rPr>
              <a:t>Improved collaborative technology – increased efficiency and improved information sharing</a:t>
            </a:r>
            <a:endParaRPr sz="2400">
              <a:solidFill>
                <a:schemeClr val="dk1"/>
              </a:solidFill>
            </a:endParaRPr>
          </a:p>
          <a:p>
            <a:pPr marL="228600" marR="0" indent="-228600" algn="l" rtl="0">
              <a:lnSpc>
                <a:spcPct val="100000"/>
              </a:lnSpc>
              <a:spcBef>
                <a:spcPts val="1600"/>
              </a:spcBef>
              <a:spcAft>
                <a:spcPts val="0"/>
              </a:spcAft>
              <a:buClr>
                <a:schemeClr val="dk1"/>
              </a:buClr>
              <a:buSzPts val="2000"/>
              <a:buFont typeface="Noto Sans Symbols"/>
              <a:buChar char="▪"/>
            </a:pPr>
            <a:r>
              <a:rPr lang="en-US" sz="2400" dirty="0">
                <a:solidFill>
                  <a:schemeClr val="dk1"/>
                </a:solidFill>
                <a:latin typeface="Arial"/>
                <a:ea typeface="Arial"/>
                <a:cs typeface="Arial"/>
                <a:sym typeface="Arial"/>
              </a:rPr>
              <a:t>CalWORKs staff are conducting joint home visits with Child Welfare staff</a:t>
            </a:r>
            <a:endParaRPr sz="2400">
              <a:solidFill>
                <a:schemeClr val="dk1"/>
              </a:solidFill>
            </a:endParaRPr>
          </a:p>
          <a:p>
            <a:pPr marL="228600" marR="0" lvl="0" indent="-228600" algn="l" rtl="0">
              <a:lnSpc>
                <a:spcPct val="100000"/>
              </a:lnSpc>
              <a:spcBef>
                <a:spcPts val="1600"/>
              </a:spcBef>
              <a:spcAft>
                <a:spcPts val="0"/>
              </a:spcAft>
              <a:buClr>
                <a:schemeClr val="dk1"/>
              </a:buClr>
              <a:buSzPts val="2000"/>
              <a:buFont typeface="Noto Sans Symbols"/>
              <a:buChar char="▪"/>
            </a:pPr>
            <a:r>
              <a:rPr lang="en-US" sz="2400" dirty="0">
                <a:solidFill>
                  <a:schemeClr val="dk1"/>
                </a:solidFill>
                <a:latin typeface="Arial"/>
                <a:ea typeface="Arial"/>
                <a:cs typeface="Arial"/>
                <a:sym typeface="Arial"/>
              </a:rPr>
              <a:t>The Linkages Transition Age Youth and Non-Minor Dependent Young Adult Subcommittee is working to enhance Linkages support for 16- to 26-year-olds. </a:t>
            </a:r>
            <a:endParaRPr sz="2400">
              <a:solidFill>
                <a:schemeClr val="dk1"/>
              </a:solidFill>
            </a:endParaRPr>
          </a:p>
          <a:p>
            <a:pPr marL="228600" marR="0" lvl="0" indent="-101600" algn="l" rtl="0">
              <a:lnSpc>
                <a:spcPct val="100000"/>
              </a:lnSpc>
              <a:spcBef>
                <a:spcPts val="1600"/>
              </a:spcBef>
              <a:spcAft>
                <a:spcPts val="0"/>
              </a:spcAft>
              <a:buClr>
                <a:schemeClr val="dk1"/>
              </a:buClr>
              <a:buSzPts val="2000"/>
              <a:buFont typeface="Noto Sans Symbols"/>
              <a:buNone/>
            </a:pPr>
            <a:endParaRPr sz="2000" dirty="0">
              <a:solidFill>
                <a:schemeClr val="dk1"/>
              </a:solidFill>
              <a:latin typeface="Arial"/>
              <a:ea typeface="Arial"/>
              <a:cs typeface="Arial"/>
              <a:sym typeface="Arial"/>
            </a:endParaRPr>
          </a:p>
          <a:p>
            <a:pPr marL="228600" marR="0" lvl="0" indent="-101600" algn="l" rtl="0">
              <a:lnSpc>
                <a:spcPct val="100000"/>
              </a:lnSpc>
              <a:spcBef>
                <a:spcPts val="1600"/>
              </a:spcBef>
              <a:spcAft>
                <a:spcPts val="0"/>
              </a:spcAft>
              <a:buClr>
                <a:schemeClr val="dk1"/>
              </a:buClr>
              <a:buSzPts val="2000"/>
              <a:buFont typeface="Noto Sans Symbols"/>
              <a:buNone/>
            </a:pPr>
            <a:endParaRPr sz="2000" dirty="0">
              <a:solidFill>
                <a:schemeClr val="dk1"/>
              </a:solidFill>
              <a:latin typeface="Arial"/>
              <a:ea typeface="Arial"/>
              <a:cs typeface="Arial"/>
              <a:sym typeface="Arial"/>
            </a:endParaRPr>
          </a:p>
          <a:p>
            <a:pPr marL="228600" marR="0" lvl="0" indent="-101600" algn="l" rtl="0">
              <a:lnSpc>
                <a:spcPct val="100000"/>
              </a:lnSpc>
              <a:spcBef>
                <a:spcPts val="1600"/>
              </a:spcBef>
              <a:spcAft>
                <a:spcPts val="0"/>
              </a:spcAft>
              <a:buClr>
                <a:schemeClr val="dk1"/>
              </a:buClr>
              <a:buSzPts val="2000"/>
              <a:buFont typeface="Noto Sans Symbols"/>
              <a:buNone/>
            </a:pPr>
            <a:endParaRPr sz="2000" dirty="0">
              <a:solidFill>
                <a:schemeClr val="dk1"/>
              </a:solidFill>
              <a:latin typeface="Arial"/>
              <a:ea typeface="Arial"/>
              <a:cs typeface="Arial"/>
              <a:sym typeface="Arial"/>
            </a:endParaRPr>
          </a:p>
        </p:txBody>
      </p:sp>
      <p:sp>
        <p:nvSpPr>
          <p:cNvPr id="292" name="Google Shape;292;p18"/>
          <p:cNvSpPr txBox="1">
            <a:spLocks noGrp="1"/>
          </p:cNvSpPr>
          <p:nvPr>
            <p:ph type="title" idx="4294967295"/>
          </p:nvPr>
        </p:nvSpPr>
        <p:spPr>
          <a:xfrm>
            <a:off x="754742" y="754743"/>
            <a:ext cx="11154404" cy="6617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3700"/>
              <a:buFont typeface="Play"/>
              <a:buNone/>
            </a:pPr>
            <a:r>
              <a:rPr lang="en-US" sz="3700" b="0" i="0" u="none" strike="noStrike" cap="none">
                <a:solidFill>
                  <a:schemeClr val="dk1"/>
                </a:solidFill>
                <a:latin typeface="Play"/>
                <a:ea typeface="Play"/>
                <a:cs typeface="Play"/>
                <a:sym typeface="Play"/>
              </a:rPr>
              <a:t>Latest developments…</a:t>
            </a:r>
            <a:endParaRPr/>
          </a:p>
        </p:txBody>
      </p:sp>
      <p:sp>
        <p:nvSpPr>
          <p:cNvPr id="2" name="Slide Number Placeholder 1">
            <a:extLst>
              <a:ext uri="{FF2B5EF4-FFF2-40B4-BE49-F238E27FC236}">
                <a16:creationId xmlns:a16="http://schemas.microsoft.com/office/drawing/2014/main" id="{34796906-470C-FFC0-8618-D8CE92682EF8}"/>
              </a:ext>
            </a:extLst>
          </p:cNvPr>
          <p:cNvSpPr>
            <a:spLocks noGrp="1"/>
          </p:cNvSpPr>
          <p:nvPr>
            <p:ph type="sldNum" sz="quarter" idx="12"/>
          </p:nvPr>
        </p:nvSpPr>
        <p:spPr/>
        <p:txBody>
          <a:bodyPr/>
          <a:lstStyle/>
          <a:p>
            <a:fld id="{F25542F8-3586-4B75-BE44-E8DF12644DE6}" type="slidenum">
              <a:rPr lang="en-US" smtClean="0"/>
              <a:t>13</a:t>
            </a:fld>
            <a:endParaRPr lang="en-US"/>
          </a:p>
        </p:txBody>
      </p:sp>
    </p:spTree>
    <p:extLst>
      <p:ext uri="{BB962C8B-B14F-4D97-AF65-F5344CB8AC3E}">
        <p14:creationId xmlns:p14="http://schemas.microsoft.com/office/powerpoint/2010/main" val="11624440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2BE6844-2492-179E-AA09-5D29134B475A}"/>
              </a:ext>
              <a:ext uri="{C183D7F6-B498-43B3-948B-1728B52AA6E4}">
                <adec:decorative xmlns:adec="http://schemas.microsoft.com/office/drawing/2017/decorative" val="1"/>
              </a:ext>
            </a:extLst>
          </p:cNvPr>
          <p:cNvSpPr/>
          <p:nvPr/>
        </p:nvSpPr>
        <p:spPr>
          <a:xfrm>
            <a:off x="0" y="-640522"/>
            <a:ext cx="12191999" cy="1942011"/>
          </a:xfrm>
          <a:prstGeom prst="rect">
            <a:avLst/>
          </a:prstGeom>
          <a:solidFill>
            <a:schemeClr val="accent3">
              <a:alpha val="2489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A7A6B1B0-65C9-0D49-EE5D-AF3A7276786C}"/>
              </a:ext>
            </a:extLst>
          </p:cNvPr>
          <p:cNvSpPr txBox="1">
            <a:spLocks noGrp="1"/>
          </p:cNvSpPr>
          <p:nvPr>
            <p:ph type="title" idx="4294967295"/>
          </p:nvPr>
        </p:nvSpPr>
        <p:spPr>
          <a:xfrm>
            <a:off x="676759" y="239161"/>
            <a:ext cx="8694737" cy="6619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dirty="0">
                <a:ln>
                  <a:noFill/>
                </a:ln>
                <a:solidFill>
                  <a:schemeClr val="tx1"/>
                </a:solidFill>
                <a:effectLst/>
                <a:uLnTx/>
                <a:uFillTx/>
                <a:latin typeface="+mj-lt"/>
                <a:ea typeface="+mn-ea"/>
                <a:cs typeface="Poppins SemiBold" panose="00000700000000000000" pitchFamily="50" charset="0"/>
              </a:rPr>
              <a:t>Linkages Framework</a:t>
            </a:r>
          </a:p>
        </p:txBody>
      </p:sp>
      <p:sp>
        <p:nvSpPr>
          <p:cNvPr id="2" name="Slide Number Placeholder 1">
            <a:extLst>
              <a:ext uri="{FF2B5EF4-FFF2-40B4-BE49-F238E27FC236}">
                <a16:creationId xmlns:a16="http://schemas.microsoft.com/office/drawing/2014/main" id="{E8CC0226-E5DE-BA10-8E95-C2FA7442062E}"/>
              </a:ext>
            </a:extLst>
          </p:cNvPr>
          <p:cNvSpPr>
            <a:spLocks noGrp="1"/>
          </p:cNvSpPr>
          <p:nvPr>
            <p:ph type="sldNum" sz="quarter" idx="12"/>
          </p:nvPr>
        </p:nvSpPr>
        <p:spPr/>
        <p:txBody>
          <a:bodyPr/>
          <a:lstStyle/>
          <a:p>
            <a:fld id="{F25542F8-3586-4B75-BE44-E8DF12644DE6}" type="slidenum">
              <a:rPr lang="en-US" smtClean="0"/>
              <a:t>14</a:t>
            </a:fld>
            <a:endParaRPr lang="en-US"/>
          </a:p>
        </p:txBody>
      </p:sp>
      <p:graphicFrame>
        <p:nvGraphicFramePr>
          <p:cNvPr id="4" name="Diagram 3">
            <a:extLst>
              <a:ext uri="{FF2B5EF4-FFF2-40B4-BE49-F238E27FC236}">
                <a16:creationId xmlns:a16="http://schemas.microsoft.com/office/drawing/2014/main" id="{839A8A3C-C345-0B2F-35E4-9CD089F94C59}"/>
              </a:ext>
            </a:extLst>
          </p:cNvPr>
          <p:cNvGraphicFramePr/>
          <p:nvPr/>
        </p:nvGraphicFramePr>
        <p:xfrm>
          <a:off x="1042179" y="1000569"/>
          <a:ext cx="10103635" cy="55385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659205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73A79C8-0B9F-560F-52CB-D90481E5C0F6}"/>
              </a:ext>
              <a:ext uri="{C183D7F6-B498-43B3-948B-1728B52AA6E4}">
                <adec:decorative xmlns:adec="http://schemas.microsoft.com/office/drawing/2017/decorative" val="1"/>
              </a:ext>
            </a:extLst>
          </p:cNvPr>
          <p:cNvSpPr/>
          <p:nvPr/>
        </p:nvSpPr>
        <p:spPr>
          <a:xfrm>
            <a:off x="1" y="23234"/>
            <a:ext cx="6095999" cy="6103257"/>
          </a:xfrm>
          <a:prstGeom prst="rect">
            <a:avLst/>
          </a:prstGeom>
          <a:solidFill>
            <a:schemeClr val="bg2">
              <a:alpha val="8504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9E94974A-8693-531B-2823-F166130BEBFC}"/>
              </a:ext>
            </a:extLst>
          </p:cNvPr>
          <p:cNvSpPr txBox="1">
            <a:spLocks noGrp="1"/>
          </p:cNvSpPr>
          <p:nvPr>
            <p:ph type="title" idx="4294967295"/>
          </p:nvPr>
        </p:nvSpPr>
        <p:spPr>
          <a:xfrm>
            <a:off x="754063" y="754063"/>
            <a:ext cx="10436225" cy="6619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a:ln>
                  <a:noFill/>
                </a:ln>
                <a:solidFill>
                  <a:schemeClr val="tx1"/>
                </a:solidFill>
                <a:effectLst/>
                <a:uLnTx/>
                <a:uFillTx/>
                <a:latin typeface="+mj-lt"/>
                <a:ea typeface="+mn-ea"/>
                <a:cs typeface="Poppins SemiBold" panose="00000700000000000000" pitchFamily="50" charset="0"/>
              </a:rPr>
              <a:t>Linkages Theory of Change – Primary Prevention</a:t>
            </a:r>
          </a:p>
        </p:txBody>
      </p:sp>
      <p:pic>
        <p:nvPicPr>
          <p:cNvPr id="7" name="Picture Placeholder 24" descr="Close up of mother with her children in front of a house.">
            <a:extLst>
              <a:ext uri="{FF2B5EF4-FFF2-40B4-BE49-F238E27FC236}">
                <a16:creationId xmlns:a16="http://schemas.microsoft.com/office/drawing/2014/main" id="{D4C4F351-31F9-96F8-096E-D9867DD5B8BF}"/>
              </a:ext>
            </a:extLst>
          </p:cNvPr>
          <p:cNvPicPr>
            <a:picLocks noChangeAspect="1"/>
          </p:cNvPicPr>
          <p:nvPr/>
        </p:nvPicPr>
        <p:blipFill rotWithShape="1">
          <a:blip r:embed="rId3">
            <a:extLst>
              <a:ext uri="{28A0092B-C50C-407E-A947-70E740481C1C}">
                <a14:useLocalDpi xmlns:a14="http://schemas.microsoft.com/office/drawing/2010/main" val="0"/>
              </a:ext>
            </a:extLst>
          </a:blip>
          <a:srcRect l="9172" t="3492" r="12664"/>
          <a:stretch/>
        </p:blipFill>
        <p:spPr>
          <a:xfrm>
            <a:off x="1976846" y="1981991"/>
            <a:ext cx="5909854" cy="4870584"/>
          </a:xfrm>
          <a:prstGeom prst="rect">
            <a:avLst/>
          </a:prstGeom>
        </p:spPr>
      </p:pic>
      <p:sp>
        <p:nvSpPr>
          <p:cNvPr id="8" name="TextBox 7">
            <a:extLst>
              <a:ext uri="{FF2B5EF4-FFF2-40B4-BE49-F238E27FC236}">
                <a16:creationId xmlns:a16="http://schemas.microsoft.com/office/drawing/2014/main" id="{2EC9525D-1CBE-A5A8-E181-6CA240AC8005}"/>
              </a:ext>
            </a:extLst>
          </p:cNvPr>
          <p:cNvSpPr txBox="1"/>
          <p:nvPr/>
        </p:nvSpPr>
        <p:spPr>
          <a:xfrm>
            <a:off x="8008598" y="1976567"/>
            <a:ext cx="3626052" cy="4201150"/>
          </a:xfrm>
          <a:prstGeom prst="rect">
            <a:avLst/>
          </a:prstGeom>
          <a:noFill/>
        </p:spPr>
        <p:txBody>
          <a:bodyPr wrap="square" lIns="91440" tIns="45720" rIns="91440" bIns="45720" rtlCol="0" anchor="t">
            <a:spAutoFit/>
          </a:bodyPr>
          <a:lstStyle/>
          <a:p>
            <a:pPr>
              <a:spcBef>
                <a:spcPts val="1800"/>
              </a:spcBef>
            </a:pPr>
            <a:r>
              <a:rPr lang="en-US" sz="2800" b="1" dirty="0">
                <a:cs typeface="Poppins"/>
              </a:rPr>
              <a:t>Primary prevention:</a:t>
            </a:r>
          </a:p>
          <a:p>
            <a:pPr>
              <a:spcBef>
                <a:spcPts val="1800"/>
              </a:spcBef>
            </a:pPr>
            <a:r>
              <a:rPr lang="en-US" sz="2800" dirty="0">
                <a:cs typeface="Poppins"/>
              </a:rPr>
              <a:t>IF CalWORKs staff provide Child Abuse Prevention information to CalWORKs applicants and families receive services to address potential barriers...</a:t>
            </a:r>
          </a:p>
        </p:txBody>
      </p:sp>
      <p:sp>
        <p:nvSpPr>
          <p:cNvPr id="2" name="Slide Number Placeholder 1">
            <a:extLst>
              <a:ext uri="{FF2B5EF4-FFF2-40B4-BE49-F238E27FC236}">
                <a16:creationId xmlns:a16="http://schemas.microsoft.com/office/drawing/2014/main" id="{359C33A6-1885-A810-5D93-4CED226C1313}"/>
              </a:ext>
            </a:extLst>
          </p:cNvPr>
          <p:cNvSpPr>
            <a:spLocks noGrp="1"/>
          </p:cNvSpPr>
          <p:nvPr>
            <p:ph type="sldNum" sz="quarter" idx="12"/>
          </p:nvPr>
        </p:nvSpPr>
        <p:spPr/>
        <p:txBody>
          <a:bodyPr/>
          <a:lstStyle/>
          <a:p>
            <a:fld id="{F25542F8-3586-4B75-BE44-E8DF12644DE6}" type="slidenum">
              <a:rPr lang="en-US" smtClean="0"/>
              <a:t>15</a:t>
            </a:fld>
            <a:endParaRPr lang="en-US"/>
          </a:p>
        </p:txBody>
      </p:sp>
    </p:spTree>
    <p:extLst>
      <p:ext uri="{BB962C8B-B14F-4D97-AF65-F5344CB8AC3E}">
        <p14:creationId xmlns:p14="http://schemas.microsoft.com/office/powerpoint/2010/main" val="34373868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D8BFBF0-3B71-136F-B9D0-F82C5AF12A94}"/>
              </a:ext>
              <a:ext uri="{C183D7F6-B498-43B3-948B-1728B52AA6E4}">
                <adec:decorative xmlns:adec="http://schemas.microsoft.com/office/drawing/2017/decorative" val="1"/>
              </a:ext>
            </a:extLst>
          </p:cNvPr>
          <p:cNvSpPr/>
          <p:nvPr/>
        </p:nvSpPr>
        <p:spPr>
          <a:xfrm>
            <a:off x="0" y="0"/>
            <a:ext cx="12191999" cy="1942011"/>
          </a:xfrm>
          <a:prstGeom prst="rect">
            <a:avLst/>
          </a:prstGeom>
          <a:solidFill>
            <a:schemeClr val="bg2">
              <a:alpha val="4956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a:extLst>
              <a:ext uri="{FF2B5EF4-FFF2-40B4-BE49-F238E27FC236}">
                <a16:creationId xmlns:a16="http://schemas.microsoft.com/office/drawing/2014/main" id="{711F4B66-EB43-D668-C3E7-5D351853B465}"/>
              </a:ext>
            </a:extLst>
          </p:cNvPr>
          <p:cNvSpPr txBox="1">
            <a:spLocks/>
          </p:cNvSpPr>
          <p:nvPr/>
        </p:nvSpPr>
        <p:spPr>
          <a:xfrm>
            <a:off x="754742" y="2290354"/>
            <a:ext cx="10723155" cy="4202521"/>
          </a:xfrm>
          <a:prstGeom prst="rect">
            <a:avLst/>
          </a:prstGeom>
        </p:spPr>
        <p:txBody>
          <a:bodyPr vert="horz" lIns="91440" tIns="45720" rIns="91440" bIns="45720" numCol="2" spcCol="68580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1600"/>
              </a:spcBef>
              <a:buSzPct val="100000"/>
              <a:buNone/>
              <a:tabLst>
                <a:tab pos="457200" algn="l"/>
              </a:tabLst>
            </a:pPr>
            <a:r>
              <a:rPr lang="en-US" sz="2400">
                <a:ea typeface="Times New Roman" panose="02020603050405020304" pitchFamily="18" charset="0"/>
                <a:cs typeface="Calibri"/>
              </a:rPr>
              <a:t>THEN, families will have the opportunity to:</a:t>
            </a:r>
          </a:p>
          <a:p>
            <a:pPr>
              <a:lnSpc>
                <a:spcPct val="120000"/>
              </a:lnSpc>
              <a:spcBef>
                <a:spcPts val="1600"/>
              </a:spcBef>
              <a:buSzPct val="100000"/>
              <a:buFont typeface="Wingdings" pitchFamily="2" charset="2"/>
              <a:buChar char="§"/>
              <a:tabLst>
                <a:tab pos="457200" algn="l"/>
              </a:tabLst>
            </a:pPr>
            <a:r>
              <a:rPr lang="en-US" sz="2400">
                <a:ea typeface="Times New Roman" panose="02020603050405020304" pitchFamily="18" charset="0"/>
                <a:cs typeface="Calibri"/>
              </a:rPr>
              <a:t>Increase parenting skills</a:t>
            </a:r>
          </a:p>
          <a:p>
            <a:pPr>
              <a:lnSpc>
                <a:spcPct val="120000"/>
              </a:lnSpc>
              <a:spcBef>
                <a:spcPts val="1600"/>
              </a:spcBef>
              <a:buSzPct val="100000"/>
              <a:buFont typeface="Wingdings" pitchFamily="2" charset="2"/>
              <a:buChar char="§"/>
              <a:tabLst>
                <a:tab pos="457200" algn="l"/>
              </a:tabLst>
            </a:pPr>
            <a:r>
              <a:rPr lang="en-US" sz="2400">
                <a:ea typeface="Times New Roman" panose="02020603050405020304" pitchFamily="18" charset="0"/>
                <a:cs typeface="Calibri"/>
              </a:rPr>
              <a:t>Increase financial stability</a:t>
            </a:r>
          </a:p>
          <a:p>
            <a:pPr>
              <a:lnSpc>
                <a:spcPct val="120000"/>
              </a:lnSpc>
              <a:spcBef>
                <a:spcPts val="1600"/>
              </a:spcBef>
              <a:buSzPct val="100000"/>
              <a:buFont typeface="Wingdings" pitchFamily="2" charset="2"/>
              <a:buChar char="§"/>
              <a:tabLst>
                <a:tab pos="457200" algn="l"/>
              </a:tabLst>
            </a:pPr>
            <a:r>
              <a:rPr lang="en-US" sz="2400">
                <a:ea typeface="Times New Roman" panose="02020603050405020304" pitchFamily="18" charset="0"/>
                <a:cs typeface="Calibri"/>
              </a:rPr>
              <a:t>Increase housing stability</a:t>
            </a:r>
          </a:p>
          <a:p>
            <a:pPr>
              <a:lnSpc>
                <a:spcPct val="120000"/>
              </a:lnSpc>
              <a:spcBef>
                <a:spcPts val="1600"/>
              </a:spcBef>
              <a:buSzPct val="100000"/>
              <a:buFont typeface="Wingdings" pitchFamily="2" charset="2"/>
              <a:buChar char="§"/>
              <a:tabLst>
                <a:tab pos="457200" algn="l"/>
              </a:tabLst>
            </a:pPr>
            <a:r>
              <a:rPr lang="en-US" sz="2400">
                <a:ea typeface="Times New Roman" panose="02020603050405020304" pitchFamily="18" charset="0"/>
                <a:cs typeface="Calibri"/>
              </a:rPr>
              <a:t>Increase resiliency, and</a:t>
            </a:r>
          </a:p>
          <a:p>
            <a:pPr>
              <a:lnSpc>
                <a:spcPct val="120000"/>
              </a:lnSpc>
              <a:spcBef>
                <a:spcPts val="1600"/>
              </a:spcBef>
              <a:buSzPct val="100000"/>
              <a:buFont typeface="Wingdings" pitchFamily="2" charset="2"/>
              <a:buChar char="§"/>
              <a:tabLst>
                <a:tab pos="457200" algn="l"/>
              </a:tabLst>
            </a:pPr>
            <a:r>
              <a:rPr lang="en-US" sz="2400">
                <a:ea typeface="Times New Roman" panose="02020603050405020304" pitchFamily="18" charset="0"/>
                <a:cs typeface="Calibri"/>
              </a:rPr>
              <a:t>Increase child and family well-being</a:t>
            </a:r>
          </a:p>
          <a:p>
            <a:pPr marL="0" indent="0">
              <a:lnSpc>
                <a:spcPct val="120000"/>
              </a:lnSpc>
              <a:spcBef>
                <a:spcPts val="1600"/>
              </a:spcBef>
              <a:buSzPct val="100000"/>
              <a:buNone/>
              <a:tabLst>
                <a:tab pos="457200" algn="l"/>
              </a:tabLst>
            </a:pPr>
            <a:endParaRPr lang="en-US" sz="2400">
              <a:ea typeface="Times New Roman" panose="02020603050405020304" pitchFamily="18" charset="0"/>
              <a:cs typeface="Calibri" panose="020F0502020204030204" pitchFamily="34" charset="0"/>
            </a:endParaRPr>
          </a:p>
          <a:p>
            <a:pPr marL="0" indent="0">
              <a:lnSpc>
                <a:spcPct val="120000"/>
              </a:lnSpc>
              <a:spcBef>
                <a:spcPts val="1600"/>
              </a:spcBef>
              <a:buSzPct val="100000"/>
              <a:buNone/>
              <a:tabLst>
                <a:tab pos="457200" algn="l"/>
              </a:tabLst>
            </a:pPr>
            <a:r>
              <a:rPr lang="en-US" sz="2400">
                <a:ea typeface="Times New Roman" panose="02020603050405020304" pitchFamily="18" charset="0"/>
                <a:cs typeface="Calibri"/>
              </a:rPr>
              <a:t>SO THAT, families can provide safe, stable, nurturing relationships and environments for their children…</a:t>
            </a:r>
          </a:p>
          <a:p>
            <a:pPr marL="0" indent="0">
              <a:lnSpc>
                <a:spcPct val="120000"/>
              </a:lnSpc>
              <a:spcBef>
                <a:spcPts val="1600"/>
              </a:spcBef>
              <a:buSzPct val="100000"/>
              <a:buNone/>
              <a:tabLst>
                <a:tab pos="457200" algn="l"/>
              </a:tabLst>
            </a:pPr>
            <a:r>
              <a:rPr lang="en-US" sz="2400">
                <a:ea typeface="Times New Roman" panose="02020603050405020304" pitchFamily="18" charset="0"/>
                <a:cs typeface="Calibri"/>
              </a:rPr>
              <a:t>AND there will be a decrease in referrals of CalWORKs families to Child Welfare</a:t>
            </a:r>
            <a:r>
              <a:rPr lang="en-US" sz="2000">
                <a:ea typeface="Times New Roman" panose="02020603050405020304" pitchFamily="18" charset="0"/>
                <a:cs typeface="Calibri"/>
              </a:rPr>
              <a:t>.</a:t>
            </a:r>
          </a:p>
        </p:txBody>
      </p:sp>
      <p:sp>
        <p:nvSpPr>
          <p:cNvPr id="6" name="Title 5">
            <a:extLst>
              <a:ext uri="{FF2B5EF4-FFF2-40B4-BE49-F238E27FC236}">
                <a16:creationId xmlns:a16="http://schemas.microsoft.com/office/drawing/2014/main" id="{80EE8973-629B-22E8-5F34-C539FBC165A7}"/>
              </a:ext>
            </a:extLst>
          </p:cNvPr>
          <p:cNvSpPr txBox="1">
            <a:spLocks noGrp="1"/>
          </p:cNvSpPr>
          <p:nvPr>
            <p:ph type="title" idx="4294967295"/>
          </p:nvPr>
        </p:nvSpPr>
        <p:spPr>
          <a:xfrm>
            <a:off x="754063" y="754063"/>
            <a:ext cx="10922000" cy="6619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a:ln>
                  <a:noFill/>
                </a:ln>
                <a:solidFill>
                  <a:schemeClr val="tx1"/>
                </a:solidFill>
                <a:effectLst/>
                <a:uLnTx/>
                <a:uFillTx/>
                <a:latin typeface="+mj-lt"/>
                <a:ea typeface="+mn-ea"/>
                <a:cs typeface="Poppins SemiBold" panose="00000700000000000000" pitchFamily="50" charset="0"/>
              </a:rPr>
              <a:t>Linkages Theory of Change – Primary Prevention</a:t>
            </a:r>
          </a:p>
        </p:txBody>
      </p:sp>
      <p:sp>
        <p:nvSpPr>
          <p:cNvPr id="2" name="Slide Number Placeholder 1">
            <a:extLst>
              <a:ext uri="{FF2B5EF4-FFF2-40B4-BE49-F238E27FC236}">
                <a16:creationId xmlns:a16="http://schemas.microsoft.com/office/drawing/2014/main" id="{F46BBD40-1FA5-E7B9-7B98-6D063D42F3D0}"/>
              </a:ext>
            </a:extLst>
          </p:cNvPr>
          <p:cNvSpPr>
            <a:spLocks noGrp="1"/>
          </p:cNvSpPr>
          <p:nvPr>
            <p:ph type="sldNum" sz="quarter" idx="12"/>
          </p:nvPr>
        </p:nvSpPr>
        <p:spPr/>
        <p:txBody>
          <a:bodyPr/>
          <a:lstStyle/>
          <a:p>
            <a:fld id="{F25542F8-3586-4B75-BE44-E8DF12644DE6}" type="slidenum">
              <a:rPr lang="en-US" smtClean="0"/>
              <a:t>16</a:t>
            </a:fld>
            <a:endParaRPr lang="en-US"/>
          </a:p>
        </p:txBody>
      </p:sp>
    </p:spTree>
    <p:extLst>
      <p:ext uri="{BB962C8B-B14F-4D97-AF65-F5344CB8AC3E}">
        <p14:creationId xmlns:p14="http://schemas.microsoft.com/office/powerpoint/2010/main" val="40579558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73A79C8-0B9F-560F-52CB-D90481E5C0F6}"/>
              </a:ext>
              <a:ext uri="{C183D7F6-B498-43B3-948B-1728B52AA6E4}">
                <adec:decorative xmlns:adec="http://schemas.microsoft.com/office/drawing/2017/decorative" val="1"/>
              </a:ext>
            </a:extLst>
          </p:cNvPr>
          <p:cNvSpPr/>
          <p:nvPr/>
        </p:nvSpPr>
        <p:spPr>
          <a:xfrm>
            <a:off x="1" y="0"/>
            <a:ext cx="6095999" cy="6103257"/>
          </a:xfrm>
          <a:prstGeom prst="rect">
            <a:avLst/>
          </a:prstGeom>
          <a:solidFill>
            <a:schemeClr val="accent2">
              <a:alpha val="5991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9E94974A-8693-531B-2823-F166130BEBFC}"/>
              </a:ext>
            </a:extLst>
          </p:cNvPr>
          <p:cNvSpPr txBox="1">
            <a:spLocks noGrp="1"/>
          </p:cNvSpPr>
          <p:nvPr>
            <p:ph type="title" idx="4294967295"/>
          </p:nvPr>
        </p:nvSpPr>
        <p:spPr>
          <a:xfrm>
            <a:off x="754063" y="754063"/>
            <a:ext cx="10436225" cy="6619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a:ln>
                  <a:noFill/>
                </a:ln>
                <a:solidFill>
                  <a:schemeClr val="tx1"/>
                </a:solidFill>
                <a:effectLst/>
                <a:uLnTx/>
                <a:uFillTx/>
                <a:latin typeface="+mj-lt"/>
                <a:ea typeface="+mn-ea"/>
                <a:cs typeface="Poppins SemiBold" panose="00000700000000000000" pitchFamily="50" charset="0"/>
              </a:rPr>
              <a:t>Linkages Theory of Change – Secondary Prevention</a:t>
            </a:r>
          </a:p>
        </p:txBody>
      </p:sp>
      <p:pic>
        <p:nvPicPr>
          <p:cNvPr id="7" name="Picture Placeholder 24" descr="Management and organization structure concept represented by a man at a laptop tapping on glowing icons in the air in front of him.">
            <a:extLst>
              <a:ext uri="{FF2B5EF4-FFF2-40B4-BE49-F238E27FC236}">
                <a16:creationId xmlns:a16="http://schemas.microsoft.com/office/drawing/2014/main" id="{D4C4F351-31F9-96F8-096E-D9867DD5B8BF}"/>
              </a:ext>
            </a:extLst>
          </p:cNvPr>
          <p:cNvPicPr>
            <a:picLocks noChangeAspect="1"/>
          </p:cNvPicPr>
          <p:nvPr/>
        </p:nvPicPr>
        <p:blipFill rotWithShape="1">
          <a:blip r:embed="rId3">
            <a:extLst>
              <a:ext uri="{28A0092B-C50C-407E-A947-70E740481C1C}">
                <a14:useLocalDpi xmlns:a14="http://schemas.microsoft.com/office/drawing/2010/main" val="0"/>
              </a:ext>
            </a:extLst>
          </a:blip>
          <a:srcRect l="849" t="3110" r="20679"/>
          <a:stretch/>
        </p:blipFill>
        <p:spPr>
          <a:xfrm>
            <a:off x="1531148" y="1981991"/>
            <a:ext cx="5909854" cy="4870584"/>
          </a:xfrm>
          <a:prstGeom prst="rect">
            <a:avLst/>
          </a:prstGeom>
        </p:spPr>
      </p:pic>
      <p:sp>
        <p:nvSpPr>
          <p:cNvPr id="8" name="TextBox 7">
            <a:extLst>
              <a:ext uri="{FF2B5EF4-FFF2-40B4-BE49-F238E27FC236}">
                <a16:creationId xmlns:a16="http://schemas.microsoft.com/office/drawing/2014/main" id="{2EC9525D-1CBE-A5A8-E181-6CA240AC8005}"/>
              </a:ext>
            </a:extLst>
          </p:cNvPr>
          <p:cNvSpPr txBox="1"/>
          <p:nvPr/>
        </p:nvSpPr>
        <p:spPr>
          <a:xfrm>
            <a:off x="7879202" y="1976567"/>
            <a:ext cx="3755448" cy="3277820"/>
          </a:xfrm>
          <a:prstGeom prst="rect">
            <a:avLst/>
          </a:prstGeom>
          <a:noFill/>
        </p:spPr>
        <p:txBody>
          <a:bodyPr wrap="square" lIns="91440" tIns="45720" rIns="91440" bIns="45720" rtlCol="0" anchor="t">
            <a:spAutoFit/>
          </a:bodyPr>
          <a:lstStyle/>
          <a:p>
            <a:pPr>
              <a:spcBef>
                <a:spcPts val="1800"/>
              </a:spcBef>
            </a:pPr>
            <a:r>
              <a:rPr lang="en-US" sz="2400" b="1">
                <a:cs typeface="Poppins"/>
              </a:rPr>
              <a:t>Secondary prevention:</a:t>
            </a:r>
          </a:p>
          <a:p>
            <a:pPr>
              <a:spcBef>
                <a:spcPts val="1800"/>
              </a:spcBef>
            </a:pPr>
            <a:r>
              <a:rPr lang="en-US" sz="2400">
                <a:cs typeface="Poppins"/>
              </a:rPr>
              <a:t>IF there is coordination of early intervention services between CalWORKs and Child Welfare (e.g. Family Stabilization, Kinship Navigator and Differential Response)…</a:t>
            </a:r>
          </a:p>
        </p:txBody>
      </p:sp>
      <p:sp>
        <p:nvSpPr>
          <p:cNvPr id="2" name="Slide Number Placeholder 1">
            <a:extLst>
              <a:ext uri="{FF2B5EF4-FFF2-40B4-BE49-F238E27FC236}">
                <a16:creationId xmlns:a16="http://schemas.microsoft.com/office/drawing/2014/main" id="{9ECEAF8D-A578-A9F6-7A7C-0D6BC5B083F4}"/>
              </a:ext>
            </a:extLst>
          </p:cNvPr>
          <p:cNvSpPr>
            <a:spLocks noGrp="1"/>
          </p:cNvSpPr>
          <p:nvPr>
            <p:ph type="sldNum" sz="quarter" idx="12"/>
          </p:nvPr>
        </p:nvSpPr>
        <p:spPr/>
        <p:txBody>
          <a:bodyPr/>
          <a:lstStyle/>
          <a:p>
            <a:fld id="{F25542F8-3586-4B75-BE44-E8DF12644DE6}" type="slidenum">
              <a:rPr lang="en-US" smtClean="0"/>
              <a:t>17</a:t>
            </a:fld>
            <a:endParaRPr lang="en-US"/>
          </a:p>
        </p:txBody>
      </p:sp>
    </p:spTree>
    <p:extLst>
      <p:ext uri="{BB962C8B-B14F-4D97-AF65-F5344CB8AC3E}">
        <p14:creationId xmlns:p14="http://schemas.microsoft.com/office/powerpoint/2010/main" val="20091958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0978BFB-C977-D638-A016-F4E8AB8B84B7}"/>
              </a:ext>
              <a:ext uri="{C183D7F6-B498-43B3-948B-1728B52AA6E4}">
                <adec:decorative xmlns:adec="http://schemas.microsoft.com/office/drawing/2017/decorative" val="1"/>
              </a:ext>
            </a:extLst>
          </p:cNvPr>
          <p:cNvSpPr/>
          <p:nvPr/>
        </p:nvSpPr>
        <p:spPr>
          <a:xfrm>
            <a:off x="0" y="0"/>
            <a:ext cx="12191999" cy="1942011"/>
          </a:xfrm>
          <a:prstGeom prst="rect">
            <a:avLst/>
          </a:prstGeom>
          <a:solidFill>
            <a:schemeClr val="accent2">
              <a:alpha val="2481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a:extLst>
              <a:ext uri="{FF2B5EF4-FFF2-40B4-BE49-F238E27FC236}">
                <a16:creationId xmlns:a16="http://schemas.microsoft.com/office/drawing/2014/main" id="{5769988B-52FA-87BF-413A-92246FEBFAB2}"/>
              </a:ext>
            </a:extLst>
          </p:cNvPr>
          <p:cNvSpPr txBox="1">
            <a:spLocks/>
          </p:cNvSpPr>
          <p:nvPr/>
        </p:nvSpPr>
        <p:spPr>
          <a:xfrm>
            <a:off x="754742" y="2290354"/>
            <a:ext cx="10723155" cy="3635661"/>
          </a:xfrm>
          <a:prstGeom prst="rect">
            <a:avLst/>
          </a:prstGeom>
        </p:spPr>
        <p:txBody>
          <a:bodyPr vert="horz" lIns="91440" tIns="45720" rIns="91440" bIns="45720" numCol="2" spcCol="68580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1600"/>
              </a:spcBef>
              <a:buSzPct val="100000"/>
              <a:buNone/>
              <a:tabLst>
                <a:tab pos="457200" algn="l"/>
              </a:tabLst>
            </a:pPr>
            <a:r>
              <a:rPr lang="en-US" sz="2000">
                <a:ea typeface="Times New Roman" panose="02020603050405020304" pitchFamily="18" charset="0"/>
                <a:cs typeface="Calibri" panose="020F0502020204030204" pitchFamily="34" charset="0"/>
              </a:rPr>
              <a:t>THEN, families will have the opportunity to:</a:t>
            </a:r>
          </a:p>
          <a:p>
            <a:pPr>
              <a:lnSpc>
                <a:spcPct val="120000"/>
              </a:lnSpc>
              <a:spcBef>
                <a:spcPts val="1600"/>
              </a:spcBef>
              <a:buSzPct val="100000"/>
              <a:buFont typeface="Wingdings" pitchFamily="2" charset="2"/>
              <a:buChar char="§"/>
              <a:tabLst>
                <a:tab pos="457200" algn="l"/>
              </a:tabLst>
            </a:pPr>
            <a:r>
              <a:rPr lang="en-US" sz="2000">
                <a:ea typeface="Times New Roman" panose="02020603050405020304" pitchFamily="18" charset="0"/>
                <a:cs typeface="Calibri" panose="020F0502020204030204" pitchFamily="34" charset="0"/>
              </a:rPr>
              <a:t>Increase parenting skills</a:t>
            </a:r>
          </a:p>
          <a:p>
            <a:pPr>
              <a:lnSpc>
                <a:spcPct val="120000"/>
              </a:lnSpc>
              <a:spcBef>
                <a:spcPts val="1600"/>
              </a:spcBef>
              <a:buSzPct val="100000"/>
              <a:buFont typeface="Wingdings" pitchFamily="2" charset="2"/>
              <a:buChar char="§"/>
              <a:tabLst>
                <a:tab pos="457200" algn="l"/>
              </a:tabLst>
            </a:pPr>
            <a:r>
              <a:rPr lang="en-US" sz="2000">
                <a:ea typeface="Times New Roman" panose="02020603050405020304" pitchFamily="18" charset="0"/>
                <a:cs typeface="Calibri" panose="020F0502020204030204" pitchFamily="34" charset="0"/>
              </a:rPr>
              <a:t>Increase financial stability</a:t>
            </a:r>
          </a:p>
          <a:p>
            <a:pPr>
              <a:lnSpc>
                <a:spcPct val="120000"/>
              </a:lnSpc>
              <a:spcBef>
                <a:spcPts val="1600"/>
              </a:spcBef>
              <a:buSzPct val="100000"/>
              <a:buFont typeface="Wingdings" pitchFamily="2" charset="2"/>
              <a:buChar char="§"/>
              <a:tabLst>
                <a:tab pos="457200" algn="l"/>
              </a:tabLst>
            </a:pPr>
            <a:r>
              <a:rPr lang="en-US" sz="2000">
                <a:ea typeface="Times New Roman" panose="02020603050405020304" pitchFamily="18" charset="0"/>
                <a:cs typeface="Calibri" panose="020F0502020204030204" pitchFamily="34" charset="0"/>
              </a:rPr>
              <a:t>Increase housing stability</a:t>
            </a:r>
          </a:p>
          <a:p>
            <a:pPr>
              <a:lnSpc>
                <a:spcPct val="120000"/>
              </a:lnSpc>
              <a:spcBef>
                <a:spcPts val="1600"/>
              </a:spcBef>
              <a:buSzPct val="100000"/>
              <a:buFont typeface="Wingdings" pitchFamily="2" charset="2"/>
              <a:buChar char="§"/>
              <a:tabLst>
                <a:tab pos="457200" algn="l"/>
              </a:tabLst>
            </a:pPr>
            <a:r>
              <a:rPr lang="en-US" sz="2000">
                <a:ea typeface="Times New Roman" panose="02020603050405020304" pitchFamily="18" charset="0"/>
                <a:cs typeface="Calibri" panose="020F0502020204030204" pitchFamily="34" charset="0"/>
              </a:rPr>
              <a:t>Increase resiliency, and</a:t>
            </a:r>
          </a:p>
          <a:p>
            <a:pPr>
              <a:lnSpc>
                <a:spcPct val="120000"/>
              </a:lnSpc>
              <a:spcBef>
                <a:spcPts val="1600"/>
              </a:spcBef>
              <a:buSzPct val="100000"/>
              <a:buFont typeface="Wingdings" pitchFamily="2" charset="2"/>
              <a:buChar char="§"/>
              <a:tabLst>
                <a:tab pos="457200" algn="l"/>
              </a:tabLst>
            </a:pPr>
            <a:r>
              <a:rPr lang="en-US" sz="2000">
                <a:ea typeface="Times New Roman" panose="02020603050405020304" pitchFamily="18" charset="0"/>
                <a:cs typeface="Calibri" panose="020F0502020204030204" pitchFamily="34" charset="0"/>
              </a:rPr>
              <a:t>Increase child and family well-being</a:t>
            </a:r>
          </a:p>
          <a:p>
            <a:pPr marL="0" indent="0">
              <a:lnSpc>
                <a:spcPct val="120000"/>
              </a:lnSpc>
              <a:spcBef>
                <a:spcPts val="1600"/>
              </a:spcBef>
              <a:buSzPct val="100000"/>
              <a:buNone/>
              <a:tabLst>
                <a:tab pos="457200" algn="l"/>
              </a:tabLst>
            </a:pPr>
            <a:endParaRPr lang="en-US" sz="2000">
              <a:ea typeface="Times New Roman" panose="02020603050405020304" pitchFamily="18" charset="0"/>
              <a:cs typeface="Calibri" panose="020F0502020204030204" pitchFamily="34" charset="0"/>
            </a:endParaRPr>
          </a:p>
          <a:p>
            <a:pPr marL="0" indent="0">
              <a:lnSpc>
                <a:spcPct val="120000"/>
              </a:lnSpc>
              <a:spcBef>
                <a:spcPts val="1600"/>
              </a:spcBef>
              <a:buSzPct val="100000"/>
              <a:buNone/>
              <a:tabLst>
                <a:tab pos="457200" algn="l"/>
              </a:tabLst>
            </a:pPr>
            <a:endParaRPr lang="en-US" sz="2000">
              <a:ea typeface="Times New Roman" panose="02020603050405020304" pitchFamily="18" charset="0"/>
              <a:cs typeface="Calibri" panose="020F0502020204030204" pitchFamily="34" charset="0"/>
            </a:endParaRPr>
          </a:p>
          <a:p>
            <a:pPr marL="0" indent="0">
              <a:lnSpc>
                <a:spcPct val="120000"/>
              </a:lnSpc>
              <a:spcBef>
                <a:spcPts val="1600"/>
              </a:spcBef>
              <a:buSzPct val="100000"/>
              <a:buNone/>
              <a:tabLst>
                <a:tab pos="457200" algn="l"/>
              </a:tabLst>
            </a:pPr>
            <a:r>
              <a:rPr lang="en-US" sz="2000">
                <a:ea typeface="Times New Roman" panose="02020603050405020304" pitchFamily="18" charset="0"/>
                <a:cs typeface="Calibri" panose="020F0502020204030204" pitchFamily="34" charset="0"/>
              </a:rPr>
              <a:t>SO THAT, families can provide safe, stable, nurturing relationships and environments for their children…</a:t>
            </a:r>
          </a:p>
          <a:p>
            <a:pPr marL="0" indent="0">
              <a:lnSpc>
                <a:spcPct val="120000"/>
              </a:lnSpc>
              <a:spcBef>
                <a:spcPts val="1600"/>
              </a:spcBef>
              <a:buSzPct val="100000"/>
              <a:buNone/>
              <a:tabLst>
                <a:tab pos="457200" algn="l"/>
              </a:tabLst>
            </a:pPr>
            <a:r>
              <a:rPr lang="en-US" sz="2000">
                <a:ea typeface="Times New Roman" panose="02020603050405020304" pitchFamily="18" charset="0"/>
                <a:cs typeface="Calibri" panose="020F0502020204030204" pitchFamily="34" charset="0"/>
              </a:rPr>
              <a:t>AND there will be a decrease in re-referrals to Child Welfare and decrease the likelihood of entering into foster care.</a:t>
            </a:r>
          </a:p>
          <a:p>
            <a:pPr marL="0" indent="0">
              <a:lnSpc>
                <a:spcPct val="120000"/>
              </a:lnSpc>
              <a:spcBef>
                <a:spcPts val="1600"/>
              </a:spcBef>
              <a:buSzPct val="100000"/>
              <a:buNone/>
              <a:tabLst>
                <a:tab pos="457200" algn="l"/>
              </a:tabLst>
            </a:pPr>
            <a:endParaRPr lang="en-US" sz="2000">
              <a:ea typeface="Times New Roman" panose="02020603050405020304" pitchFamily="18" charset="0"/>
              <a:cs typeface="Calibri" panose="020F0502020204030204" pitchFamily="34" charset="0"/>
            </a:endParaRPr>
          </a:p>
          <a:p>
            <a:pPr marL="0" indent="0">
              <a:lnSpc>
                <a:spcPct val="120000"/>
              </a:lnSpc>
              <a:spcBef>
                <a:spcPts val="1600"/>
              </a:spcBef>
              <a:buSzPct val="100000"/>
              <a:buNone/>
              <a:tabLst>
                <a:tab pos="457200" algn="l"/>
              </a:tabLst>
            </a:pPr>
            <a:endParaRPr lang="en-US" sz="2000">
              <a:ea typeface="Times New Roman" panose="02020603050405020304" pitchFamily="18" charset="0"/>
              <a:cs typeface="Calibri" panose="020F0502020204030204" pitchFamily="34" charset="0"/>
            </a:endParaRPr>
          </a:p>
          <a:p>
            <a:pPr marL="0" indent="0">
              <a:lnSpc>
                <a:spcPct val="120000"/>
              </a:lnSpc>
              <a:spcBef>
                <a:spcPts val="1600"/>
              </a:spcBef>
              <a:buSzPct val="100000"/>
              <a:buNone/>
              <a:tabLst>
                <a:tab pos="457200" algn="l"/>
              </a:tabLst>
            </a:pPr>
            <a:endParaRPr lang="en-US" sz="2000">
              <a:ea typeface="Times New Roman" panose="02020603050405020304" pitchFamily="18" charset="0"/>
              <a:cs typeface="Calibri" panose="020F0502020204030204" pitchFamily="34" charset="0"/>
            </a:endParaRPr>
          </a:p>
        </p:txBody>
      </p:sp>
      <p:sp>
        <p:nvSpPr>
          <p:cNvPr id="8" name="Title 7">
            <a:extLst>
              <a:ext uri="{FF2B5EF4-FFF2-40B4-BE49-F238E27FC236}">
                <a16:creationId xmlns:a16="http://schemas.microsoft.com/office/drawing/2014/main" id="{4CFC01F7-3653-7093-08E3-6F4B62C530CA}"/>
              </a:ext>
            </a:extLst>
          </p:cNvPr>
          <p:cNvSpPr txBox="1">
            <a:spLocks noGrp="1"/>
          </p:cNvSpPr>
          <p:nvPr>
            <p:ph type="title" idx="4294967295"/>
          </p:nvPr>
        </p:nvSpPr>
        <p:spPr>
          <a:xfrm>
            <a:off x="754063" y="754063"/>
            <a:ext cx="10922000" cy="6619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a:ln>
                  <a:noFill/>
                </a:ln>
                <a:solidFill>
                  <a:schemeClr val="tx1"/>
                </a:solidFill>
                <a:effectLst/>
                <a:uLnTx/>
                <a:uFillTx/>
                <a:latin typeface="+mj-lt"/>
                <a:ea typeface="+mn-ea"/>
                <a:cs typeface="Poppins SemiBold" panose="00000700000000000000" pitchFamily="50" charset="0"/>
              </a:rPr>
              <a:t>Linkages Theory of Change – Secondary Prevention</a:t>
            </a:r>
          </a:p>
        </p:txBody>
      </p:sp>
      <p:sp>
        <p:nvSpPr>
          <p:cNvPr id="2" name="Slide Number Placeholder 1">
            <a:extLst>
              <a:ext uri="{FF2B5EF4-FFF2-40B4-BE49-F238E27FC236}">
                <a16:creationId xmlns:a16="http://schemas.microsoft.com/office/drawing/2014/main" id="{7D2DEFC4-534E-D21C-0C30-CE66DC2331E3}"/>
              </a:ext>
            </a:extLst>
          </p:cNvPr>
          <p:cNvSpPr>
            <a:spLocks noGrp="1"/>
          </p:cNvSpPr>
          <p:nvPr>
            <p:ph type="sldNum" sz="quarter" idx="12"/>
          </p:nvPr>
        </p:nvSpPr>
        <p:spPr/>
        <p:txBody>
          <a:bodyPr/>
          <a:lstStyle/>
          <a:p>
            <a:fld id="{F25542F8-3586-4B75-BE44-E8DF12644DE6}" type="slidenum">
              <a:rPr lang="en-US" smtClean="0"/>
              <a:t>18</a:t>
            </a:fld>
            <a:endParaRPr lang="en-US"/>
          </a:p>
        </p:txBody>
      </p:sp>
    </p:spTree>
    <p:extLst>
      <p:ext uri="{BB962C8B-B14F-4D97-AF65-F5344CB8AC3E}">
        <p14:creationId xmlns:p14="http://schemas.microsoft.com/office/powerpoint/2010/main" val="21285955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73A79C8-0B9F-560F-52CB-D90481E5C0F6}"/>
              </a:ext>
              <a:ext uri="{C183D7F6-B498-43B3-948B-1728B52AA6E4}">
                <adec:decorative xmlns:adec="http://schemas.microsoft.com/office/drawing/2017/decorative" val="1"/>
              </a:ext>
            </a:extLst>
          </p:cNvPr>
          <p:cNvSpPr/>
          <p:nvPr/>
        </p:nvSpPr>
        <p:spPr>
          <a:xfrm>
            <a:off x="1" y="0"/>
            <a:ext cx="6095999" cy="6103257"/>
          </a:xfrm>
          <a:prstGeom prst="rect">
            <a:avLst/>
          </a:prstGeom>
          <a:solidFill>
            <a:schemeClr val="accent3">
              <a:alpha val="5991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9E94974A-8693-531B-2823-F166130BEBFC}"/>
              </a:ext>
            </a:extLst>
          </p:cNvPr>
          <p:cNvSpPr txBox="1">
            <a:spLocks noGrp="1"/>
          </p:cNvSpPr>
          <p:nvPr>
            <p:ph type="title" idx="4294967295"/>
          </p:nvPr>
        </p:nvSpPr>
        <p:spPr>
          <a:xfrm>
            <a:off x="754063" y="754063"/>
            <a:ext cx="10436225" cy="6619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a:ln>
                  <a:noFill/>
                </a:ln>
                <a:solidFill>
                  <a:schemeClr val="tx1"/>
                </a:solidFill>
                <a:effectLst/>
                <a:uLnTx/>
                <a:uFillTx/>
                <a:latin typeface="+mj-lt"/>
                <a:ea typeface="+mn-ea"/>
                <a:cs typeface="Poppins SemiBold" panose="00000700000000000000" pitchFamily="50" charset="0"/>
              </a:rPr>
              <a:t>Linkages Theory of Change – Tertiary Prevention</a:t>
            </a:r>
          </a:p>
        </p:txBody>
      </p:sp>
      <p:pic>
        <p:nvPicPr>
          <p:cNvPr id="7" name="Picture Placeholder 24" descr="Close-up of several hands collaboratively working on a project with colorful sticky notes, papers, and digital devices on a wooden table.">
            <a:extLst>
              <a:ext uri="{FF2B5EF4-FFF2-40B4-BE49-F238E27FC236}">
                <a16:creationId xmlns:a16="http://schemas.microsoft.com/office/drawing/2014/main" id="{D4C4F351-31F9-96F8-096E-D9867DD5B8BF}"/>
              </a:ext>
            </a:extLst>
          </p:cNvPr>
          <p:cNvPicPr>
            <a:picLocks noChangeAspect="1"/>
          </p:cNvPicPr>
          <p:nvPr/>
        </p:nvPicPr>
        <p:blipFill>
          <a:blip r:embed="rId3">
            <a:extLst>
              <a:ext uri="{28A0092B-C50C-407E-A947-70E740481C1C}">
                <a14:useLocalDpi xmlns:a14="http://schemas.microsoft.com/office/drawing/2010/main" val="0"/>
              </a:ext>
            </a:extLst>
          </a:blip>
          <a:srcRect l="16063" r="16063"/>
          <a:stretch/>
        </p:blipFill>
        <p:spPr>
          <a:xfrm>
            <a:off x="1976846" y="1981991"/>
            <a:ext cx="5909854" cy="4870584"/>
          </a:xfrm>
          <a:prstGeom prst="rect">
            <a:avLst/>
          </a:prstGeom>
        </p:spPr>
      </p:pic>
      <p:sp>
        <p:nvSpPr>
          <p:cNvPr id="8" name="TextBox 7">
            <a:extLst>
              <a:ext uri="{FF2B5EF4-FFF2-40B4-BE49-F238E27FC236}">
                <a16:creationId xmlns:a16="http://schemas.microsoft.com/office/drawing/2014/main" id="{2EC9525D-1CBE-A5A8-E181-6CA240AC8005}"/>
              </a:ext>
            </a:extLst>
          </p:cNvPr>
          <p:cNvSpPr txBox="1"/>
          <p:nvPr/>
        </p:nvSpPr>
        <p:spPr>
          <a:xfrm>
            <a:off x="8425541" y="1976567"/>
            <a:ext cx="3209109" cy="3647152"/>
          </a:xfrm>
          <a:prstGeom prst="rect">
            <a:avLst/>
          </a:prstGeom>
          <a:noFill/>
        </p:spPr>
        <p:txBody>
          <a:bodyPr wrap="square" lIns="91440" tIns="45720" rIns="91440" bIns="45720" rtlCol="0" anchor="t">
            <a:spAutoFit/>
          </a:bodyPr>
          <a:lstStyle/>
          <a:p>
            <a:pPr>
              <a:spcBef>
                <a:spcPts val="1800"/>
              </a:spcBef>
            </a:pPr>
            <a:r>
              <a:rPr lang="en-US" sz="2400" b="1">
                <a:cs typeface="Poppins"/>
              </a:rPr>
              <a:t>Tertiary prevention:</a:t>
            </a:r>
          </a:p>
          <a:p>
            <a:pPr>
              <a:spcBef>
                <a:spcPts val="1800"/>
              </a:spcBef>
            </a:pPr>
            <a:r>
              <a:rPr lang="en-US" sz="2400">
                <a:cs typeface="Poppins"/>
              </a:rPr>
              <a:t>IF there is continued support to CalWORKs recipients and families with CWS involvement and increased collaboration and coordination between CalWORKs and CWS…</a:t>
            </a:r>
          </a:p>
        </p:txBody>
      </p:sp>
      <p:sp>
        <p:nvSpPr>
          <p:cNvPr id="2" name="Slide Number Placeholder 1">
            <a:extLst>
              <a:ext uri="{FF2B5EF4-FFF2-40B4-BE49-F238E27FC236}">
                <a16:creationId xmlns:a16="http://schemas.microsoft.com/office/drawing/2014/main" id="{2229BC8E-F5E3-1E28-2AFC-A16877F87B3F}"/>
              </a:ext>
            </a:extLst>
          </p:cNvPr>
          <p:cNvSpPr>
            <a:spLocks noGrp="1"/>
          </p:cNvSpPr>
          <p:nvPr>
            <p:ph type="sldNum" sz="quarter" idx="12"/>
          </p:nvPr>
        </p:nvSpPr>
        <p:spPr/>
        <p:txBody>
          <a:bodyPr/>
          <a:lstStyle/>
          <a:p>
            <a:fld id="{F25542F8-3586-4B75-BE44-E8DF12644DE6}" type="slidenum">
              <a:rPr lang="en-US" smtClean="0"/>
              <a:t>19</a:t>
            </a:fld>
            <a:endParaRPr lang="en-US"/>
          </a:p>
        </p:txBody>
      </p:sp>
    </p:spTree>
    <p:extLst>
      <p:ext uri="{BB962C8B-B14F-4D97-AF65-F5344CB8AC3E}">
        <p14:creationId xmlns:p14="http://schemas.microsoft.com/office/powerpoint/2010/main" val="2179121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9FACEBD-7E00-B78F-15D8-3868AC405CB9}"/>
              </a:ext>
              <a:ext uri="{C183D7F6-B498-43B3-948B-1728B52AA6E4}">
                <adec:decorative xmlns:adec="http://schemas.microsoft.com/office/drawing/2017/decorative" val="1"/>
              </a:ext>
            </a:extLst>
          </p:cNvPr>
          <p:cNvSpPr/>
          <p:nvPr/>
        </p:nvSpPr>
        <p:spPr>
          <a:xfrm>
            <a:off x="1" y="0"/>
            <a:ext cx="12191999" cy="1942011"/>
          </a:xfrm>
          <a:prstGeom prst="rect">
            <a:avLst/>
          </a:prstGeom>
          <a:solidFill>
            <a:schemeClr val="accent3">
              <a:alpha val="2489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a:extLst>
              <a:ext uri="{FF2B5EF4-FFF2-40B4-BE49-F238E27FC236}">
                <a16:creationId xmlns:a16="http://schemas.microsoft.com/office/drawing/2014/main" id="{2421CFFD-AECC-7763-0CDE-629EFF5A1FBA}"/>
              </a:ext>
            </a:extLst>
          </p:cNvPr>
          <p:cNvSpPr txBox="1">
            <a:spLocks/>
          </p:cNvSpPr>
          <p:nvPr/>
        </p:nvSpPr>
        <p:spPr>
          <a:xfrm>
            <a:off x="754742" y="2290354"/>
            <a:ext cx="10723155" cy="3812903"/>
          </a:xfrm>
          <a:prstGeom prst="rect">
            <a:avLst/>
          </a:prstGeom>
        </p:spPr>
        <p:txBody>
          <a:bodyPr vert="horz" lIns="91440" tIns="45720" rIns="91440" bIns="45720" numCol="2" spcCol="68580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1600"/>
              </a:spcBef>
              <a:buSzPct val="100000"/>
              <a:buNone/>
              <a:tabLst>
                <a:tab pos="457200" algn="l"/>
              </a:tabLst>
            </a:pPr>
            <a:r>
              <a:rPr lang="en-US" sz="2400">
                <a:ea typeface="Times New Roman" panose="02020603050405020304" pitchFamily="18" charset="0"/>
                <a:cs typeface="Calibri"/>
              </a:rPr>
              <a:t>THEN, families will have the opportunity to:</a:t>
            </a:r>
          </a:p>
          <a:p>
            <a:pPr>
              <a:lnSpc>
                <a:spcPct val="120000"/>
              </a:lnSpc>
              <a:spcBef>
                <a:spcPts val="1600"/>
              </a:spcBef>
              <a:buSzPct val="100000"/>
              <a:buFont typeface="Wingdings" pitchFamily="2" charset="2"/>
              <a:buChar char="§"/>
              <a:tabLst>
                <a:tab pos="457200" algn="l"/>
              </a:tabLst>
            </a:pPr>
            <a:r>
              <a:rPr lang="en-US" sz="2400">
                <a:ea typeface="Times New Roman" panose="02020603050405020304" pitchFamily="18" charset="0"/>
                <a:cs typeface="Calibri"/>
              </a:rPr>
              <a:t>Increase parenting skills</a:t>
            </a:r>
          </a:p>
          <a:p>
            <a:pPr>
              <a:lnSpc>
                <a:spcPct val="120000"/>
              </a:lnSpc>
              <a:spcBef>
                <a:spcPts val="1600"/>
              </a:spcBef>
              <a:buSzPct val="100000"/>
              <a:buFont typeface="Wingdings" pitchFamily="2" charset="2"/>
              <a:buChar char="§"/>
              <a:tabLst>
                <a:tab pos="457200" algn="l"/>
              </a:tabLst>
            </a:pPr>
            <a:r>
              <a:rPr lang="en-US" sz="2400">
                <a:ea typeface="Times New Roman" panose="02020603050405020304" pitchFamily="18" charset="0"/>
                <a:cs typeface="Calibri"/>
              </a:rPr>
              <a:t>Increase financial stability</a:t>
            </a:r>
          </a:p>
          <a:p>
            <a:pPr>
              <a:lnSpc>
                <a:spcPct val="120000"/>
              </a:lnSpc>
              <a:spcBef>
                <a:spcPts val="1600"/>
              </a:spcBef>
              <a:buSzPct val="100000"/>
              <a:buFont typeface="Wingdings" pitchFamily="2" charset="2"/>
              <a:buChar char="§"/>
              <a:tabLst>
                <a:tab pos="457200" algn="l"/>
              </a:tabLst>
            </a:pPr>
            <a:r>
              <a:rPr lang="en-US" sz="2400">
                <a:ea typeface="Times New Roman" panose="02020603050405020304" pitchFamily="18" charset="0"/>
                <a:cs typeface="Calibri"/>
              </a:rPr>
              <a:t>Increase housing stability</a:t>
            </a:r>
          </a:p>
          <a:p>
            <a:pPr>
              <a:lnSpc>
                <a:spcPct val="120000"/>
              </a:lnSpc>
              <a:spcBef>
                <a:spcPts val="1600"/>
              </a:spcBef>
              <a:buSzPct val="100000"/>
              <a:buFont typeface="Wingdings" pitchFamily="2" charset="2"/>
              <a:buChar char="§"/>
              <a:tabLst>
                <a:tab pos="457200" algn="l"/>
              </a:tabLst>
            </a:pPr>
            <a:r>
              <a:rPr lang="en-US" sz="2400">
                <a:ea typeface="Times New Roman" panose="02020603050405020304" pitchFamily="18" charset="0"/>
                <a:cs typeface="Calibri"/>
              </a:rPr>
              <a:t>Increase resiliency, and </a:t>
            </a:r>
            <a:endParaRPr lang="en-US" sz="2400">
              <a:ea typeface="Times New Roman" panose="02020603050405020304" pitchFamily="18" charset="0"/>
              <a:cs typeface="Calibri" panose="020F0502020204030204" pitchFamily="34" charset="0"/>
            </a:endParaRPr>
          </a:p>
          <a:p>
            <a:pPr>
              <a:lnSpc>
                <a:spcPct val="120000"/>
              </a:lnSpc>
              <a:spcBef>
                <a:spcPts val="1600"/>
              </a:spcBef>
              <a:buSzPct val="100000"/>
              <a:buFont typeface="Wingdings" pitchFamily="2" charset="2"/>
              <a:buChar char="§"/>
              <a:tabLst>
                <a:tab pos="457200" algn="l"/>
              </a:tabLst>
            </a:pPr>
            <a:r>
              <a:rPr lang="en-US" sz="2400">
                <a:ea typeface="Times New Roman" panose="02020603050405020304" pitchFamily="18" charset="0"/>
                <a:cs typeface="Calibri"/>
              </a:rPr>
              <a:t>Increase child and family well-being</a:t>
            </a:r>
          </a:p>
          <a:p>
            <a:pPr>
              <a:lnSpc>
                <a:spcPct val="120000"/>
              </a:lnSpc>
              <a:spcBef>
                <a:spcPts val="1600"/>
              </a:spcBef>
              <a:buSzPct val="100000"/>
              <a:buFont typeface="Wingdings" pitchFamily="2" charset="2"/>
              <a:buChar char="§"/>
              <a:tabLst>
                <a:tab pos="457200" algn="l"/>
              </a:tabLst>
            </a:pPr>
            <a:endParaRPr lang="en-US" sz="2400">
              <a:ea typeface="Times New Roman" panose="02020603050405020304" pitchFamily="18" charset="0"/>
              <a:cs typeface="Calibri" panose="020F0502020204030204" pitchFamily="34" charset="0"/>
            </a:endParaRPr>
          </a:p>
          <a:p>
            <a:pPr marL="0" indent="0">
              <a:lnSpc>
                <a:spcPct val="120000"/>
              </a:lnSpc>
              <a:spcBef>
                <a:spcPts val="1600"/>
              </a:spcBef>
              <a:buSzPct val="100000"/>
              <a:buNone/>
              <a:tabLst>
                <a:tab pos="457200" algn="l"/>
              </a:tabLst>
            </a:pPr>
            <a:r>
              <a:rPr lang="en-US" sz="2400">
                <a:ea typeface="Times New Roman" panose="02020603050405020304" pitchFamily="18" charset="0"/>
                <a:cs typeface="Calibri"/>
              </a:rPr>
              <a:t>SO THAT, families can focus efforts on mitigating the trauma of child maltreatment, reduce its negative consequences and prevent its recurrence.</a:t>
            </a:r>
          </a:p>
          <a:p>
            <a:pPr>
              <a:lnSpc>
                <a:spcPct val="120000"/>
              </a:lnSpc>
              <a:spcBef>
                <a:spcPts val="1600"/>
              </a:spcBef>
              <a:buSzPct val="100000"/>
              <a:buFont typeface="Wingdings" pitchFamily="2" charset="2"/>
              <a:buChar char="§"/>
              <a:tabLst>
                <a:tab pos="457200" algn="l"/>
              </a:tabLst>
            </a:pPr>
            <a:endParaRPr lang="en-US" sz="1800">
              <a:ea typeface="Times New Roman" panose="02020603050405020304" pitchFamily="18" charset="0"/>
              <a:cs typeface="Calibri" panose="020F0502020204030204" pitchFamily="34" charset="0"/>
            </a:endParaRPr>
          </a:p>
          <a:p>
            <a:pPr>
              <a:lnSpc>
                <a:spcPct val="120000"/>
              </a:lnSpc>
              <a:spcBef>
                <a:spcPts val="1600"/>
              </a:spcBef>
              <a:buSzPct val="100000"/>
              <a:buFont typeface="Wingdings" pitchFamily="2" charset="2"/>
              <a:buChar char="§"/>
              <a:tabLst>
                <a:tab pos="457200" algn="l"/>
              </a:tabLst>
            </a:pPr>
            <a:endParaRPr lang="en-US" sz="1800">
              <a:ea typeface="Times New Roman" panose="02020603050405020304" pitchFamily="18" charset="0"/>
              <a:cs typeface="Calibri" panose="020F0502020204030204" pitchFamily="34" charset="0"/>
            </a:endParaRPr>
          </a:p>
          <a:p>
            <a:pPr>
              <a:lnSpc>
                <a:spcPct val="120000"/>
              </a:lnSpc>
              <a:spcBef>
                <a:spcPts val="1600"/>
              </a:spcBef>
              <a:buSzPct val="100000"/>
              <a:buFont typeface="Wingdings" pitchFamily="2" charset="2"/>
              <a:buChar char="§"/>
              <a:tabLst>
                <a:tab pos="457200" algn="l"/>
              </a:tabLst>
            </a:pPr>
            <a:endParaRPr lang="en-US" sz="1800">
              <a:ea typeface="Times New Roman" panose="02020603050405020304" pitchFamily="18" charset="0"/>
              <a:cs typeface="Calibri" panose="020F0502020204030204" pitchFamily="34" charset="0"/>
            </a:endParaRPr>
          </a:p>
        </p:txBody>
      </p:sp>
      <p:sp>
        <p:nvSpPr>
          <p:cNvPr id="8" name="Title 7">
            <a:extLst>
              <a:ext uri="{FF2B5EF4-FFF2-40B4-BE49-F238E27FC236}">
                <a16:creationId xmlns:a16="http://schemas.microsoft.com/office/drawing/2014/main" id="{666277E3-5003-03F0-F612-C1076AE6177C}"/>
              </a:ext>
            </a:extLst>
          </p:cNvPr>
          <p:cNvSpPr txBox="1">
            <a:spLocks noGrp="1"/>
          </p:cNvSpPr>
          <p:nvPr>
            <p:ph type="title" idx="4294967295"/>
          </p:nvPr>
        </p:nvSpPr>
        <p:spPr>
          <a:xfrm>
            <a:off x="754063" y="754063"/>
            <a:ext cx="10860087" cy="6619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a:ln>
                  <a:noFill/>
                </a:ln>
                <a:solidFill>
                  <a:schemeClr val="tx1"/>
                </a:solidFill>
                <a:effectLst/>
                <a:uLnTx/>
                <a:uFillTx/>
                <a:latin typeface="+mj-lt"/>
                <a:ea typeface="+mn-ea"/>
                <a:cs typeface="Poppins SemiBold" panose="00000700000000000000" pitchFamily="50" charset="0"/>
              </a:rPr>
              <a:t>Linkages Theory of Change – Tertiary Prevention</a:t>
            </a:r>
          </a:p>
        </p:txBody>
      </p:sp>
      <p:sp>
        <p:nvSpPr>
          <p:cNvPr id="2" name="Slide Number Placeholder 1">
            <a:extLst>
              <a:ext uri="{FF2B5EF4-FFF2-40B4-BE49-F238E27FC236}">
                <a16:creationId xmlns:a16="http://schemas.microsoft.com/office/drawing/2014/main" id="{F0102E18-26AD-5B8F-729D-1F7E25696EF1}"/>
              </a:ext>
            </a:extLst>
          </p:cNvPr>
          <p:cNvSpPr>
            <a:spLocks noGrp="1"/>
          </p:cNvSpPr>
          <p:nvPr>
            <p:ph type="sldNum" sz="quarter" idx="12"/>
          </p:nvPr>
        </p:nvSpPr>
        <p:spPr/>
        <p:txBody>
          <a:bodyPr/>
          <a:lstStyle/>
          <a:p>
            <a:fld id="{F25542F8-3586-4B75-BE44-E8DF12644DE6}" type="slidenum">
              <a:rPr lang="en-US" smtClean="0"/>
              <a:t>20</a:t>
            </a:fld>
            <a:endParaRPr lang="en-US"/>
          </a:p>
        </p:txBody>
      </p:sp>
    </p:spTree>
    <p:extLst>
      <p:ext uri="{BB962C8B-B14F-4D97-AF65-F5344CB8AC3E}">
        <p14:creationId xmlns:p14="http://schemas.microsoft.com/office/powerpoint/2010/main" val="15780588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pic>
        <p:nvPicPr>
          <p:cNvPr id="499" name="Google Shape;499;p39" descr="Alphabet noodle soup in a white bowl on a wooden table with a soup spoon and cloth napkin."/>
          <p:cNvPicPr preferRelativeResize="0"/>
          <p:nvPr/>
        </p:nvPicPr>
        <p:blipFill rotWithShape="1">
          <a:blip r:embed="rId3">
            <a:alphaModFix/>
          </a:blip>
          <a:srcRect l="2261" t="3861" r="3515" b="19512"/>
          <a:stretch/>
        </p:blipFill>
        <p:spPr>
          <a:xfrm>
            <a:off x="4940300" y="903779"/>
            <a:ext cx="6649358" cy="3605002"/>
          </a:xfrm>
          <a:custGeom>
            <a:avLst/>
            <a:gdLst/>
            <a:ahLst/>
            <a:cxnLst/>
            <a:rect l="l" t="t" r="r" b="b"/>
            <a:pathLst>
              <a:path w="6649358" h="3605002" extrusionOk="0">
                <a:moveTo>
                  <a:pt x="0" y="0"/>
                </a:moveTo>
                <a:lnTo>
                  <a:pt x="6649358" y="0"/>
                </a:lnTo>
                <a:lnTo>
                  <a:pt x="6649358" y="3605002"/>
                </a:lnTo>
                <a:lnTo>
                  <a:pt x="0" y="3605002"/>
                </a:lnTo>
                <a:close/>
              </a:path>
            </a:pathLst>
          </a:custGeom>
          <a:noFill/>
          <a:ln>
            <a:noFill/>
          </a:ln>
        </p:spPr>
      </p:pic>
      <p:sp>
        <p:nvSpPr>
          <p:cNvPr id="500" name="Google Shape;500;p39"/>
          <p:cNvSpPr txBox="1">
            <a:spLocks noGrp="1"/>
          </p:cNvSpPr>
          <p:nvPr>
            <p:ph type="title" idx="4294967295"/>
          </p:nvPr>
        </p:nvSpPr>
        <p:spPr>
          <a:xfrm>
            <a:off x="510327" y="898517"/>
            <a:ext cx="6242958" cy="661720"/>
          </a:xfrm>
          <a:prstGeom prst="rect">
            <a:avLst/>
          </a:prstGeom>
          <a:noFill/>
          <a:ln>
            <a:noFill/>
          </a:ln>
        </p:spPr>
        <p:txBody>
          <a:bodyPr spcFirstLastPara="1" wrap="square" lIns="91425" tIns="45700" rIns="91425" bIns="45700" anchor="t" anchorCtr="0">
            <a:spAutoFit/>
          </a:bodyPr>
          <a:lstStyle/>
          <a:p>
            <a:pPr>
              <a:lnSpc>
                <a:spcPct val="100000"/>
              </a:lnSpc>
              <a:spcBef>
                <a:spcPts val="0"/>
              </a:spcBef>
              <a:buClr>
                <a:schemeClr val="dk1"/>
              </a:buClr>
              <a:buSzPts val="3700"/>
            </a:pPr>
            <a:r>
              <a:rPr lang="en-US" sz="3700" dirty="0">
                <a:solidFill>
                  <a:schemeClr val="dk1"/>
                </a:solidFill>
                <a:latin typeface="Play"/>
                <a:sym typeface="Play"/>
              </a:rPr>
              <a:t>Small Group Activity</a:t>
            </a:r>
            <a:endParaRPr dirty="0"/>
          </a:p>
        </p:txBody>
      </p:sp>
      <p:sp>
        <p:nvSpPr>
          <p:cNvPr id="501" name="Google Shape;501;p39"/>
          <p:cNvSpPr txBox="1"/>
          <p:nvPr/>
        </p:nvSpPr>
        <p:spPr>
          <a:xfrm>
            <a:off x="1625600" y="5560801"/>
            <a:ext cx="8940798" cy="306109"/>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1200" b="0" i="0" dirty="0">
                <a:solidFill>
                  <a:srgbClr val="7F7F7F"/>
                </a:solidFill>
                <a:latin typeface="Arial"/>
                <a:ea typeface="Arial"/>
                <a:cs typeface="Arial"/>
                <a:sym typeface="Arial"/>
              </a:rPr>
              <a:t>linkages.cfpic.org</a:t>
            </a:r>
            <a:endParaRPr sz="1200" dirty="0">
              <a:solidFill>
                <a:srgbClr val="7F7F7F"/>
              </a:solidFill>
              <a:latin typeface="Arial"/>
              <a:ea typeface="Arial"/>
              <a:cs typeface="Arial"/>
              <a:sym typeface="Arial"/>
            </a:endParaRPr>
          </a:p>
        </p:txBody>
      </p:sp>
      <p:sp>
        <p:nvSpPr>
          <p:cNvPr id="502" name="Google Shape;502;p39"/>
          <p:cNvSpPr txBox="1"/>
          <p:nvPr/>
        </p:nvSpPr>
        <p:spPr>
          <a:xfrm>
            <a:off x="754742" y="1718023"/>
            <a:ext cx="3587574" cy="1769695"/>
          </a:xfrm>
          <a:prstGeom prst="rect">
            <a:avLst/>
          </a:prstGeom>
          <a:noFill/>
          <a:ln>
            <a:noFill/>
          </a:ln>
        </p:spPr>
        <p:txBody>
          <a:bodyPr spcFirstLastPara="1" wrap="square" lIns="91425" tIns="45700" rIns="91425" bIns="0" anchor="b" anchorCtr="0">
            <a:spAutoFit/>
          </a:bodyPr>
          <a:lstStyle/>
          <a:p>
            <a:r>
              <a:rPr lang="en-US" sz="2800" dirty="0">
                <a:solidFill>
                  <a:schemeClr val="dk1"/>
                </a:solidFill>
                <a:latin typeface="Play"/>
                <a:ea typeface="Play"/>
                <a:cs typeface="Play"/>
                <a:sym typeface="Play"/>
              </a:rPr>
              <a:t>Speaking the same language: Get to know your teammates and your acronyms!</a:t>
            </a:r>
            <a:endParaRPr sz="2800" dirty="0">
              <a:solidFill>
                <a:schemeClr val="dk1"/>
              </a:solidFill>
            </a:endParaRPr>
          </a:p>
        </p:txBody>
      </p:sp>
      <p:grpSp>
        <p:nvGrpSpPr>
          <p:cNvPr id="503" name="Google Shape;503;p39">
            <a:extLst>
              <a:ext uri="{C183D7F6-B498-43B3-948B-1728B52AA6E4}">
                <adec:decorative xmlns:adec="http://schemas.microsoft.com/office/drawing/2017/decorative" val="1"/>
              </a:ext>
            </a:extLst>
          </p:cNvPr>
          <p:cNvGrpSpPr/>
          <p:nvPr/>
        </p:nvGrpSpPr>
        <p:grpSpPr>
          <a:xfrm>
            <a:off x="5639737" y="4220165"/>
            <a:ext cx="5184610" cy="868854"/>
            <a:chOff x="5639737" y="4220165"/>
            <a:chExt cx="5184610" cy="868854"/>
          </a:xfrm>
        </p:grpSpPr>
        <p:sp>
          <p:nvSpPr>
            <p:cNvPr id="504" name="Google Shape;504;p39"/>
            <p:cNvSpPr/>
            <p:nvPr/>
          </p:nvSpPr>
          <p:spPr>
            <a:xfrm>
              <a:off x="5639737" y="4220165"/>
              <a:ext cx="862404" cy="862404"/>
            </a:xfrm>
            <a:prstGeom prst="ellipse">
              <a:avLst/>
            </a:prstGeom>
            <a:solidFill>
              <a:schemeClr val="accent1"/>
            </a:solidFill>
            <a:ln w="381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5" name="Google Shape;505;p39"/>
            <p:cNvSpPr/>
            <p:nvPr/>
          </p:nvSpPr>
          <p:spPr>
            <a:xfrm>
              <a:off x="7082383" y="4220165"/>
              <a:ext cx="862404" cy="862404"/>
            </a:xfrm>
            <a:prstGeom prst="ellipse">
              <a:avLst/>
            </a:prstGeom>
            <a:solidFill>
              <a:schemeClr val="accent1"/>
            </a:solidFill>
            <a:ln w="381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6" name="Google Shape;506;p39"/>
            <p:cNvSpPr/>
            <p:nvPr/>
          </p:nvSpPr>
          <p:spPr>
            <a:xfrm>
              <a:off x="8525029" y="4226615"/>
              <a:ext cx="862404" cy="862404"/>
            </a:xfrm>
            <a:prstGeom prst="ellipse">
              <a:avLst/>
            </a:prstGeom>
            <a:solidFill>
              <a:schemeClr val="accent1"/>
            </a:solidFill>
            <a:ln w="381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7" name="Google Shape;507;p39"/>
            <p:cNvSpPr/>
            <p:nvPr/>
          </p:nvSpPr>
          <p:spPr>
            <a:xfrm>
              <a:off x="9961943" y="4226615"/>
              <a:ext cx="862404" cy="862404"/>
            </a:xfrm>
            <a:prstGeom prst="ellipse">
              <a:avLst/>
            </a:prstGeom>
            <a:solidFill>
              <a:schemeClr val="accent1"/>
            </a:solidFill>
            <a:ln w="381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sp>
        <p:nvSpPr>
          <p:cNvPr id="2" name="Slide Number Placeholder 1">
            <a:extLst>
              <a:ext uri="{FF2B5EF4-FFF2-40B4-BE49-F238E27FC236}">
                <a16:creationId xmlns:a16="http://schemas.microsoft.com/office/drawing/2014/main" id="{76B4D3B3-A0B9-872B-62E6-4A859537D58F}"/>
              </a:ext>
            </a:extLst>
          </p:cNvPr>
          <p:cNvSpPr>
            <a:spLocks noGrp="1"/>
          </p:cNvSpPr>
          <p:nvPr>
            <p:ph type="sldNum" sz="quarter" idx="12"/>
          </p:nvPr>
        </p:nvSpPr>
        <p:spPr/>
        <p:txBody>
          <a:bodyPr/>
          <a:lstStyle/>
          <a:p>
            <a:fld id="{F25542F8-3586-4B75-BE44-E8DF12644DE6}" type="slidenum">
              <a:rPr lang="en-US" smtClean="0"/>
              <a:t>21</a:t>
            </a:fld>
            <a:endParaRPr lang="en-US"/>
          </a:p>
        </p:txBody>
      </p:sp>
    </p:spTree>
    <p:extLst>
      <p:ext uri="{BB962C8B-B14F-4D97-AF65-F5344CB8AC3E}">
        <p14:creationId xmlns:p14="http://schemas.microsoft.com/office/powerpoint/2010/main" val="9517999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4" descr="Multi-ethnic group of young people looking down as if reviewing plans or documents.">
            <a:extLst>
              <a:ext uri="{FF2B5EF4-FFF2-40B4-BE49-F238E27FC236}">
                <a16:creationId xmlns:a16="http://schemas.microsoft.com/office/drawing/2014/main" id="{32695C0C-9851-9BF8-8C78-77D1A0EBE1F8}"/>
              </a:ext>
            </a:extLst>
          </p:cNvPr>
          <p:cNvPicPr>
            <a:picLocks noChangeAspect="1"/>
          </p:cNvPicPr>
          <p:nvPr/>
        </p:nvPicPr>
        <p:blipFill>
          <a:blip r:embed="rId3">
            <a:extLst>
              <a:ext uri="{28A0092B-C50C-407E-A947-70E740481C1C}">
                <a14:useLocalDpi xmlns:a14="http://schemas.microsoft.com/office/drawing/2010/main" val="0"/>
              </a:ext>
            </a:extLst>
          </a:blip>
          <a:srcRect t="9338" b="9338"/>
          <a:stretch/>
        </p:blipFill>
        <p:spPr>
          <a:xfrm>
            <a:off x="4940300" y="903779"/>
            <a:ext cx="6649358" cy="3605002"/>
          </a:xfrm>
          <a:custGeom>
            <a:avLst/>
            <a:gdLst>
              <a:gd name="connsiteX0" fmla="*/ 0 w 6649358"/>
              <a:gd name="connsiteY0" fmla="*/ 0 h 3605002"/>
              <a:gd name="connsiteX1" fmla="*/ 6649358 w 6649358"/>
              <a:gd name="connsiteY1" fmla="*/ 0 h 3605002"/>
              <a:gd name="connsiteX2" fmla="*/ 6649358 w 6649358"/>
              <a:gd name="connsiteY2" fmla="*/ 3605002 h 3605002"/>
              <a:gd name="connsiteX3" fmla="*/ 0 w 6649358"/>
              <a:gd name="connsiteY3" fmla="*/ 3605002 h 3605002"/>
            </a:gdLst>
            <a:ahLst/>
            <a:cxnLst>
              <a:cxn ang="0">
                <a:pos x="connsiteX0" y="connsiteY0"/>
              </a:cxn>
              <a:cxn ang="0">
                <a:pos x="connsiteX1" y="connsiteY1"/>
              </a:cxn>
              <a:cxn ang="0">
                <a:pos x="connsiteX2" y="connsiteY2"/>
              </a:cxn>
              <a:cxn ang="0">
                <a:pos x="connsiteX3" y="connsiteY3"/>
              </a:cxn>
            </a:cxnLst>
            <a:rect l="l" t="t" r="r" b="b"/>
            <a:pathLst>
              <a:path w="6649358" h="3605002">
                <a:moveTo>
                  <a:pt x="0" y="0"/>
                </a:moveTo>
                <a:lnTo>
                  <a:pt x="6649358" y="0"/>
                </a:lnTo>
                <a:lnTo>
                  <a:pt x="6649358" y="3605002"/>
                </a:lnTo>
                <a:lnTo>
                  <a:pt x="0" y="3605002"/>
                </a:lnTo>
                <a:close/>
              </a:path>
            </a:pathLst>
          </a:custGeom>
        </p:spPr>
      </p:pic>
      <p:grpSp>
        <p:nvGrpSpPr>
          <p:cNvPr id="8" name="Group 7">
            <a:extLst>
              <a:ext uri="{FF2B5EF4-FFF2-40B4-BE49-F238E27FC236}">
                <a16:creationId xmlns:a16="http://schemas.microsoft.com/office/drawing/2014/main" id="{0C2DEEEC-5471-2A14-12A8-B0F66191885A}"/>
              </a:ext>
              <a:ext uri="{C183D7F6-B498-43B3-948B-1728B52AA6E4}">
                <adec:decorative xmlns:adec="http://schemas.microsoft.com/office/drawing/2017/decorative" val="1"/>
              </a:ext>
            </a:extLst>
          </p:cNvPr>
          <p:cNvGrpSpPr/>
          <p:nvPr/>
        </p:nvGrpSpPr>
        <p:grpSpPr>
          <a:xfrm>
            <a:off x="5639737" y="4220165"/>
            <a:ext cx="5184610" cy="868854"/>
            <a:chOff x="5639737" y="4220165"/>
            <a:chExt cx="5184610" cy="868854"/>
          </a:xfrm>
        </p:grpSpPr>
        <p:sp>
          <p:nvSpPr>
            <p:cNvPr id="4" name="Oval 3">
              <a:extLst>
                <a:ext uri="{FF2B5EF4-FFF2-40B4-BE49-F238E27FC236}">
                  <a16:creationId xmlns:a16="http://schemas.microsoft.com/office/drawing/2014/main" id="{F2AD03AE-D965-19A0-8611-9C4E78C746AA}"/>
                </a:ext>
                <a:ext uri="{C183D7F6-B498-43B3-948B-1728B52AA6E4}">
                  <adec:decorative xmlns:adec="http://schemas.microsoft.com/office/drawing/2017/decorative" val="1"/>
                </a:ext>
              </a:extLst>
            </p:cNvPr>
            <p:cNvSpPr/>
            <p:nvPr/>
          </p:nvSpPr>
          <p:spPr>
            <a:xfrm>
              <a:off x="5639737" y="4220165"/>
              <a:ext cx="862404" cy="862404"/>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D7F72392-E0FF-7DD5-1B82-064F11D1FA13}"/>
                </a:ext>
                <a:ext uri="{C183D7F6-B498-43B3-948B-1728B52AA6E4}">
                  <adec:decorative xmlns:adec="http://schemas.microsoft.com/office/drawing/2017/decorative" val="1"/>
                </a:ext>
              </a:extLst>
            </p:cNvPr>
            <p:cNvSpPr/>
            <p:nvPr/>
          </p:nvSpPr>
          <p:spPr>
            <a:xfrm>
              <a:off x="7082383" y="4220165"/>
              <a:ext cx="862404" cy="862404"/>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EEC06B90-944C-5F5B-737A-560466C08F96}"/>
                </a:ext>
                <a:ext uri="{C183D7F6-B498-43B3-948B-1728B52AA6E4}">
                  <adec:decorative xmlns:adec="http://schemas.microsoft.com/office/drawing/2017/decorative" val="1"/>
                </a:ext>
              </a:extLst>
            </p:cNvPr>
            <p:cNvSpPr/>
            <p:nvPr/>
          </p:nvSpPr>
          <p:spPr>
            <a:xfrm>
              <a:off x="8525029" y="4226615"/>
              <a:ext cx="862404" cy="862404"/>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086F378B-7BE0-868A-D091-A2BBDC512A97}"/>
                </a:ext>
                <a:ext uri="{C183D7F6-B498-43B3-948B-1728B52AA6E4}">
                  <adec:decorative xmlns:adec="http://schemas.microsoft.com/office/drawing/2017/decorative" val="1"/>
                </a:ext>
              </a:extLst>
            </p:cNvPr>
            <p:cNvSpPr/>
            <p:nvPr/>
          </p:nvSpPr>
          <p:spPr>
            <a:xfrm>
              <a:off x="9961943" y="4226615"/>
              <a:ext cx="862404" cy="862404"/>
            </a:xfrm>
            <a:prstGeom prst="ellipse">
              <a:avLst/>
            </a:prstGeom>
            <a:solidFill>
              <a:schemeClr val="bg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a:extLst>
              <a:ext uri="{FF2B5EF4-FFF2-40B4-BE49-F238E27FC236}">
                <a16:creationId xmlns:a16="http://schemas.microsoft.com/office/drawing/2014/main" id="{23AE3AE5-4397-5C58-E702-84913E33D67D}"/>
              </a:ext>
            </a:extLst>
          </p:cNvPr>
          <p:cNvSpPr txBox="1"/>
          <p:nvPr/>
        </p:nvSpPr>
        <p:spPr>
          <a:xfrm>
            <a:off x="1625600" y="5560801"/>
            <a:ext cx="8940798" cy="306109"/>
          </a:xfrm>
          <a:prstGeom prst="rect">
            <a:avLst/>
          </a:prstGeom>
          <a:noFill/>
        </p:spPr>
        <p:txBody>
          <a:bodyPr wrap="square">
            <a:spAutoFit/>
          </a:bodyPr>
          <a:lstStyle/>
          <a:p>
            <a:pPr algn="ctr">
              <a:lnSpc>
                <a:spcPts val="1800"/>
              </a:lnSpc>
            </a:pPr>
            <a:r>
              <a:rPr lang="en-US" sz="1200" b="0" i="0" spc="300">
                <a:solidFill>
                  <a:schemeClr val="tx1">
                    <a:lumMod val="50000"/>
                    <a:lumOff val="50000"/>
                  </a:schemeClr>
                </a:solidFill>
                <a:effectLst/>
                <a:ea typeface="Jost Light" pitchFamily="2" charset="0"/>
              </a:rPr>
              <a:t>linkages.cfpic.org</a:t>
            </a:r>
            <a:endParaRPr lang="en-US" sz="1200" spc="300">
              <a:solidFill>
                <a:schemeClr val="tx1">
                  <a:lumMod val="50000"/>
                  <a:lumOff val="50000"/>
                </a:schemeClr>
              </a:solidFill>
              <a:ea typeface="Jost Light" pitchFamily="2" charset="0"/>
            </a:endParaRPr>
          </a:p>
        </p:txBody>
      </p:sp>
      <p:sp>
        <p:nvSpPr>
          <p:cNvPr id="16" name="TextBox 15">
            <a:extLst>
              <a:ext uri="{FF2B5EF4-FFF2-40B4-BE49-F238E27FC236}">
                <a16:creationId xmlns:a16="http://schemas.microsoft.com/office/drawing/2014/main" id="{0738B1AB-9644-D74A-A765-49CB094381BD}"/>
              </a:ext>
            </a:extLst>
          </p:cNvPr>
          <p:cNvSpPr txBox="1"/>
          <p:nvPr/>
        </p:nvSpPr>
        <p:spPr>
          <a:xfrm>
            <a:off x="754741" y="2319132"/>
            <a:ext cx="2988583" cy="907941"/>
          </a:xfrm>
          <a:prstGeom prst="rect">
            <a:avLst/>
          </a:prstGeom>
          <a:noFill/>
        </p:spPr>
        <p:txBody>
          <a:bodyPr wrap="square" lIns="91440" tIns="45720" rIns="91440" bIns="0" rtlCol="0" anchor="b" anchorCtr="0">
            <a:spAutoFit/>
          </a:bodyPr>
          <a:lstStyle/>
          <a:p>
            <a:r>
              <a:rPr lang="en-US" sz="2800" dirty="0">
                <a:latin typeface="+mj-lt"/>
                <a:ea typeface="Jost Medium" pitchFamily="2" charset="0"/>
                <a:cs typeface="Poppins Medium"/>
              </a:rPr>
              <a:t>What we have </a:t>
            </a:r>
            <a:endParaRPr lang="en-US" dirty="0">
              <a:cs typeface="Poppins Medium"/>
            </a:endParaRPr>
          </a:p>
          <a:p>
            <a:r>
              <a:rPr lang="en-US" sz="2800" dirty="0">
                <a:latin typeface="+mj-lt"/>
                <a:ea typeface="Jost Medium" pitchFamily="2" charset="0"/>
                <a:cs typeface="Poppins Medium"/>
              </a:rPr>
              <a:t>learned…</a:t>
            </a:r>
            <a:endParaRPr lang="en-US" dirty="0">
              <a:cs typeface="Poppins Medium"/>
            </a:endParaRPr>
          </a:p>
        </p:txBody>
      </p:sp>
      <p:sp>
        <p:nvSpPr>
          <p:cNvPr id="3" name="Title 2">
            <a:extLst>
              <a:ext uri="{FF2B5EF4-FFF2-40B4-BE49-F238E27FC236}">
                <a16:creationId xmlns:a16="http://schemas.microsoft.com/office/drawing/2014/main" id="{0C3D5FE3-BB52-D42F-4E75-89709DE90DCC}"/>
              </a:ext>
            </a:extLst>
          </p:cNvPr>
          <p:cNvSpPr txBox="1">
            <a:spLocks noGrp="1"/>
          </p:cNvSpPr>
          <p:nvPr>
            <p:ph type="title" idx="4294967295"/>
          </p:nvPr>
        </p:nvSpPr>
        <p:spPr>
          <a:xfrm>
            <a:off x="754742" y="754743"/>
            <a:ext cx="6242958" cy="6617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a:ln>
                  <a:noFill/>
                </a:ln>
                <a:solidFill>
                  <a:schemeClr val="tx1"/>
                </a:solidFill>
                <a:effectLst/>
                <a:uLnTx/>
                <a:uFillTx/>
                <a:latin typeface="+mj-lt"/>
                <a:ea typeface="+mn-ea"/>
                <a:cs typeface="Poppins SemiBold" panose="00000700000000000000" pitchFamily="50" charset="0"/>
              </a:rPr>
              <a:t>Statistics</a:t>
            </a:r>
          </a:p>
        </p:txBody>
      </p:sp>
      <p:sp>
        <p:nvSpPr>
          <p:cNvPr id="9" name="Slide Number Placeholder 8">
            <a:extLst>
              <a:ext uri="{FF2B5EF4-FFF2-40B4-BE49-F238E27FC236}">
                <a16:creationId xmlns:a16="http://schemas.microsoft.com/office/drawing/2014/main" id="{EC13FEC5-935E-7E56-2D26-15FE8BA60DC7}"/>
              </a:ext>
            </a:extLst>
          </p:cNvPr>
          <p:cNvSpPr>
            <a:spLocks noGrp="1"/>
          </p:cNvSpPr>
          <p:nvPr>
            <p:ph type="sldNum" sz="quarter" idx="12"/>
          </p:nvPr>
        </p:nvSpPr>
        <p:spPr/>
        <p:txBody>
          <a:bodyPr/>
          <a:lstStyle/>
          <a:p>
            <a:fld id="{F25542F8-3586-4B75-BE44-E8DF12644DE6}" type="slidenum">
              <a:rPr lang="en-US" smtClean="0"/>
              <a:t>22</a:t>
            </a:fld>
            <a:endParaRPr lang="en-US"/>
          </a:p>
        </p:txBody>
      </p:sp>
    </p:spTree>
    <p:extLst>
      <p:ext uri="{BB962C8B-B14F-4D97-AF65-F5344CB8AC3E}">
        <p14:creationId xmlns:p14="http://schemas.microsoft.com/office/powerpoint/2010/main" val="42931941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15">
            <a:extLst>
              <a:ext uri="{C183D7F6-B498-43B3-948B-1728B52AA6E4}">
                <adec:decorative xmlns:adec="http://schemas.microsoft.com/office/drawing/2017/decorative" val="1"/>
              </a:ext>
            </a:extLst>
          </p:cNvPr>
          <p:cNvSpPr/>
          <p:nvPr/>
        </p:nvSpPr>
        <p:spPr>
          <a:xfrm>
            <a:off x="1" y="0"/>
            <a:ext cx="12191999" cy="1942011"/>
          </a:xfrm>
          <a:prstGeom prst="rect">
            <a:avLst/>
          </a:prstGeom>
          <a:solidFill>
            <a:schemeClr val="accent1">
              <a:alpha val="34901"/>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15"/>
          <p:cNvSpPr txBox="1"/>
          <p:nvPr/>
        </p:nvSpPr>
        <p:spPr>
          <a:xfrm>
            <a:off x="754742" y="2290355"/>
            <a:ext cx="10723155" cy="3288914"/>
          </a:xfrm>
          <a:prstGeom prst="rect">
            <a:avLst/>
          </a:prstGeom>
          <a:noFill/>
          <a:ln>
            <a:noFill/>
          </a:ln>
        </p:spPr>
        <p:txBody>
          <a:bodyPr spcFirstLastPara="1" wrap="square" lIns="91425" tIns="45700" rIns="91425" bIns="45700" anchor="t" anchorCtr="0">
            <a:noAutofit/>
          </a:bodyPr>
          <a:lstStyle/>
          <a:p>
            <a:pPr marL="228600" marR="0" lvl="0" indent="-228600" algn="l" rtl="0">
              <a:lnSpc>
                <a:spcPct val="100000"/>
              </a:lnSpc>
              <a:spcBef>
                <a:spcPts val="0"/>
              </a:spcBef>
              <a:spcAft>
                <a:spcPts val="0"/>
              </a:spcAft>
              <a:buClr>
                <a:schemeClr val="dk1"/>
              </a:buClr>
              <a:buSzPts val="2000"/>
              <a:buFont typeface="Noto Sans Symbols"/>
              <a:buChar char="▪"/>
            </a:pPr>
            <a:r>
              <a:rPr lang="en-US" sz="2000">
                <a:solidFill>
                  <a:schemeClr val="dk1"/>
                </a:solidFill>
                <a:latin typeface="Arial"/>
                <a:ea typeface="Arial"/>
                <a:cs typeface="Arial"/>
                <a:sym typeface="Arial"/>
              </a:rPr>
              <a:t>Families below the poverty line are three times more likely to be substantiated for child maltreatment (Drake &amp; Jonson-Reid, 2014).</a:t>
            </a:r>
            <a:endParaRPr/>
          </a:p>
          <a:p>
            <a:pPr marL="228600" marR="0" lvl="0" indent="-228600" algn="l" rtl="0">
              <a:lnSpc>
                <a:spcPct val="100000"/>
              </a:lnSpc>
              <a:spcBef>
                <a:spcPts val="1600"/>
              </a:spcBef>
              <a:spcAft>
                <a:spcPts val="0"/>
              </a:spcAft>
              <a:buClr>
                <a:schemeClr val="dk1"/>
              </a:buClr>
              <a:buSzPts val="2000"/>
              <a:buFont typeface="Noto Sans Symbols"/>
              <a:buChar char="▪"/>
            </a:pPr>
            <a:r>
              <a:rPr lang="en-US" sz="2000">
                <a:solidFill>
                  <a:schemeClr val="dk1"/>
                </a:solidFill>
                <a:latin typeface="Arial"/>
                <a:ea typeface="Arial"/>
                <a:cs typeface="Arial"/>
                <a:sym typeface="Arial"/>
              </a:rPr>
              <a:t>Nearly 85% of families investigated by child protective services earn below 200% of the federal poverty line</a:t>
            </a:r>
            <a:endParaRPr/>
          </a:p>
          <a:p>
            <a:pPr marL="228600" marR="0" lvl="0" indent="-101600" algn="l" rtl="0">
              <a:lnSpc>
                <a:spcPct val="100000"/>
              </a:lnSpc>
              <a:spcBef>
                <a:spcPts val="1600"/>
              </a:spcBef>
              <a:spcAft>
                <a:spcPts val="0"/>
              </a:spcAft>
              <a:buClr>
                <a:schemeClr val="dk1"/>
              </a:buClr>
              <a:buSzPts val="2000"/>
              <a:buFont typeface="Noto Sans Symbols"/>
              <a:buNone/>
            </a:pPr>
            <a:endParaRPr sz="2000">
              <a:solidFill>
                <a:schemeClr val="dk1"/>
              </a:solidFill>
              <a:latin typeface="Arial"/>
              <a:ea typeface="Arial"/>
              <a:cs typeface="Arial"/>
              <a:sym typeface="Arial"/>
            </a:endParaRPr>
          </a:p>
          <a:p>
            <a:pPr marL="228600" marR="0" lvl="0" indent="-228600" algn="l" rtl="0">
              <a:lnSpc>
                <a:spcPct val="100000"/>
              </a:lnSpc>
              <a:spcBef>
                <a:spcPts val="1600"/>
              </a:spcBef>
              <a:spcAft>
                <a:spcPts val="0"/>
              </a:spcAft>
              <a:buClr>
                <a:schemeClr val="dk1"/>
              </a:buClr>
              <a:buSzPts val="2000"/>
              <a:buFont typeface="Noto Sans Symbols"/>
              <a:buChar char="▪"/>
            </a:pPr>
            <a:r>
              <a:rPr lang="en-US" sz="2000">
                <a:solidFill>
                  <a:schemeClr val="dk1"/>
                </a:solidFill>
                <a:latin typeface="Arial"/>
                <a:ea typeface="Arial"/>
                <a:cs typeface="Arial"/>
                <a:sym typeface="Arial"/>
              </a:rPr>
              <a:t>Economic disparities and historical systemic disadvantages have fueled disproportionate child welfare system involvement among families of color; Black, Latino, and American Indian/Alaska Native (AI/AN) families are disproportionately more likely to be poor due to longstanding systemic conditions (Semega et al., 2020). </a:t>
            </a:r>
            <a:endParaRPr/>
          </a:p>
        </p:txBody>
      </p:sp>
      <p:sp>
        <p:nvSpPr>
          <p:cNvPr id="268" name="Google Shape;268;p15"/>
          <p:cNvSpPr txBox="1">
            <a:spLocks noGrp="1"/>
          </p:cNvSpPr>
          <p:nvPr>
            <p:ph type="title" idx="4294967295"/>
          </p:nvPr>
        </p:nvSpPr>
        <p:spPr>
          <a:xfrm>
            <a:off x="754742" y="754743"/>
            <a:ext cx="11154404" cy="6617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3700"/>
              <a:buFont typeface="Play"/>
              <a:buNone/>
            </a:pPr>
            <a:r>
              <a:rPr lang="en-US" sz="3700" b="0" i="0" u="none" strike="noStrike" cap="none">
                <a:solidFill>
                  <a:schemeClr val="dk1"/>
                </a:solidFill>
                <a:latin typeface="Play"/>
                <a:ea typeface="Play"/>
                <a:cs typeface="Play"/>
                <a:sym typeface="Play"/>
              </a:rPr>
              <a:t>Economic Hardship and Child Maltreatment</a:t>
            </a:r>
            <a:endParaRPr/>
          </a:p>
        </p:txBody>
      </p:sp>
      <p:sp>
        <p:nvSpPr>
          <p:cNvPr id="2" name="Slide Number Placeholder 1">
            <a:extLst>
              <a:ext uri="{FF2B5EF4-FFF2-40B4-BE49-F238E27FC236}">
                <a16:creationId xmlns:a16="http://schemas.microsoft.com/office/drawing/2014/main" id="{6690DB00-5A78-E0CE-278C-1F1D534B2A30}"/>
              </a:ext>
            </a:extLst>
          </p:cNvPr>
          <p:cNvSpPr>
            <a:spLocks noGrp="1"/>
          </p:cNvSpPr>
          <p:nvPr>
            <p:ph type="sldNum" sz="quarter" idx="12"/>
          </p:nvPr>
        </p:nvSpPr>
        <p:spPr/>
        <p:txBody>
          <a:bodyPr/>
          <a:lstStyle/>
          <a:p>
            <a:fld id="{F25542F8-3586-4B75-BE44-E8DF12644DE6}" type="slidenum">
              <a:rPr lang="en-US" smtClean="0"/>
              <a:t>23</a:t>
            </a:fld>
            <a:endParaRPr lang="en-US"/>
          </a:p>
        </p:txBody>
      </p:sp>
    </p:spTree>
    <p:extLst>
      <p:ext uri="{BB962C8B-B14F-4D97-AF65-F5344CB8AC3E}">
        <p14:creationId xmlns:p14="http://schemas.microsoft.com/office/powerpoint/2010/main" val="38707481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159D764-3308-3238-D9AF-AC74336B7FC6}"/>
              </a:ext>
              <a:ext uri="{C183D7F6-B498-43B3-948B-1728B52AA6E4}">
                <adec:decorative xmlns:adec="http://schemas.microsoft.com/office/drawing/2017/decorative" val="1"/>
              </a:ext>
            </a:extLst>
          </p:cNvPr>
          <p:cNvSpPr/>
          <p:nvPr/>
        </p:nvSpPr>
        <p:spPr>
          <a:xfrm>
            <a:off x="1" y="0"/>
            <a:ext cx="12191999" cy="1726351"/>
          </a:xfrm>
          <a:prstGeom prst="rect">
            <a:avLst/>
          </a:prstGeom>
          <a:solidFill>
            <a:schemeClr val="accent3">
              <a:alpha val="2489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a:extLst>
              <a:ext uri="{FF2B5EF4-FFF2-40B4-BE49-F238E27FC236}">
                <a16:creationId xmlns:a16="http://schemas.microsoft.com/office/drawing/2014/main" id="{B4E3617A-1B57-15CA-ECB7-4EA8FB8563C5}"/>
              </a:ext>
            </a:extLst>
          </p:cNvPr>
          <p:cNvSpPr txBox="1">
            <a:spLocks/>
          </p:cNvSpPr>
          <p:nvPr/>
        </p:nvSpPr>
        <p:spPr>
          <a:xfrm>
            <a:off x="754742" y="1945297"/>
            <a:ext cx="10723155" cy="4389119"/>
          </a:xfrm>
          <a:prstGeom prst="rect">
            <a:avLst/>
          </a:prstGeom>
        </p:spPr>
        <p:txBody>
          <a:bodyPr vert="horz" lIns="91440" tIns="45720" rIns="91440" bIns="45720" numCol="2" spcCol="68580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1600"/>
              </a:spcBef>
              <a:buSzPct val="100000"/>
              <a:buNone/>
              <a:tabLst>
                <a:tab pos="457200" algn="l"/>
              </a:tabLst>
            </a:pPr>
            <a:r>
              <a:rPr lang="en-US" sz="2400">
                <a:ea typeface="Times New Roman" panose="02020603050405020304" pitchFamily="18" charset="0"/>
                <a:cs typeface="Calibri"/>
              </a:rPr>
              <a:t>In 2023, California passed AB 2085:</a:t>
            </a:r>
          </a:p>
          <a:p>
            <a:pPr>
              <a:lnSpc>
                <a:spcPct val="120000"/>
              </a:lnSpc>
              <a:spcBef>
                <a:spcPts val="1600"/>
              </a:spcBef>
              <a:buSzPct val="100000"/>
              <a:buFont typeface="Wingdings" pitchFamily="2" charset="2"/>
              <a:buChar char="§"/>
              <a:tabLst>
                <a:tab pos="457200" algn="l"/>
              </a:tabLst>
            </a:pPr>
            <a:r>
              <a:rPr lang="en-US" sz="2400">
                <a:ea typeface="Times New Roman" panose="02020603050405020304" pitchFamily="18" charset="0"/>
                <a:cs typeface="Calibri"/>
              </a:rPr>
              <a:t>A child must be “at substantial risk of suffering serious physical harm or illness” to fall within the definition of ‘general neglect’. </a:t>
            </a:r>
          </a:p>
          <a:p>
            <a:pPr>
              <a:lnSpc>
                <a:spcPct val="120000"/>
              </a:lnSpc>
              <a:spcBef>
                <a:spcPts val="1600"/>
              </a:spcBef>
              <a:buSzPct val="100000"/>
              <a:buFont typeface="Wingdings" pitchFamily="2" charset="2"/>
              <a:buChar char="§"/>
              <a:tabLst>
                <a:tab pos="457200" algn="l"/>
              </a:tabLst>
            </a:pPr>
            <a:r>
              <a:rPr lang="en-US" sz="2400">
                <a:ea typeface="Times New Roman" panose="02020603050405020304" pitchFamily="18" charset="0"/>
                <a:cs typeface="Calibri"/>
              </a:rPr>
              <a:t>‘General neglect’ does not include a parent’s economic disadvantage.</a:t>
            </a:r>
          </a:p>
          <a:p>
            <a:pPr marL="0" indent="0">
              <a:lnSpc>
                <a:spcPct val="120000"/>
              </a:lnSpc>
              <a:spcBef>
                <a:spcPts val="1600"/>
              </a:spcBef>
              <a:buSzPct val="100000"/>
              <a:buNone/>
              <a:tabLst>
                <a:tab pos="457200" algn="l"/>
              </a:tabLst>
            </a:pPr>
            <a:endParaRPr lang="en-US" sz="2400">
              <a:ea typeface="Times New Roman" panose="02020603050405020304" pitchFamily="18" charset="0"/>
              <a:cs typeface="Calibri" panose="020F0502020204030204" pitchFamily="34" charset="0"/>
            </a:endParaRPr>
          </a:p>
          <a:p>
            <a:pPr marL="0" indent="0">
              <a:lnSpc>
                <a:spcPct val="120000"/>
              </a:lnSpc>
              <a:spcBef>
                <a:spcPts val="1600"/>
              </a:spcBef>
              <a:buSzPct val="100000"/>
              <a:buNone/>
              <a:tabLst>
                <a:tab pos="457200" algn="l"/>
              </a:tabLst>
            </a:pPr>
            <a:endParaRPr lang="en-US" sz="2400">
              <a:ea typeface="Times New Roman" panose="02020603050405020304" pitchFamily="18" charset="0"/>
              <a:cs typeface="Calibri" panose="020F0502020204030204" pitchFamily="34" charset="0"/>
            </a:endParaRPr>
          </a:p>
          <a:p>
            <a:pPr marL="0" indent="0">
              <a:lnSpc>
                <a:spcPct val="120000"/>
              </a:lnSpc>
              <a:spcBef>
                <a:spcPts val="1600"/>
              </a:spcBef>
              <a:buSzPct val="100000"/>
              <a:buNone/>
              <a:tabLst>
                <a:tab pos="457200" algn="l"/>
              </a:tabLst>
            </a:pPr>
            <a:r>
              <a:rPr lang="en-US" sz="2400">
                <a:ea typeface="Times New Roman" panose="02020603050405020304" pitchFamily="18" charset="0"/>
                <a:cs typeface="Calibri"/>
              </a:rPr>
              <a:t>Welfare and Institutions Code 300(b) was also modified to:</a:t>
            </a:r>
          </a:p>
          <a:p>
            <a:pPr marL="0" indent="0">
              <a:lnSpc>
                <a:spcPct val="120000"/>
              </a:lnSpc>
              <a:spcBef>
                <a:spcPts val="1600"/>
              </a:spcBef>
              <a:buSzPct val="100000"/>
              <a:buNone/>
              <a:tabLst>
                <a:tab pos="457200" algn="l"/>
              </a:tabLst>
            </a:pPr>
            <a:r>
              <a:rPr lang="en-US" sz="2400" i="1">
                <a:ea typeface="Times New Roman" panose="02020603050405020304" pitchFamily="18" charset="0"/>
                <a:cs typeface="Calibri"/>
              </a:rPr>
              <a:t>Prohibit a child from being subject to the jurisdiction of the juvenile court solely due to indigence or other conditions of financial difficulty, including, but not limited to, poverty and the inability to provide or obtain clothing, home or property repair, or childcare.</a:t>
            </a:r>
          </a:p>
        </p:txBody>
      </p:sp>
      <p:sp>
        <p:nvSpPr>
          <p:cNvPr id="6" name="Title 5">
            <a:extLst>
              <a:ext uri="{FF2B5EF4-FFF2-40B4-BE49-F238E27FC236}">
                <a16:creationId xmlns:a16="http://schemas.microsoft.com/office/drawing/2014/main" id="{43C57078-8722-33EA-92BC-91684D4D79CA}"/>
              </a:ext>
            </a:extLst>
          </p:cNvPr>
          <p:cNvSpPr txBox="1">
            <a:spLocks noGrp="1"/>
          </p:cNvSpPr>
          <p:nvPr>
            <p:ph type="title" idx="4294967295"/>
          </p:nvPr>
        </p:nvSpPr>
        <p:spPr>
          <a:xfrm>
            <a:off x="754742" y="754743"/>
            <a:ext cx="6242958" cy="6617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a:ln>
                  <a:noFill/>
                </a:ln>
                <a:solidFill>
                  <a:schemeClr val="tx1"/>
                </a:solidFill>
                <a:effectLst/>
                <a:uLnTx/>
                <a:uFillTx/>
                <a:latin typeface="+mj-lt"/>
                <a:ea typeface="+mn-ea"/>
                <a:cs typeface="Poppins SemiBold" panose="00000700000000000000" pitchFamily="50" charset="0"/>
              </a:rPr>
              <a:t>Poverty and Neglect</a:t>
            </a:r>
          </a:p>
        </p:txBody>
      </p:sp>
      <p:sp>
        <p:nvSpPr>
          <p:cNvPr id="2" name="Slide Number Placeholder 1">
            <a:extLst>
              <a:ext uri="{FF2B5EF4-FFF2-40B4-BE49-F238E27FC236}">
                <a16:creationId xmlns:a16="http://schemas.microsoft.com/office/drawing/2014/main" id="{26DD2F5C-0E2B-7241-EEDC-93F0135FB271}"/>
              </a:ext>
            </a:extLst>
          </p:cNvPr>
          <p:cNvSpPr>
            <a:spLocks noGrp="1"/>
          </p:cNvSpPr>
          <p:nvPr>
            <p:ph type="sldNum" sz="quarter" idx="12"/>
          </p:nvPr>
        </p:nvSpPr>
        <p:spPr/>
        <p:txBody>
          <a:bodyPr/>
          <a:lstStyle/>
          <a:p>
            <a:fld id="{F25542F8-3586-4B75-BE44-E8DF12644DE6}" type="slidenum">
              <a:rPr lang="en-US" smtClean="0"/>
              <a:t>24</a:t>
            </a:fld>
            <a:endParaRPr lang="en-US"/>
          </a:p>
        </p:txBody>
      </p:sp>
    </p:spTree>
    <p:extLst>
      <p:ext uri="{BB962C8B-B14F-4D97-AF65-F5344CB8AC3E}">
        <p14:creationId xmlns:p14="http://schemas.microsoft.com/office/powerpoint/2010/main" val="8333800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6A69FA-5712-5EF0-345C-1DEE4139A8E7}"/>
              </a:ext>
              <a:ext uri="{C183D7F6-B498-43B3-948B-1728B52AA6E4}">
                <adec:decorative xmlns:adec="http://schemas.microsoft.com/office/drawing/2017/decorative" val="1"/>
              </a:ext>
            </a:extLst>
          </p:cNvPr>
          <p:cNvSpPr/>
          <p:nvPr/>
        </p:nvSpPr>
        <p:spPr>
          <a:xfrm>
            <a:off x="1" y="0"/>
            <a:ext cx="12191999" cy="1942011"/>
          </a:xfrm>
          <a:prstGeom prst="rect">
            <a:avLst/>
          </a:prstGeom>
          <a:solidFill>
            <a:schemeClr val="accent3">
              <a:alpha val="2489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a:extLst>
              <a:ext uri="{FF2B5EF4-FFF2-40B4-BE49-F238E27FC236}">
                <a16:creationId xmlns:a16="http://schemas.microsoft.com/office/drawing/2014/main" id="{1FB24086-0F95-E491-E90D-D92551642FE9}"/>
              </a:ext>
            </a:extLst>
          </p:cNvPr>
          <p:cNvSpPr txBox="1">
            <a:spLocks/>
          </p:cNvSpPr>
          <p:nvPr/>
        </p:nvSpPr>
        <p:spPr>
          <a:xfrm>
            <a:off x="754742" y="2290354"/>
            <a:ext cx="10723155" cy="2299063"/>
          </a:xfrm>
          <a:prstGeom prst="rect">
            <a:avLst/>
          </a:prstGeom>
        </p:spPr>
        <p:txBody>
          <a:bodyPr vert="horz" lIns="91440" tIns="45720" rIns="91440" bIns="45720" numCol="2" spcCol="68580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1600"/>
              </a:spcBef>
              <a:buSzPct val="100000"/>
              <a:buFont typeface="Wingdings" pitchFamily="2" charset="2"/>
              <a:buChar char="§"/>
              <a:tabLst>
                <a:tab pos="457200" algn="l"/>
              </a:tabLst>
            </a:pPr>
            <a:r>
              <a:rPr lang="en-US" sz="2400">
                <a:ea typeface="Times New Roman" panose="02020603050405020304" pitchFamily="18" charset="0"/>
                <a:cs typeface="Calibri" panose="020F0502020204030204" pitchFamily="34" charset="0"/>
              </a:rPr>
              <a:t>Provision of economic and concrete supports is associated with decreases in both neglect and physical abuse.</a:t>
            </a:r>
          </a:p>
          <a:p>
            <a:pPr>
              <a:lnSpc>
                <a:spcPct val="120000"/>
              </a:lnSpc>
              <a:spcBef>
                <a:spcPts val="1600"/>
              </a:spcBef>
              <a:buSzPct val="100000"/>
              <a:buFont typeface="Wingdings" pitchFamily="2" charset="2"/>
              <a:buChar char="§"/>
              <a:tabLst>
                <a:tab pos="457200" algn="l"/>
              </a:tabLst>
            </a:pPr>
            <a:r>
              <a:rPr lang="en-US" sz="2400">
                <a:ea typeface="Times New Roman" panose="02020603050405020304" pitchFamily="18" charset="0"/>
                <a:cs typeface="Calibri" panose="020F0502020204030204" pitchFamily="34" charset="0"/>
              </a:rPr>
              <a:t>There is a relationship between increased state spending on public benefit programs and decreased child maltreatment.</a:t>
            </a:r>
          </a:p>
        </p:txBody>
      </p:sp>
      <p:sp>
        <p:nvSpPr>
          <p:cNvPr id="8" name="Title 7">
            <a:extLst>
              <a:ext uri="{FF2B5EF4-FFF2-40B4-BE49-F238E27FC236}">
                <a16:creationId xmlns:a16="http://schemas.microsoft.com/office/drawing/2014/main" id="{37BE60E8-A741-4349-C4E8-1F553DF4D31D}"/>
              </a:ext>
            </a:extLst>
          </p:cNvPr>
          <p:cNvSpPr txBox="1">
            <a:spLocks noGrp="1"/>
          </p:cNvSpPr>
          <p:nvPr>
            <p:ph type="title" idx="4294967295"/>
          </p:nvPr>
        </p:nvSpPr>
        <p:spPr>
          <a:xfrm>
            <a:off x="754742" y="754743"/>
            <a:ext cx="8694058" cy="6617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a:ln>
                  <a:noFill/>
                </a:ln>
                <a:solidFill>
                  <a:schemeClr val="tx1"/>
                </a:solidFill>
                <a:effectLst/>
                <a:uLnTx/>
                <a:uFillTx/>
                <a:latin typeface="+mj-lt"/>
                <a:ea typeface="+mn-ea"/>
                <a:cs typeface="Poppins SemiBold" panose="00000700000000000000" pitchFamily="50" charset="0"/>
              </a:rPr>
              <a:t>Concrete Support In Times of Need</a:t>
            </a:r>
          </a:p>
        </p:txBody>
      </p:sp>
      <p:sp>
        <p:nvSpPr>
          <p:cNvPr id="2" name="Slide Number Placeholder 1">
            <a:extLst>
              <a:ext uri="{FF2B5EF4-FFF2-40B4-BE49-F238E27FC236}">
                <a16:creationId xmlns:a16="http://schemas.microsoft.com/office/drawing/2014/main" id="{15C27862-3F25-409E-5C2A-F66580066E7B}"/>
              </a:ext>
            </a:extLst>
          </p:cNvPr>
          <p:cNvSpPr>
            <a:spLocks noGrp="1"/>
          </p:cNvSpPr>
          <p:nvPr>
            <p:ph type="sldNum" sz="quarter" idx="12"/>
          </p:nvPr>
        </p:nvSpPr>
        <p:spPr/>
        <p:txBody>
          <a:bodyPr/>
          <a:lstStyle/>
          <a:p>
            <a:fld id="{F25542F8-3586-4B75-BE44-E8DF12644DE6}" type="slidenum">
              <a:rPr lang="en-US" smtClean="0"/>
              <a:t>25</a:t>
            </a:fld>
            <a:endParaRPr lang="en-US"/>
          </a:p>
        </p:txBody>
      </p:sp>
    </p:spTree>
    <p:extLst>
      <p:ext uri="{BB962C8B-B14F-4D97-AF65-F5344CB8AC3E}">
        <p14:creationId xmlns:p14="http://schemas.microsoft.com/office/powerpoint/2010/main" val="6119957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3A110D4-3798-87D1-F2E1-C3EA6E9A201F}"/>
              </a:ext>
              <a:ext uri="{C183D7F6-B498-43B3-948B-1728B52AA6E4}">
                <adec:decorative xmlns:adec="http://schemas.microsoft.com/office/drawing/2017/decorative" val="1"/>
              </a:ext>
            </a:extLst>
          </p:cNvPr>
          <p:cNvSpPr/>
          <p:nvPr/>
        </p:nvSpPr>
        <p:spPr>
          <a:xfrm>
            <a:off x="1" y="0"/>
            <a:ext cx="6095999" cy="6103257"/>
          </a:xfrm>
          <a:prstGeom prst="rect">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D1D78D8A-6E43-8707-ACD0-D629C85BEA52}"/>
              </a:ext>
            </a:extLst>
          </p:cNvPr>
          <p:cNvSpPr txBox="1">
            <a:spLocks noGrp="1"/>
          </p:cNvSpPr>
          <p:nvPr>
            <p:ph type="title" idx="4294967295"/>
          </p:nvPr>
        </p:nvSpPr>
        <p:spPr>
          <a:xfrm>
            <a:off x="754742" y="754743"/>
            <a:ext cx="10435772" cy="123110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a:ln>
                  <a:noFill/>
                </a:ln>
                <a:solidFill>
                  <a:schemeClr val="tx1"/>
                </a:solidFill>
                <a:effectLst/>
                <a:uLnTx/>
                <a:uFillTx/>
                <a:latin typeface="+mj-lt"/>
                <a:ea typeface="+mn-ea"/>
                <a:cs typeface="Poppins SemiBold" panose="00000700000000000000" pitchFamily="50" charset="0"/>
              </a:rPr>
              <a:t>Income Disparities:  Families of Color Earn Less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700" b="0" i="0" u="none" strike="noStrike" kern="1200" cap="none" spc="0" normalizeH="0" baseline="0" noProof="0">
              <a:ln>
                <a:noFill/>
              </a:ln>
              <a:solidFill>
                <a:schemeClr val="tx1"/>
              </a:solidFill>
              <a:effectLst/>
              <a:uLnTx/>
              <a:uFillTx/>
              <a:latin typeface="+mj-lt"/>
              <a:ea typeface="+mn-ea"/>
              <a:cs typeface="Poppins SemiBold" panose="00000700000000000000" pitchFamily="50" charset="0"/>
            </a:endParaRPr>
          </a:p>
        </p:txBody>
      </p:sp>
      <p:pic>
        <p:nvPicPr>
          <p:cNvPr id="11" name="Picture Placeholder 24" descr="People sitting in chairs along a blue wall waiting in line for a job interview.">
            <a:extLst>
              <a:ext uri="{FF2B5EF4-FFF2-40B4-BE49-F238E27FC236}">
                <a16:creationId xmlns:a16="http://schemas.microsoft.com/office/drawing/2014/main" id="{93B0C915-E218-F009-F9DB-C7F75936CCEE}"/>
              </a:ext>
            </a:extLst>
          </p:cNvPr>
          <p:cNvPicPr>
            <a:picLocks noChangeAspect="1"/>
          </p:cNvPicPr>
          <p:nvPr/>
        </p:nvPicPr>
        <p:blipFill rotWithShape="1">
          <a:blip r:embed="rId3">
            <a:extLst>
              <a:ext uri="{28A0092B-C50C-407E-A947-70E740481C1C}">
                <a14:useLocalDpi xmlns:a14="http://schemas.microsoft.com/office/drawing/2010/main" val="0"/>
              </a:ext>
            </a:extLst>
          </a:blip>
          <a:srcRect l="7910" t="939" r="11858"/>
          <a:stretch/>
        </p:blipFill>
        <p:spPr>
          <a:xfrm>
            <a:off x="1358620" y="1708821"/>
            <a:ext cx="5909854" cy="4870584"/>
          </a:xfrm>
          <a:prstGeom prst="rect">
            <a:avLst/>
          </a:prstGeom>
        </p:spPr>
      </p:pic>
      <p:sp>
        <p:nvSpPr>
          <p:cNvPr id="13" name="TextBox 12">
            <a:extLst>
              <a:ext uri="{FF2B5EF4-FFF2-40B4-BE49-F238E27FC236}">
                <a16:creationId xmlns:a16="http://schemas.microsoft.com/office/drawing/2014/main" id="{78700348-21C8-8B8E-47AA-6DEAB9315017}"/>
              </a:ext>
            </a:extLst>
          </p:cNvPr>
          <p:cNvSpPr txBox="1"/>
          <p:nvPr/>
        </p:nvSpPr>
        <p:spPr>
          <a:xfrm>
            <a:off x="7548522" y="2249737"/>
            <a:ext cx="4244279" cy="3785652"/>
          </a:xfrm>
          <a:prstGeom prst="rect">
            <a:avLst/>
          </a:prstGeom>
          <a:noFill/>
        </p:spPr>
        <p:txBody>
          <a:bodyPr wrap="square" lIns="91440" tIns="45720" rIns="91440" bIns="45720" rtlCol="0" anchor="t">
            <a:spAutoFit/>
          </a:bodyPr>
          <a:lstStyle/>
          <a:p>
            <a:pPr>
              <a:spcBef>
                <a:spcPts val="1800"/>
              </a:spcBef>
            </a:pPr>
            <a:r>
              <a:rPr lang="en-US" sz="2400">
                <a:cs typeface="Poppins"/>
              </a:rPr>
              <a:t>For every $1 that white families earn, Black families earn $0.60 and Latino families earn $0.52. Many factors drive these trends, ranging from disparities in education, </a:t>
            </a:r>
            <a:br>
              <a:rPr lang="en-US" sz="2400">
                <a:cs typeface="Poppins" panose="00000500000000000000" pitchFamily="50" charset="0"/>
              </a:rPr>
            </a:br>
            <a:r>
              <a:rPr lang="en-US" sz="2400">
                <a:cs typeface="Poppins"/>
              </a:rPr>
              <a:t>local job opportunities, </a:t>
            </a:r>
            <a:br>
              <a:rPr lang="en-US" sz="2400">
                <a:cs typeface="Poppins" panose="00000500000000000000" pitchFamily="50" charset="0"/>
              </a:rPr>
            </a:br>
            <a:r>
              <a:rPr lang="en-US" sz="2400">
                <a:cs typeface="Poppins"/>
              </a:rPr>
              <a:t>and incarceration, to discrimination in the </a:t>
            </a:r>
            <a:br>
              <a:rPr lang="en-US" sz="2400">
                <a:cs typeface="Poppins" panose="00000500000000000000" pitchFamily="50" charset="0"/>
              </a:rPr>
            </a:br>
            <a:r>
              <a:rPr lang="en-US" sz="2400">
                <a:cs typeface="Poppins"/>
              </a:rPr>
              <a:t>labor market.</a:t>
            </a:r>
          </a:p>
        </p:txBody>
      </p:sp>
      <p:sp>
        <p:nvSpPr>
          <p:cNvPr id="2" name="Slide Number Placeholder 1">
            <a:extLst>
              <a:ext uri="{FF2B5EF4-FFF2-40B4-BE49-F238E27FC236}">
                <a16:creationId xmlns:a16="http://schemas.microsoft.com/office/drawing/2014/main" id="{7A9308BC-A9D3-A3C9-453D-0D3B3944C9E6}"/>
              </a:ext>
            </a:extLst>
          </p:cNvPr>
          <p:cNvSpPr>
            <a:spLocks noGrp="1"/>
          </p:cNvSpPr>
          <p:nvPr>
            <p:ph type="sldNum" sz="quarter" idx="12"/>
          </p:nvPr>
        </p:nvSpPr>
        <p:spPr/>
        <p:txBody>
          <a:bodyPr/>
          <a:lstStyle/>
          <a:p>
            <a:fld id="{F25542F8-3586-4B75-BE44-E8DF12644DE6}" type="slidenum">
              <a:rPr lang="en-US" smtClean="0"/>
              <a:t>26</a:t>
            </a:fld>
            <a:endParaRPr lang="en-US"/>
          </a:p>
        </p:txBody>
      </p:sp>
    </p:spTree>
    <p:extLst>
      <p:ext uri="{BB962C8B-B14F-4D97-AF65-F5344CB8AC3E}">
        <p14:creationId xmlns:p14="http://schemas.microsoft.com/office/powerpoint/2010/main" val="36653248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2C005D0-B972-DAA6-1F98-4EF35C517F8B}"/>
              </a:ext>
              <a:ext uri="{C183D7F6-B498-43B3-948B-1728B52AA6E4}">
                <adec:decorative xmlns:adec="http://schemas.microsoft.com/office/drawing/2017/decorative" val="1"/>
              </a:ext>
            </a:extLst>
          </p:cNvPr>
          <p:cNvSpPr/>
          <p:nvPr/>
        </p:nvSpPr>
        <p:spPr>
          <a:xfrm>
            <a:off x="1" y="0"/>
            <a:ext cx="12191999" cy="1453181"/>
          </a:xfrm>
          <a:prstGeom prst="rect">
            <a:avLst/>
          </a:prstGeom>
          <a:solidFill>
            <a:schemeClr val="accent3">
              <a:alpha val="2489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a:extLst>
              <a:ext uri="{FF2B5EF4-FFF2-40B4-BE49-F238E27FC236}">
                <a16:creationId xmlns:a16="http://schemas.microsoft.com/office/drawing/2014/main" id="{B336F161-FC39-8928-BCB2-B152CE5AE8DB}"/>
              </a:ext>
            </a:extLst>
          </p:cNvPr>
          <p:cNvSpPr txBox="1">
            <a:spLocks/>
          </p:cNvSpPr>
          <p:nvPr/>
        </p:nvSpPr>
        <p:spPr>
          <a:xfrm>
            <a:off x="754742" y="1715260"/>
            <a:ext cx="10723155" cy="4202521"/>
          </a:xfrm>
          <a:prstGeom prst="rect">
            <a:avLst/>
          </a:prstGeom>
        </p:spPr>
        <p:txBody>
          <a:bodyPr vert="horz" lIns="91440" tIns="45720" rIns="91440" bIns="45720" numCol="2" spcCol="68580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1600"/>
              </a:spcBef>
              <a:buSzPct val="100000"/>
              <a:buFont typeface="Wingdings" pitchFamily="2" charset="2"/>
              <a:buChar char="§"/>
              <a:tabLst>
                <a:tab pos="457200" algn="l"/>
              </a:tabLst>
            </a:pPr>
            <a:r>
              <a:rPr lang="en-US" sz="2200" dirty="0">
                <a:ea typeface="Times New Roman" panose="02020603050405020304" pitchFamily="18" charset="0"/>
                <a:cs typeface="Calibri"/>
              </a:rPr>
              <a:t>The proportions of Black and Native American youth in foster care are around four times larger than the proportions of Black and Native American youth in California overall. </a:t>
            </a:r>
          </a:p>
          <a:p>
            <a:pPr marL="0" indent="0">
              <a:lnSpc>
                <a:spcPct val="120000"/>
              </a:lnSpc>
              <a:spcBef>
                <a:spcPts val="1600"/>
              </a:spcBef>
              <a:buSzPct val="100000"/>
              <a:buNone/>
              <a:tabLst>
                <a:tab pos="457200" algn="l"/>
              </a:tabLst>
            </a:pPr>
            <a:endParaRPr lang="en-US" sz="2200">
              <a:ea typeface="Times New Roman" panose="02020603050405020304" pitchFamily="18" charset="0"/>
              <a:cs typeface="Calibri" panose="020F0502020204030204" pitchFamily="34" charset="0"/>
            </a:endParaRPr>
          </a:p>
          <a:p>
            <a:pPr>
              <a:lnSpc>
                <a:spcPct val="120000"/>
              </a:lnSpc>
              <a:spcBef>
                <a:spcPts val="1600"/>
              </a:spcBef>
              <a:buSzPct val="100000"/>
              <a:buFont typeface="Wingdings" pitchFamily="2" charset="2"/>
              <a:buChar char="§"/>
              <a:tabLst>
                <a:tab pos="457200" algn="l"/>
              </a:tabLst>
            </a:pPr>
            <a:endParaRPr lang="en-US" sz="2200">
              <a:ea typeface="Times New Roman" panose="02020603050405020304" pitchFamily="18" charset="0"/>
              <a:cs typeface="Calibri" panose="020F0502020204030204" pitchFamily="34" charset="0"/>
            </a:endParaRPr>
          </a:p>
          <a:p>
            <a:pPr>
              <a:lnSpc>
                <a:spcPct val="120000"/>
              </a:lnSpc>
              <a:spcBef>
                <a:spcPts val="1600"/>
              </a:spcBef>
              <a:buSzPct val="100000"/>
              <a:buFont typeface="Wingdings" pitchFamily="2" charset="2"/>
              <a:buChar char="§"/>
              <a:tabLst>
                <a:tab pos="457200" algn="l"/>
              </a:tabLst>
            </a:pPr>
            <a:endParaRPr lang="en-US" sz="2200">
              <a:ea typeface="Times New Roman" panose="02020603050405020304" pitchFamily="18" charset="0"/>
              <a:cs typeface="Calibri" panose="020F0502020204030204" pitchFamily="34" charset="0"/>
            </a:endParaRPr>
          </a:p>
          <a:p>
            <a:pPr>
              <a:lnSpc>
                <a:spcPct val="120000"/>
              </a:lnSpc>
              <a:spcBef>
                <a:spcPts val="1600"/>
              </a:spcBef>
              <a:buSzPct val="100000"/>
              <a:buFont typeface="Wingdings" pitchFamily="2" charset="2"/>
              <a:buChar char="§"/>
              <a:tabLst>
                <a:tab pos="457200" algn="l"/>
              </a:tabLst>
            </a:pPr>
            <a:endParaRPr lang="en-US" sz="2200">
              <a:ea typeface="Times New Roman" panose="02020603050405020304" pitchFamily="18" charset="0"/>
              <a:cs typeface="Calibri" panose="020F0502020204030204" pitchFamily="34" charset="0"/>
            </a:endParaRPr>
          </a:p>
          <a:p>
            <a:pPr>
              <a:lnSpc>
                <a:spcPct val="120000"/>
              </a:lnSpc>
              <a:spcBef>
                <a:spcPts val="1600"/>
              </a:spcBef>
              <a:buSzPct val="100000"/>
              <a:buFont typeface="Wingdings" pitchFamily="2" charset="2"/>
              <a:buChar char="§"/>
              <a:tabLst>
                <a:tab pos="457200" algn="l"/>
              </a:tabLst>
            </a:pPr>
            <a:r>
              <a:rPr lang="en-US" sz="2200" dirty="0">
                <a:ea typeface="Times New Roman" panose="02020603050405020304" pitchFamily="18" charset="0"/>
                <a:cs typeface="Calibri"/>
              </a:rPr>
              <a:t>Recent research on cumulative child welfare involvement of California’s 1999 birth cohort found nearly one in two Black and Native American children experienced some level of child welfare involvement by the time they turned 18 (compared to around 29 percent of Hispanic/Latino children, 22 percent of white children, and 13 percent of Asian/Pacific Islander children).</a:t>
            </a:r>
          </a:p>
        </p:txBody>
      </p:sp>
      <p:sp>
        <p:nvSpPr>
          <p:cNvPr id="6" name="Title 5">
            <a:extLst>
              <a:ext uri="{FF2B5EF4-FFF2-40B4-BE49-F238E27FC236}">
                <a16:creationId xmlns:a16="http://schemas.microsoft.com/office/drawing/2014/main" id="{9C75F5D2-183C-679B-FA12-17969C542AD0}"/>
              </a:ext>
            </a:extLst>
          </p:cNvPr>
          <p:cNvSpPr txBox="1">
            <a:spLocks noGrp="1"/>
          </p:cNvSpPr>
          <p:nvPr>
            <p:ph type="title" idx="4294967295"/>
          </p:nvPr>
        </p:nvSpPr>
        <p:spPr>
          <a:xfrm>
            <a:off x="754742" y="409686"/>
            <a:ext cx="8694058" cy="6617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dirty="0">
                <a:ln>
                  <a:noFill/>
                </a:ln>
                <a:solidFill>
                  <a:schemeClr val="tx1"/>
                </a:solidFill>
                <a:effectLst/>
                <a:uLnTx/>
                <a:uFillTx/>
                <a:latin typeface="+mj-lt"/>
                <a:ea typeface="+mn-ea"/>
                <a:cs typeface="Poppins SemiBold" panose="00000700000000000000" pitchFamily="50" charset="0"/>
              </a:rPr>
              <a:t>Disproportionality</a:t>
            </a:r>
          </a:p>
        </p:txBody>
      </p:sp>
      <p:sp>
        <p:nvSpPr>
          <p:cNvPr id="2" name="Slide Number Placeholder 1">
            <a:extLst>
              <a:ext uri="{FF2B5EF4-FFF2-40B4-BE49-F238E27FC236}">
                <a16:creationId xmlns:a16="http://schemas.microsoft.com/office/drawing/2014/main" id="{6113AB95-4221-1644-4AF0-49DCE74147F7}"/>
              </a:ext>
            </a:extLst>
          </p:cNvPr>
          <p:cNvSpPr>
            <a:spLocks noGrp="1"/>
          </p:cNvSpPr>
          <p:nvPr>
            <p:ph type="sldNum" sz="quarter" idx="12"/>
          </p:nvPr>
        </p:nvSpPr>
        <p:spPr/>
        <p:txBody>
          <a:bodyPr/>
          <a:lstStyle/>
          <a:p>
            <a:fld id="{F25542F8-3586-4B75-BE44-E8DF12644DE6}" type="slidenum">
              <a:rPr lang="en-US" smtClean="0"/>
              <a:t>27</a:t>
            </a:fld>
            <a:endParaRPr lang="en-US"/>
          </a:p>
        </p:txBody>
      </p:sp>
    </p:spTree>
    <p:extLst>
      <p:ext uri="{BB962C8B-B14F-4D97-AF65-F5344CB8AC3E}">
        <p14:creationId xmlns:p14="http://schemas.microsoft.com/office/powerpoint/2010/main" val="34228424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5D5CB12-0E67-F443-8C18-E1635BF8BEED}"/>
              </a:ext>
              <a:ext uri="{C183D7F6-B498-43B3-948B-1728B52AA6E4}">
                <adec:decorative xmlns:adec="http://schemas.microsoft.com/office/drawing/2017/decorative" val="1"/>
              </a:ext>
            </a:extLst>
          </p:cNvPr>
          <p:cNvSpPr/>
          <p:nvPr/>
        </p:nvSpPr>
        <p:spPr>
          <a:xfrm>
            <a:off x="1" y="0"/>
            <a:ext cx="12191999" cy="1942011"/>
          </a:xfrm>
          <a:prstGeom prst="rect">
            <a:avLst/>
          </a:prstGeom>
          <a:solidFill>
            <a:schemeClr val="accent3">
              <a:alpha val="2489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a:extLst>
              <a:ext uri="{FF2B5EF4-FFF2-40B4-BE49-F238E27FC236}">
                <a16:creationId xmlns:a16="http://schemas.microsoft.com/office/drawing/2014/main" id="{E1447A99-A8C0-DC3A-0C80-D1940CCB874D}"/>
              </a:ext>
            </a:extLst>
          </p:cNvPr>
          <p:cNvSpPr txBox="1">
            <a:spLocks/>
          </p:cNvSpPr>
          <p:nvPr/>
        </p:nvSpPr>
        <p:spPr>
          <a:xfrm>
            <a:off x="754742" y="2290354"/>
            <a:ext cx="10723155" cy="3812903"/>
          </a:xfrm>
          <a:prstGeom prst="rect">
            <a:avLst/>
          </a:prstGeom>
        </p:spPr>
        <p:txBody>
          <a:bodyPr vert="horz" lIns="91440" tIns="45720" rIns="91440" bIns="45720" numCol="2" spcCol="68580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1600"/>
              </a:spcBef>
              <a:buSzPct val="100000"/>
              <a:buFont typeface="Wingdings" pitchFamily="2" charset="2"/>
              <a:buChar char="§"/>
              <a:tabLst>
                <a:tab pos="457200" algn="l"/>
              </a:tabLst>
            </a:pPr>
            <a:r>
              <a:rPr lang="en-US" sz="2000" b="1" dirty="0">
                <a:solidFill>
                  <a:srgbClr val="000000"/>
                </a:solidFill>
                <a:latin typeface="Aptos"/>
                <a:ea typeface="Times New Roman" panose="02020603050405020304" pitchFamily="18" charset="0"/>
                <a:cs typeface="Calibri"/>
              </a:rPr>
              <a:t>Referrals –</a:t>
            </a:r>
            <a:r>
              <a:rPr lang="en-US" sz="2000" dirty="0">
                <a:solidFill>
                  <a:srgbClr val="000000"/>
                </a:solidFill>
                <a:latin typeface="Aptos"/>
                <a:ea typeface="Times New Roman" panose="02020603050405020304" pitchFamily="18" charset="0"/>
                <a:cs typeface="Calibri"/>
              </a:rPr>
              <a:t> </a:t>
            </a:r>
            <a:r>
              <a:rPr lang="en-US" sz="1100" dirty="0">
                <a:solidFill>
                  <a:srgbClr val="242424"/>
                </a:solidFill>
                <a:latin typeface="Segoe UI"/>
                <a:ea typeface="Times New Roman" panose="02020603050405020304" pitchFamily="18" charset="0"/>
                <a:cs typeface="Segoe UI"/>
              </a:rPr>
              <a:t> </a:t>
            </a:r>
            <a:r>
              <a:rPr lang="en-US" sz="2000" dirty="0">
                <a:solidFill>
                  <a:srgbClr val="242424"/>
                </a:solidFill>
                <a:latin typeface="Aptos"/>
                <a:ea typeface="Times New Roman" panose="02020603050405020304" pitchFamily="18" charset="0"/>
                <a:cs typeface="Segoe UI"/>
              </a:rPr>
              <a:t>Black and Native American families are overreported for allegations of abuse and neglect, but this is significantly impacted by poverty*</a:t>
            </a:r>
            <a:endParaRPr lang="en-US" sz="2000" dirty="0">
              <a:latin typeface="Aptos"/>
            </a:endParaRPr>
          </a:p>
          <a:p>
            <a:pPr>
              <a:lnSpc>
                <a:spcPct val="120000"/>
              </a:lnSpc>
              <a:spcBef>
                <a:spcPts val="1600"/>
              </a:spcBef>
              <a:buSzPct val="100000"/>
              <a:buFont typeface="Wingdings" pitchFamily="2" charset="2"/>
              <a:buChar char="§"/>
              <a:tabLst>
                <a:tab pos="457200" algn="l"/>
              </a:tabLst>
            </a:pPr>
            <a:r>
              <a:rPr lang="en-US" sz="2000" b="1" dirty="0">
                <a:ea typeface="Times New Roman" panose="02020603050405020304" pitchFamily="18" charset="0"/>
                <a:cs typeface="Calibri"/>
              </a:rPr>
              <a:t>Substantiation –</a:t>
            </a:r>
            <a:r>
              <a:rPr lang="en-US" sz="2000" dirty="0">
                <a:ea typeface="Times New Roman" panose="02020603050405020304" pitchFamily="18" charset="0"/>
                <a:cs typeface="Calibri"/>
              </a:rPr>
              <a:t> Caseworkers are more likely to substantiate allegations of abuse and neglect for Black and Native American families.</a:t>
            </a:r>
          </a:p>
          <a:p>
            <a:pPr>
              <a:lnSpc>
                <a:spcPct val="120000"/>
              </a:lnSpc>
              <a:spcBef>
                <a:spcPts val="1600"/>
              </a:spcBef>
              <a:buSzPct val="100000"/>
              <a:buFont typeface="Wingdings" pitchFamily="2" charset="2"/>
              <a:buChar char="§"/>
              <a:tabLst>
                <a:tab pos="457200" algn="l"/>
              </a:tabLst>
            </a:pPr>
            <a:r>
              <a:rPr lang="en-US" sz="2000" b="1" dirty="0">
                <a:ea typeface="Times New Roman" panose="02020603050405020304" pitchFamily="18" charset="0"/>
                <a:cs typeface="Calibri"/>
              </a:rPr>
              <a:t>Removal –</a:t>
            </a:r>
            <a:r>
              <a:rPr lang="en-US" sz="2000" dirty="0">
                <a:ea typeface="Times New Roman" panose="02020603050405020304" pitchFamily="18" charset="0"/>
                <a:cs typeface="Calibri"/>
              </a:rPr>
              <a:t> Black and Latino children are more likely than White children to be removed and placed into out-of-home care and less likely to receive treatment services. </a:t>
            </a:r>
          </a:p>
          <a:p>
            <a:pPr>
              <a:lnSpc>
                <a:spcPct val="120000"/>
              </a:lnSpc>
              <a:spcBef>
                <a:spcPts val="1600"/>
              </a:spcBef>
              <a:buSzPct val="100000"/>
              <a:buFont typeface="Wingdings" pitchFamily="2" charset="2"/>
              <a:buChar char="§"/>
              <a:tabLst>
                <a:tab pos="457200" algn="l"/>
              </a:tabLst>
            </a:pPr>
            <a:r>
              <a:rPr lang="en-US" sz="2000" b="1" dirty="0">
                <a:ea typeface="Times New Roman" panose="02020603050405020304" pitchFamily="18" charset="0"/>
                <a:cs typeface="Calibri"/>
              </a:rPr>
              <a:t>Access to Services –</a:t>
            </a:r>
            <a:r>
              <a:rPr lang="en-US" sz="2000" dirty="0">
                <a:ea typeface="Times New Roman" panose="02020603050405020304" pitchFamily="18" charset="0"/>
                <a:cs typeface="Calibri"/>
              </a:rPr>
              <a:t> Black families are less likely to receive services that support reunification or placement stability.</a:t>
            </a:r>
          </a:p>
          <a:p>
            <a:pPr>
              <a:lnSpc>
                <a:spcPct val="120000"/>
              </a:lnSpc>
              <a:spcBef>
                <a:spcPts val="1600"/>
              </a:spcBef>
              <a:buSzPct val="100000"/>
              <a:buFont typeface="Wingdings" pitchFamily="2" charset="2"/>
              <a:buChar char="§"/>
              <a:tabLst>
                <a:tab pos="457200" algn="l"/>
              </a:tabLst>
            </a:pPr>
            <a:r>
              <a:rPr lang="en-US" sz="2000" b="1" dirty="0">
                <a:ea typeface="Times New Roman" panose="02020603050405020304" pitchFamily="18" charset="0"/>
                <a:cs typeface="Calibri"/>
              </a:rPr>
              <a:t>Permanency – </a:t>
            </a:r>
            <a:r>
              <a:rPr lang="en-US" sz="2000" dirty="0">
                <a:ea typeface="Times New Roman" panose="02020603050405020304" pitchFamily="18" charset="0"/>
                <a:cs typeface="Calibri"/>
              </a:rPr>
              <a:t>Due to inequitable access and provision of services, Black children are less likely to reunify or be provided with a legally permanent caregiver.</a:t>
            </a:r>
          </a:p>
        </p:txBody>
      </p:sp>
      <p:sp>
        <p:nvSpPr>
          <p:cNvPr id="6" name="Title 5">
            <a:extLst>
              <a:ext uri="{FF2B5EF4-FFF2-40B4-BE49-F238E27FC236}">
                <a16:creationId xmlns:a16="http://schemas.microsoft.com/office/drawing/2014/main" id="{857A3D6B-F57E-E31B-7382-DC02226C8734}"/>
              </a:ext>
            </a:extLst>
          </p:cNvPr>
          <p:cNvSpPr txBox="1">
            <a:spLocks noGrp="1"/>
          </p:cNvSpPr>
          <p:nvPr>
            <p:ph type="title" idx="4294967295"/>
          </p:nvPr>
        </p:nvSpPr>
        <p:spPr>
          <a:xfrm>
            <a:off x="754742" y="754743"/>
            <a:ext cx="8694058" cy="6617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a:ln>
                  <a:noFill/>
                </a:ln>
                <a:solidFill>
                  <a:schemeClr val="tx1"/>
                </a:solidFill>
                <a:effectLst/>
                <a:uLnTx/>
                <a:uFillTx/>
                <a:latin typeface="+mj-lt"/>
                <a:ea typeface="+mn-ea"/>
                <a:cs typeface="Poppins SemiBold" panose="00000700000000000000" pitchFamily="50" charset="0"/>
              </a:rPr>
              <a:t>Disproportionality at All Stages</a:t>
            </a:r>
          </a:p>
        </p:txBody>
      </p:sp>
      <p:sp>
        <p:nvSpPr>
          <p:cNvPr id="2" name="Slide Number Placeholder 1">
            <a:extLst>
              <a:ext uri="{FF2B5EF4-FFF2-40B4-BE49-F238E27FC236}">
                <a16:creationId xmlns:a16="http://schemas.microsoft.com/office/drawing/2014/main" id="{D1DF9799-CDA7-48E7-3B7F-BB485B698142}"/>
              </a:ext>
            </a:extLst>
          </p:cNvPr>
          <p:cNvSpPr>
            <a:spLocks noGrp="1"/>
          </p:cNvSpPr>
          <p:nvPr>
            <p:ph type="sldNum" sz="quarter" idx="12"/>
          </p:nvPr>
        </p:nvSpPr>
        <p:spPr/>
        <p:txBody>
          <a:bodyPr/>
          <a:lstStyle/>
          <a:p>
            <a:fld id="{F25542F8-3586-4B75-BE44-E8DF12644DE6}" type="slidenum">
              <a:rPr lang="en-US" smtClean="0"/>
              <a:t>28</a:t>
            </a:fld>
            <a:endParaRPr lang="en-US"/>
          </a:p>
        </p:txBody>
      </p:sp>
    </p:spTree>
    <p:extLst>
      <p:ext uri="{BB962C8B-B14F-4D97-AF65-F5344CB8AC3E}">
        <p14:creationId xmlns:p14="http://schemas.microsoft.com/office/powerpoint/2010/main" val="4488519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D39B12A-C059-E068-EA1D-40208D8E9588}"/>
              </a:ext>
              <a:ext uri="{C183D7F6-B498-43B3-948B-1728B52AA6E4}">
                <adec:decorative xmlns:adec="http://schemas.microsoft.com/office/drawing/2017/decorative" val="1"/>
              </a:ext>
            </a:extLst>
          </p:cNvPr>
          <p:cNvSpPr/>
          <p:nvPr/>
        </p:nvSpPr>
        <p:spPr>
          <a:xfrm>
            <a:off x="1" y="0"/>
            <a:ext cx="12191999" cy="1942011"/>
          </a:xfrm>
          <a:prstGeom prst="rect">
            <a:avLst/>
          </a:prstGeom>
          <a:solidFill>
            <a:schemeClr val="accent3">
              <a:alpha val="2489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51E6F76B-0069-52D3-BF78-F0CB4498A5CE}"/>
              </a:ext>
            </a:extLst>
          </p:cNvPr>
          <p:cNvSpPr txBox="1">
            <a:spLocks noGrp="1"/>
          </p:cNvSpPr>
          <p:nvPr>
            <p:ph type="title" idx="4294967295"/>
          </p:nvPr>
        </p:nvSpPr>
        <p:spPr>
          <a:xfrm>
            <a:off x="754742" y="754743"/>
            <a:ext cx="8694058" cy="6617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a:ln>
                  <a:noFill/>
                </a:ln>
                <a:solidFill>
                  <a:schemeClr val="tx1"/>
                </a:solidFill>
                <a:effectLst/>
                <a:uLnTx/>
                <a:uFillTx/>
                <a:latin typeface="+mj-lt"/>
                <a:ea typeface="+mn-ea"/>
                <a:cs typeface="Poppins SemiBold" panose="00000700000000000000" pitchFamily="50" charset="0"/>
              </a:rPr>
              <a:t>California “In Care” Disparity Index 2023</a:t>
            </a:r>
          </a:p>
        </p:txBody>
      </p:sp>
      <p:pic>
        <p:nvPicPr>
          <p:cNvPr id="4" name="Content Placeholder 3" descr="Bar graph showing the increased likelihood of placement in foster care for Native American, Latinx, and Black or African American children in California.">
            <a:extLst>
              <a:ext uri="{FF2B5EF4-FFF2-40B4-BE49-F238E27FC236}">
                <a16:creationId xmlns:a16="http://schemas.microsoft.com/office/drawing/2014/main" id="{0BF59ED0-462D-8CA3-3965-693664133BAA}"/>
              </a:ext>
            </a:extLst>
          </p:cNvPr>
          <p:cNvPicPr>
            <a:picLocks noGrp="1" noChangeAspect="1"/>
          </p:cNvPicPr>
          <p:nvPr>
            <p:ph idx="4294967295"/>
          </p:nvPr>
        </p:nvPicPr>
        <p:blipFill>
          <a:blip r:embed="rId3"/>
          <a:stretch>
            <a:fillRect/>
          </a:stretch>
        </p:blipFill>
        <p:spPr>
          <a:xfrm>
            <a:off x="1235075" y="2171206"/>
            <a:ext cx="9721850" cy="4159250"/>
          </a:xfrm>
          <a:prstGeom prst="rect">
            <a:avLst/>
          </a:prstGeom>
        </p:spPr>
      </p:pic>
      <p:sp>
        <p:nvSpPr>
          <p:cNvPr id="2" name="Slide Number Placeholder 1">
            <a:extLst>
              <a:ext uri="{FF2B5EF4-FFF2-40B4-BE49-F238E27FC236}">
                <a16:creationId xmlns:a16="http://schemas.microsoft.com/office/drawing/2014/main" id="{1FDB7CA0-832B-5856-5E02-9ED5A9F4A047}"/>
              </a:ext>
            </a:extLst>
          </p:cNvPr>
          <p:cNvSpPr>
            <a:spLocks noGrp="1"/>
          </p:cNvSpPr>
          <p:nvPr>
            <p:ph type="sldNum" sz="quarter" idx="12"/>
          </p:nvPr>
        </p:nvSpPr>
        <p:spPr/>
        <p:txBody>
          <a:bodyPr/>
          <a:lstStyle/>
          <a:p>
            <a:fld id="{F25542F8-3586-4B75-BE44-E8DF12644DE6}" type="slidenum">
              <a:rPr lang="en-US" smtClean="0"/>
              <a:t>29</a:t>
            </a:fld>
            <a:endParaRPr lang="en-US"/>
          </a:p>
        </p:txBody>
      </p:sp>
    </p:spTree>
    <p:extLst>
      <p:ext uri="{BB962C8B-B14F-4D97-AF65-F5344CB8AC3E}">
        <p14:creationId xmlns:p14="http://schemas.microsoft.com/office/powerpoint/2010/main" val="22487274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A518645-ABBE-561D-F635-C9BCDBD171A6}"/>
              </a:ext>
              <a:ext uri="{C183D7F6-B498-43B3-948B-1728B52AA6E4}">
                <adec:decorative xmlns:adec="http://schemas.microsoft.com/office/drawing/2017/decorative" val="1"/>
              </a:ext>
            </a:extLst>
          </p:cNvPr>
          <p:cNvSpPr/>
          <p:nvPr/>
        </p:nvSpPr>
        <p:spPr>
          <a:xfrm>
            <a:off x="1" y="0"/>
            <a:ext cx="12191999" cy="1942011"/>
          </a:xfrm>
          <a:prstGeom prst="rect">
            <a:avLst/>
          </a:prstGeom>
          <a:solidFill>
            <a:schemeClr val="accent3">
              <a:alpha val="2489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a:extLst>
              <a:ext uri="{FF2B5EF4-FFF2-40B4-BE49-F238E27FC236}">
                <a16:creationId xmlns:a16="http://schemas.microsoft.com/office/drawing/2014/main" id="{DD467CA3-8057-C0E2-C9CB-CE01385ABFC0}"/>
              </a:ext>
            </a:extLst>
          </p:cNvPr>
          <p:cNvSpPr txBox="1">
            <a:spLocks/>
          </p:cNvSpPr>
          <p:nvPr/>
        </p:nvSpPr>
        <p:spPr>
          <a:xfrm>
            <a:off x="754742" y="2290354"/>
            <a:ext cx="10723155" cy="3812903"/>
          </a:xfrm>
          <a:prstGeom prst="rect">
            <a:avLst/>
          </a:prstGeom>
        </p:spPr>
        <p:txBody>
          <a:bodyPr vert="horz" lIns="91440" tIns="45720" rIns="91440" bIns="45720" numCol="2" spcCol="68580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1600"/>
              </a:spcBef>
              <a:buSzPct val="100000"/>
              <a:buFont typeface="Wingdings" pitchFamily="2" charset="2"/>
              <a:buChar char="§"/>
              <a:tabLst>
                <a:tab pos="457200" algn="l"/>
              </a:tabLst>
            </a:pPr>
            <a:r>
              <a:rPr lang="en-US" sz="2200">
                <a:ea typeface="Times New Roman" panose="02020603050405020304" pitchFamily="18" charset="0"/>
                <a:cs typeface="Calibri"/>
              </a:rPr>
              <a:t>Disproportionate and disparate needs of children of diverse racial and ethnic backgrounds, particularly due to higher rates of poverty </a:t>
            </a:r>
            <a:endParaRPr lang="en-US" sz="2200">
              <a:ea typeface="Times New Roman" panose="02020603050405020304" pitchFamily="18" charset="0"/>
              <a:cs typeface="Calibri" panose="020F0502020204030204" pitchFamily="34" charset="0"/>
            </a:endParaRPr>
          </a:p>
          <a:p>
            <a:pPr>
              <a:lnSpc>
                <a:spcPct val="120000"/>
              </a:lnSpc>
              <a:spcBef>
                <a:spcPts val="1600"/>
              </a:spcBef>
              <a:buSzPct val="100000"/>
              <a:buFont typeface="Wingdings" pitchFamily="2" charset="2"/>
              <a:buChar char="§"/>
              <a:tabLst>
                <a:tab pos="457200" algn="l"/>
              </a:tabLst>
            </a:pPr>
            <a:r>
              <a:rPr lang="en-US" sz="2200">
                <a:ea typeface="Times New Roman" panose="02020603050405020304" pitchFamily="18" charset="0"/>
                <a:cs typeface="Calibri"/>
              </a:rPr>
              <a:t>Lack of cultural competency</a:t>
            </a:r>
          </a:p>
          <a:p>
            <a:pPr>
              <a:lnSpc>
                <a:spcPct val="120000"/>
              </a:lnSpc>
              <a:spcBef>
                <a:spcPts val="1600"/>
              </a:spcBef>
              <a:buSzPct val="100000"/>
              <a:buFont typeface="Wingdings" pitchFamily="2" charset="2"/>
              <a:buChar char="§"/>
              <a:tabLst>
                <a:tab pos="457200" algn="l"/>
              </a:tabLst>
            </a:pPr>
            <a:r>
              <a:rPr lang="en-US" sz="2200">
                <a:ea typeface="Times New Roman" panose="02020603050405020304" pitchFamily="18" charset="0"/>
                <a:cs typeface="Calibri"/>
              </a:rPr>
              <a:t>Child welfare system factors (e.g., lack of resources for families of diverse racial and ethnic backgrounds, caseworker characteristics) </a:t>
            </a:r>
            <a:endParaRPr lang="en-US" sz="2200">
              <a:ea typeface="Times New Roman" panose="02020603050405020304" pitchFamily="18" charset="0"/>
              <a:cs typeface="Calibri" panose="020F0502020204030204" pitchFamily="34" charset="0"/>
            </a:endParaRPr>
          </a:p>
          <a:p>
            <a:pPr>
              <a:lnSpc>
                <a:spcPct val="120000"/>
              </a:lnSpc>
              <a:spcBef>
                <a:spcPts val="1600"/>
              </a:spcBef>
              <a:buSzPct val="100000"/>
              <a:buFont typeface="Wingdings" pitchFamily="2" charset="2"/>
              <a:buChar char="§"/>
              <a:tabLst>
                <a:tab pos="457200" algn="l"/>
              </a:tabLst>
            </a:pPr>
            <a:endParaRPr lang="en-US" sz="2200">
              <a:ea typeface="Times New Roman" panose="02020603050405020304" pitchFamily="18" charset="0"/>
              <a:cs typeface="Calibri" panose="020F0502020204030204" pitchFamily="34" charset="0"/>
            </a:endParaRPr>
          </a:p>
          <a:p>
            <a:pPr>
              <a:lnSpc>
                <a:spcPct val="120000"/>
              </a:lnSpc>
              <a:spcBef>
                <a:spcPts val="1600"/>
              </a:spcBef>
              <a:buSzPct val="100000"/>
              <a:buFont typeface="Wingdings" pitchFamily="2" charset="2"/>
              <a:buChar char="§"/>
              <a:tabLst>
                <a:tab pos="457200" algn="l"/>
              </a:tabLst>
            </a:pPr>
            <a:r>
              <a:rPr lang="en-US" sz="2200">
                <a:ea typeface="Times New Roman" panose="02020603050405020304" pitchFamily="18" charset="0"/>
                <a:cs typeface="Calibri"/>
              </a:rPr>
              <a:t>Geographic context, such as the region, state, or neighborhood </a:t>
            </a:r>
          </a:p>
          <a:p>
            <a:pPr>
              <a:lnSpc>
                <a:spcPct val="120000"/>
              </a:lnSpc>
              <a:spcBef>
                <a:spcPts val="1600"/>
              </a:spcBef>
              <a:buSzPct val="100000"/>
              <a:buFont typeface="Wingdings" pitchFamily="2" charset="2"/>
              <a:buChar char="§"/>
              <a:tabLst>
                <a:tab pos="457200" algn="l"/>
              </a:tabLst>
            </a:pPr>
            <a:r>
              <a:rPr lang="en-US" sz="2200">
                <a:ea typeface="Times New Roman" panose="02020603050405020304" pitchFamily="18" charset="0"/>
                <a:cs typeface="Calibri"/>
              </a:rPr>
              <a:t>Policy and legislation (e.g., lack of measures targeting the needs of children of diverse racial and ethnic backgrounds) </a:t>
            </a:r>
            <a:endParaRPr lang="en-US" sz="2200">
              <a:ea typeface="Times New Roman" panose="02020603050405020304" pitchFamily="18" charset="0"/>
              <a:cs typeface="Calibri" panose="020F0502020204030204" pitchFamily="34" charset="0"/>
            </a:endParaRPr>
          </a:p>
          <a:p>
            <a:pPr>
              <a:lnSpc>
                <a:spcPct val="120000"/>
              </a:lnSpc>
              <a:spcBef>
                <a:spcPts val="1600"/>
              </a:spcBef>
              <a:buSzPct val="100000"/>
              <a:buFont typeface="Wingdings" pitchFamily="2" charset="2"/>
              <a:buChar char="§"/>
              <a:tabLst>
                <a:tab pos="457200" algn="l"/>
              </a:tabLst>
            </a:pPr>
            <a:r>
              <a:rPr lang="en-US" sz="2200">
                <a:ea typeface="Times New Roman" panose="02020603050405020304" pitchFamily="18" charset="0"/>
                <a:cs typeface="Calibri"/>
              </a:rPr>
              <a:t>Structural racism (e.g., historical policies and cultural dynamics)</a:t>
            </a:r>
          </a:p>
          <a:p>
            <a:pPr marL="0" indent="0">
              <a:lnSpc>
                <a:spcPct val="120000"/>
              </a:lnSpc>
              <a:spcBef>
                <a:spcPts val="1600"/>
              </a:spcBef>
              <a:buSzPct val="100000"/>
              <a:buNone/>
              <a:tabLst>
                <a:tab pos="457200" algn="l"/>
              </a:tabLst>
            </a:pPr>
            <a:endParaRPr lang="en-US" sz="1800">
              <a:ea typeface="Times New Roman" panose="02020603050405020304" pitchFamily="18" charset="0"/>
              <a:cs typeface="Calibri" panose="020F0502020204030204" pitchFamily="34" charset="0"/>
            </a:endParaRPr>
          </a:p>
        </p:txBody>
      </p:sp>
      <p:sp>
        <p:nvSpPr>
          <p:cNvPr id="6" name="Title 5">
            <a:extLst>
              <a:ext uri="{FF2B5EF4-FFF2-40B4-BE49-F238E27FC236}">
                <a16:creationId xmlns:a16="http://schemas.microsoft.com/office/drawing/2014/main" id="{7E01197D-4A3C-A0E4-A8CD-DB28D423A476}"/>
              </a:ext>
            </a:extLst>
          </p:cNvPr>
          <p:cNvSpPr txBox="1">
            <a:spLocks noGrp="1"/>
          </p:cNvSpPr>
          <p:nvPr>
            <p:ph type="title" idx="4294967295"/>
          </p:nvPr>
        </p:nvSpPr>
        <p:spPr>
          <a:xfrm>
            <a:off x="754742" y="754743"/>
            <a:ext cx="8694058" cy="6617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a:ln>
                  <a:noFill/>
                </a:ln>
                <a:solidFill>
                  <a:schemeClr val="tx1"/>
                </a:solidFill>
                <a:effectLst/>
                <a:uLnTx/>
                <a:uFillTx/>
                <a:latin typeface="+mj-lt"/>
                <a:ea typeface="+mn-ea"/>
                <a:cs typeface="Poppins SemiBold" panose="00000700000000000000" pitchFamily="50" charset="0"/>
              </a:rPr>
              <a:t>Disproportionality:  Why?</a:t>
            </a:r>
          </a:p>
        </p:txBody>
      </p:sp>
      <p:sp>
        <p:nvSpPr>
          <p:cNvPr id="2" name="Slide Number Placeholder 1">
            <a:extLst>
              <a:ext uri="{FF2B5EF4-FFF2-40B4-BE49-F238E27FC236}">
                <a16:creationId xmlns:a16="http://schemas.microsoft.com/office/drawing/2014/main" id="{9695CDFD-5A41-C165-2B5B-F22F8CF65D4E}"/>
              </a:ext>
            </a:extLst>
          </p:cNvPr>
          <p:cNvSpPr>
            <a:spLocks noGrp="1"/>
          </p:cNvSpPr>
          <p:nvPr>
            <p:ph type="sldNum" sz="quarter" idx="12"/>
          </p:nvPr>
        </p:nvSpPr>
        <p:spPr/>
        <p:txBody>
          <a:bodyPr/>
          <a:lstStyle/>
          <a:p>
            <a:fld id="{F25542F8-3586-4B75-BE44-E8DF12644DE6}" type="slidenum">
              <a:rPr lang="en-US" smtClean="0"/>
              <a:t>30</a:t>
            </a:fld>
            <a:endParaRPr lang="en-US"/>
          </a:p>
        </p:txBody>
      </p:sp>
    </p:spTree>
    <p:extLst>
      <p:ext uri="{BB962C8B-B14F-4D97-AF65-F5344CB8AC3E}">
        <p14:creationId xmlns:p14="http://schemas.microsoft.com/office/powerpoint/2010/main" val="41805049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4" descr="Women writing on multi-color sticky notes placed on a white board in an office setting.">
            <a:extLst>
              <a:ext uri="{FF2B5EF4-FFF2-40B4-BE49-F238E27FC236}">
                <a16:creationId xmlns:a16="http://schemas.microsoft.com/office/drawing/2014/main" id="{32695C0C-9851-9BF8-8C78-77D1A0EBE1F8}"/>
              </a:ext>
            </a:extLst>
          </p:cNvPr>
          <p:cNvPicPr>
            <a:picLocks noChangeAspect="1"/>
          </p:cNvPicPr>
          <p:nvPr/>
        </p:nvPicPr>
        <p:blipFill>
          <a:blip r:embed="rId3">
            <a:extLst>
              <a:ext uri="{28A0092B-C50C-407E-A947-70E740481C1C}">
                <a14:useLocalDpi xmlns:a14="http://schemas.microsoft.com/office/drawing/2010/main" val="0"/>
              </a:ext>
            </a:extLst>
          </a:blip>
          <a:srcRect t="13856" b="13856"/>
          <a:stretch/>
        </p:blipFill>
        <p:spPr>
          <a:xfrm>
            <a:off x="5616575" y="903779"/>
            <a:ext cx="5973083" cy="3605002"/>
          </a:xfrm>
          <a:custGeom>
            <a:avLst/>
            <a:gdLst>
              <a:gd name="connsiteX0" fmla="*/ 0 w 6649358"/>
              <a:gd name="connsiteY0" fmla="*/ 0 h 3605002"/>
              <a:gd name="connsiteX1" fmla="*/ 6649358 w 6649358"/>
              <a:gd name="connsiteY1" fmla="*/ 0 h 3605002"/>
              <a:gd name="connsiteX2" fmla="*/ 6649358 w 6649358"/>
              <a:gd name="connsiteY2" fmla="*/ 3605002 h 3605002"/>
              <a:gd name="connsiteX3" fmla="*/ 0 w 6649358"/>
              <a:gd name="connsiteY3" fmla="*/ 3605002 h 3605002"/>
            </a:gdLst>
            <a:ahLst/>
            <a:cxnLst>
              <a:cxn ang="0">
                <a:pos x="connsiteX0" y="connsiteY0"/>
              </a:cxn>
              <a:cxn ang="0">
                <a:pos x="connsiteX1" y="connsiteY1"/>
              </a:cxn>
              <a:cxn ang="0">
                <a:pos x="connsiteX2" y="connsiteY2"/>
              </a:cxn>
              <a:cxn ang="0">
                <a:pos x="connsiteX3" y="connsiteY3"/>
              </a:cxn>
            </a:cxnLst>
            <a:rect l="l" t="t" r="r" b="b"/>
            <a:pathLst>
              <a:path w="6649358" h="3605002">
                <a:moveTo>
                  <a:pt x="0" y="0"/>
                </a:moveTo>
                <a:lnTo>
                  <a:pt x="6649358" y="0"/>
                </a:lnTo>
                <a:lnTo>
                  <a:pt x="6649358" y="3605002"/>
                </a:lnTo>
                <a:lnTo>
                  <a:pt x="0" y="3605002"/>
                </a:lnTo>
                <a:close/>
              </a:path>
            </a:pathLst>
          </a:custGeom>
        </p:spPr>
      </p:pic>
      <p:grpSp>
        <p:nvGrpSpPr>
          <p:cNvPr id="8" name="Group 7">
            <a:extLst>
              <a:ext uri="{FF2B5EF4-FFF2-40B4-BE49-F238E27FC236}">
                <a16:creationId xmlns:a16="http://schemas.microsoft.com/office/drawing/2014/main" id="{1603861A-E291-7AED-0CFC-95CEAB96BFA4}"/>
              </a:ext>
              <a:ext uri="{C183D7F6-B498-43B3-948B-1728B52AA6E4}">
                <adec:decorative xmlns:adec="http://schemas.microsoft.com/office/drawing/2017/decorative" val="1"/>
              </a:ext>
            </a:extLst>
          </p:cNvPr>
          <p:cNvGrpSpPr/>
          <p:nvPr/>
        </p:nvGrpSpPr>
        <p:grpSpPr>
          <a:xfrm>
            <a:off x="5639737" y="4220165"/>
            <a:ext cx="5184610" cy="868854"/>
            <a:chOff x="5639737" y="4220165"/>
            <a:chExt cx="5184610" cy="868854"/>
          </a:xfrm>
        </p:grpSpPr>
        <p:sp>
          <p:nvSpPr>
            <p:cNvPr id="4" name="Oval 3">
              <a:extLst>
                <a:ext uri="{FF2B5EF4-FFF2-40B4-BE49-F238E27FC236}">
                  <a16:creationId xmlns:a16="http://schemas.microsoft.com/office/drawing/2014/main" id="{F2AD03AE-D965-19A0-8611-9C4E78C746AA}"/>
                </a:ext>
                <a:ext uri="{C183D7F6-B498-43B3-948B-1728B52AA6E4}">
                  <adec:decorative xmlns:adec="http://schemas.microsoft.com/office/drawing/2017/decorative" val="1"/>
                </a:ext>
              </a:extLst>
            </p:cNvPr>
            <p:cNvSpPr/>
            <p:nvPr/>
          </p:nvSpPr>
          <p:spPr>
            <a:xfrm>
              <a:off x="5639737" y="4220165"/>
              <a:ext cx="862404" cy="862404"/>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D7F72392-E0FF-7DD5-1B82-064F11D1FA13}"/>
                </a:ext>
                <a:ext uri="{C183D7F6-B498-43B3-948B-1728B52AA6E4}">
                  <adec:decorative xmlns:adec="http://schemas.microsoft.com/office/drawing/2017/decorative" val="1"/>
                </a:ext>
              </a:extLst>
            </p:cNvPr>
            <p:cNvSpPr/>
            <p:nvPr/>
          </p:nvSpPr>
          <p:spPr>
            <a:xfrm>
              <a:off x="7082383" y="4220165"/>
              <a:ext cx="862404" cy="862404"/>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EEC06B90-944C-5F5B-737A-560466C08F96}"/>
                </a:ext>
                <a:ext uri="{C183D7F6-B498-43B3-948B-1728B52AA6E4}">
                  <adec:decorative xmlns:adec="http://schemas.microsoft.com/office/drawing/2017/decorative" val="1"/>
                </a:ext>
              </a:extLst>
            </p:cNvPr>
            <p:cNvSpPr/>
            <p:nvPr/>
          </p:nvSpPr>
          <p:spPr>
            <a:xfrm>
              <a:off x="8525029" y="4226615"/>
              <a:ext cx="862404" cy="862404"/>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086F378B-7BE0-868A-D091-A2BBDC512A97}"/>
                </a:ext>
                <a:ext uri="{C183D7F6-B498-43B3-948B-1728B52AA6E4}">
                  <adec:decorative xmlns:adec="http://schemas.microsoft.com/office/drawing/2017/decorative" val="1"/>
                </a:ext>
              </a:extLst>
            </p:cNvPr>
            <p:cNvSpPr/>
            <p:nvPr/>
          </p:nvSpPr>
          <p:spPr>
            <a:xfrm>
              <a:off x="9961943" y="4226615"/>
              <a:ext cx="862404" cy="862404"/>
            </a:xfrm>
            <a:prstGeom prst="ellipse">
              <a:avLst/>
            </a:prstGeom>
            <a:solidFill>
              <a:schemeClr val="bg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a:extLst>
              <a:ext uri="{FF2B5EF4-FFF2-40B4-BE49-F238E27FC236}">
                <a16:creationId xmlns:a16="http://schemas.microsoft.com/office/drawing/2014/main" id="{23AE3AE5-4397-5C58-E702-84913E33D67D}"/>
              </a:ext>
            </a:extLst>
          </p:cNvPr>
          <p:cNvSpPr txBox="1"/>
          <p:nvPr/>
        </p:nvSpPr>
        <p:spPr>
          <a:xfrm>
            <a:off x="1625600" y="5560801"/>
            <a:ext cx="8940798" cy="306109"/>
          </a:xfrm>
          <a:prstGeom prst="rect">
            <a:avLst/>
          </a:prstGeom>
          <a:noFill/>
        </p:spPr>
        <p:txBody>
          <a:bodyPr wrap="square">
            <a:spAutoFit/>
          </a:bodyPr>
          <a:lstStyle/>
          <a:p>
            <a:pPr algn="ctr">
              <a:lnSpc>
                <a:spcPts val="1800"/>
              </a:lnSpc>
            </a:pPr>
            <a:r>
              <a:rPr lang="en-US" sz="1200" b="0" i="0" spc="300">
                <a:solidFill>
                  <a:schemeClr val="tx1">
                    <a:lumMod val="50000"/>
                    <a:lumOff val="50000"/>
                  </a:schemeClr>
                </a:solidFill>
                <a:effectLst/>
                <a:ea typeface="Jost Light" pitchFamily="2" charset="0"/>
              </a:rPr>
              <a:t>linkages.cfpic.org</a:t>
            </a:r>
            <a:endParaRPr lang="en-US" sz="1200" spc="300">
              <a:solidFill>
                <a:schemeClr val="tx1">
                  <a:lumMod val="50000"/>
                  <a:lumOff val="50000"/>
                </a:schemeClr>
              </a:solidFill>
              <a:ea typeface="Jost Light" pitchFamily="2" charset="0"/>
            </a:endParaRPr>
          </a:p>
        </p:txBody>
      </p:sp>
      <p:sp>
        <p:nvSpPr>
          <p:cNvPr id="16" name="TextBox 15">
            <a:extLst>
              <a:ext uri="{FF2B5EF4-FFF2-40B4-BE49-F238E27FC236}">
                <a16:creationId xmlns:a16="http://schemas.microsoft.com/office/drawing/2014/main" id="{0738B1AB-9644-D74A-A765-49CB094381BD}"/>
              </a:ext>
            </a:extLst>
          </p:cNvPr>
          <p:cNvSpPr txBox="1"/>
          <p:nvPr/>
        </p:nvSpPr>
        <p:spPr>
          <a:xfrm>
            <a:off x="759120" y="1740141"/>
            <a:ext cx="4527069" cy="3370153"/>
          </a:xfrm>
          <a:prstGeom prst="rect">
            <a:avLst/>
          </a:prstGeom>
          <a:noFill/>
        </p:spPr>
        <p:txBody>
          <a:bodyPr wrap="square" lIns="91440" tIns="45720" rIns="91440" bIns="0" rtlCol="0" anchor="b" anchorCtr="0">
            <a:spAutoFit/>
          </a:bodyPr>
          <a:lstStyle/>
          <a:p>
            <a:r>
              <a:rPr lang="en-US" sz="2400" dirty="0">
                <a:latin typeface="Calibri"/>
                <a:ea typeface="Jost Medium" pitchFamily="2" charset="0"/>
                <a:cs typeface="Poppins Medium"/>
              </a:rPr>
              <a:t>How can agencies integrate culturally responsive practices to effectively support children and families from diverse racial and ethnic backgrounds? </a:t>
            </a:r>
            <a:endParaRPr lang="en-US" sz="2400">
              <a:latin typeface="Calibri"/>
              <a:ea typeface="Jost Medium" pitchFamily="2" charset="0"/>
              <a:cs typeface="Poppins Medium"/>
            </a:endParaRPr>
          </a:p>
          <a:p>
            <a:endParaRPr lang="en-US" sz="2400" dirty="0">
              <a:latin typeface="Calibri"/>
              <a:ea typeface="Jost Medium" pitchFamily="2" charset="0"/>
              <a:cs typeface="Poppins Medium"/>
            </a:endParaRPr>
          </a:p>
          <a:p>
            <a:r>
              <a:rPr lang="en-US" sz="2400" dirty="0">
                <a:latin typeface="Calibri"/>
                <a:ea typeface="Jost Medium" pitchFamily="2" charset="0"/>
                <a:cs typeface="Poppins Medium"/>
              </a:rPr>
              <a:t>Can you share specific examples or strategies that have worked in your experience?</a:t>
            </a:r>
            <a:endParaRPr lang="en-US" sz="2400">
              <a:latin typeface="Calibri"/>
              <a:ea typeface="Calibri"/>
              <a:cs typeface="Calibri"/>
            </a:endParaRPr>
          </a:p>
        </p:txBody>
      </p:sp>
      <p:sp>
        <p:nvSpPr>
          <p:cNvPr id="3" name="Title 2">
            <a:extLst>
              <a:ext uri="{FF2B5EF4-FFF2-40B4-BE49-F238E27FC236}">
                <a16:creationId xmlns:a16="http://schemas.microsoft.com/office/drawing/2014/main" id="{0C3D5FE3-BB52-D42F-4E75-89709DE90DCC}"/>
              </a:ext>
            </a:extLst>
          </p:cNvPr>
          <p:cNvSpPr txBox="1">
            <a:spLocks noGrp="1"/>
          </p:cNvSpPr>
          <p:nvPr>
            <p:ph type="title" idx="4294967295"/>
          </p:nvPr>
        </p:nvSpPr>
        <p:spPr>
          <a:xfrm>
            <a:off x="754742" y="754743"/>
            <a:ext cx="6242958" cy="6617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700" dirty="0">
                <a:ea typeface="+mn-ea"/>
                <a:cs typeface="Poppins SemiBold"/>
              </a:rPr>
              <a:t>Discussion</a:t>
            </a:r>
            <a:endParaRPr kumimoji="0" lang="en-US" sz="3700" b="0" i="0" u="none" strike="noStrike" kern="1200" cap="none" spc="0" normalizeH="0" baseline="0" noProof="0" dirty="0">
              <a:ln>
                <a:noFill/>
              </a:ln>
              <a:solidFill>
                <a:schemeClr val="tx1"/>
              </a:solidFill>
              <a:effectLst/>
              <a:uLnTx/>
              <a:uFillTx/>
              <a:latin typeface="+mj-lt"/>
              <a:ea typeface="+mn-ea"/>
              <a:cs typeface="Poppins SemiBold" panose="00000700000000000000" pitchFamily="50" charset="0"/>
            </a:endParaRPr>
          </a:p>
        </p:txBody>
      </p:sp>
      <p:sp>
        <p:nvSpPr>
          <p:cNvPr id="9" name="Slide Number Placeholder 8">
            <a:extLst>
              <a:ext uri="{FF2B5EF4-FFF2-40B4-BE49-F238E27FC236}">
                <a16:creationId xmlns:a16="http://schemas.microsoft.com/office/drawing/2014/main" id="{4C4F7D19-3AF5-837A-0FB9-D2291F797943}"/>
              </a:ext>
            </a:extLst>
          </p:cNvPr>
          <p:cNvSpPr>
            <a:spLocks noGrp="1"/>
          </p:cNvSpPr>
          <p:nvPr>
            <p:ph type="sldNum" sz="quarter" idx="12"/>
          </p:nvPr>
        </p:nvSpPr>
        <p:spPr/>
        <p:txBody>
          <a:bodyPr/>
          <a:lstStyle/>
          <a:p>
            <a:fld id="{F25542F8-3586-4B75-BE44-E8DF12644DE6}" type="slidenum">
              <a:rPr lang="en-US" smtClean="0"/>
              <a:t>31</a:t>
            </a:fld>
            <a:endParaRPr lang="en-US"/>
          </a:p>
        </p:txBody>
      </p:sp>
    </p:spTree>
    <p:extLst>
      <p:ext uri="{BB962C8B-B14F-4D97-AF65-F5344CB8AC3E}">
        <p14:creationId xmlns:p14="http://schemas.microsoft.com/office/powerpoint/2010/main" val="37004426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E2718EE-7A59-D2C1-4E92-372D3AA9FE57}"/>
              </a:ext>
              <a:ext uri="{C183D7F6-B498-43B3-948B-1728B52AA6E4}">
                <adec:decorative xmlns:adec="http://schemas.microsoft.com/office/drawing/2017/decorative" val="1"/>
              </a:ext>
            </a:extLst>
          </p:cNvPr>
          <p:cNvSpPr/>
          <p:nvPr/>
        </p:nvSpPr>
        <p:spPr>
          <a:xfrm>
            <a:off x="1" y="0"/>
            <a:ext cx="12191999" cy="6858000"/>
          </a:xfrm>
          <a:prstGeom prst="rect">
            <a:avLst/>
          </a:prstGeom>
          <a:solidFill>
            <a:schemeClr val="accent5">
              <a:alpha val="2486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ADBD55FD-33CE-BE5F-4D0F-B421CFD67220}"/>
              </a:ext>
            </a:extLst>
          </p:cNvPr>
          <p:cNvSpPr txBox="1">
            <a:spLocks noGrp="1"/>
          </p:cNvSpPr>
          <p:nvPr>
            <p:ph type="title" idx="4294967295"/>
          </p:nvPr>
        </p:nvSpPr>
        <p:spPr>
          <a:xfrm>
            <a:off x="754742" y="754743"/>
            <a:ext cx="6320972"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chemeClr val="tx1"/>
                </a:solidFill>
                <a:effectLst/>
                <a:uLnTx/>
                <a:uFillTx/>
                <a:latin typeface="+mj-lt"/>
                <a:ea typeface="+mn-ea"/>
                <a:cs typeface="Poppins SemiBold" panose="00000700000000000000" pitchFamily="50" charset="0"/>
              </a:rPr>
              <a:t>Linkages: What does it look like?</a:t>
            </a:r>
          </a:p>
        </p:txBody>
      </p:sp>
      <p:sp>
        <p:nvSpPr>
          <p:cNvPr id="7" name="TextBox 6">
            <a:extLst>
              <a:ext uri="{FF2B5EF4-FFF2-40B4-BE49-F238E27FC236}">
                <a16:creationId xmlns:a16="http://schemas.microsoft.com/office/drawing/2014/main" id="{A62B33EB-A203-2750-1D2F-3E2863664A25}"/>
              </a:ext>
            </a:extLst>
          </p:cNvPr>
          <p:cNvSpPr txBox="1"/>
          <p:nvPr/>
        </p:nvSpPr>
        <p:spPr>
          <a:xfrm>
            <a:off x="754741" y="1678391"/>
            <a:ext cx="5188859" cy="4201150"/>
          </a:xfrm>
          <a:prstGeom prst="rect">
            <a:avLst/>
          </a:prstGeom>
          <a:noFill/>
        </p:spPr>
        <p:txBody>
          <a:bodyPr wrap="square" lIns="91440" tIns="45720" rIns="91440" bIns="45720" rtlCol="0" anchor="t">
            <a:spAutoFit/>
          </a:bodyPr>
          <a:lstStyle/>
          <a:p>
            <a:pPr marL="292608" indent="-292608">
              <a:spcBef>
                <a:spcPts val="1800"/>
              </a:spcBef>
              <a:buFont typeface="Wingdings" pitchFamily="2" charset="2"/>
              <a:buChar char="§"/>
            </a:pPr>
            <a:r>
              <a:rPr lang="en-US" sz="2400" dirty="0">
                <a:cs typeface="Poppins Medium" panose="00000600000000000000" pitchFamily="50" charset="0"/>
              </a:rPr>
              <a:t>Collaboration between staff</a:t>
            </a:r>
          </a:p>
          <a:p>
            <a:pPr marL="292100" indent="-292100">
              <a:spcBef>
                <a:spcPts val="1800"/>
              </a:spcBef>
              <a:buFont typeface="Wingdings" pitchFamily="2" charset="2"/>
              <a:buChar char="§"/>
            </a:pPr>
            <a:r>
              <a:rPr lang="en-US" sz="2400" dirty="0">
                <a:cs typeface="Poppins Medium"/>
              </a:rPr>
              <a:t>Coordinating and aligning case plans (WTW 2 Plan Activity )</a:t>
            </a:r>
          </a:p>
          <a:p>
            <a:pPr marL="292608" indent="-292608">
              <a:spcBef>
                <a:spcPts val="1800"/>
              </a:spcBef>
              <a:buFont typeface="Wingdings" pitchFamily="2" charset="2"/>
              <a:buChar char="§"/>
            </a:pPr>
            <a:r>
              <a:rPr lang="en-US" sz="2400" dirty="0">
                <a:cs typeface="Poppins Medium" panose="00000600000000000000" pitchFamily="50" charset="0"/>
              </a:rPr>
              <a:t>Collaborative family engagement</a:t>
            </a:r>
          </a:p>
          <a:p>
            <a:pPr marL="292608" indent="-292608">
              <a:spcBef>
                <a:spcPts val="1800"/>
              </a:spcBef>
              <a:buFont typeface="Wingdings" pitchFamily="2" charset="2"/>
              <a:buChar char="§"/>
            </a:pPr>
            <a:r>
              <a:rPr lang="en-US" sz="2400" dirty="0">
                <a:cs typeface="Poppins Medium" panose="00000600000000000000" pitchFamily="50" charset="0"/>
              </a:rPr>
              <a:t>Sharing of resources</a:t>
            </a:r>
          </a:p>
          <a:p>
            <a:pPr marL="292608" indent="-292608">
              <a:spcBef>
                <a:spcPts val="1800"/>
              </a:spcBef>
              <a:buFont typeface="Wingdings" pitchFamily="2" charset="2"/>
              <a:buChar char="§"/>
            </a:pPr>
            <a:r>
              <a:rPr lang="en-US" sz="2400" dirty="0">
                <a:cs typeface="Poppins Medium" panose="00000600000000000000" pitchFamily="50" charset="0"/>
              </a:rPr>
              <a:t>Addressing needs</a:t>
            </a:r>
          </a:p>
          <a:p>
            <a:pPr marL="292608" indent="-292608">
              <a:spcBef>
                <a:spcPts val="1800"/>
              </a:spcBef>
              <a:buFont typeface="Wingdings" pitchFamily="2" charset="2"/>
              <a:buChar char="§"/>
            </a:pPr>
            <a:r>
              <a:rPr lang="en-US" sz="2400" dirty="0">
                <a:cs typeface="Poppins Medium" panose="00000600000000000000" pitchFamily="50" charset="0"/>
              </a:rPr>
              <a:t>Building on the family’s strengths and natural supports</a:t>
            </a:r>
          </a:p>
        </p:txBody>
      </p:sp>
      <p:pic>
        <p:nvPicPr>
          <p:cNvPr id="8" name="Picture 7">
            <a:extLst>
              <a:ext uri="{FF2B5EF4-FFF2-40B4-BE49-F238E27FC236}">
                <a16:creationId xmlns:a16="http://schemas.microsoft.com/office/drawing/2014/main" id="{502D51DD-39C1-2B12-FB9F-9AA24319827B}"/>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 r="13271" b="15160"/>
          <a:stretch/>
        </p:blipFill>
        <p:spPr>
          <a:xfrm>
            <a:off x="6760032" y="1544466"/>
            <a:ext cx="5431969" cy="5313535"/>
          </a:xfrm>
          <a:prstGeom prst="rect">
            <a:avLst/>
          </a:prstGeom>
        </p:spPr>
      </p:pic>
      <p:sp>
        <p:nvSpPr>
          <p:cNvPr id="2" name="Slide Number Placeholder 1">
            <a:extLst>
              <a:ext uri="{FF2B5EF4-FFF2-40B4-BE49-F238E27FC236}">
                <a16:creationId xmlns:a16="http://schemas.microsoft.com/office/drawing/2014/main" id="{C911AD2C-0F8D-57D3-9BD6-08283B67C462}"/>
              </a:ext>
            </a:extLst>
          </p:cNvPr>
          <p:cNvSpPr>
            <a:spLocks noGrp="1"/>
          </p:cNvSpPr>
          <p:nvPr>
            <p:ph type="sldNum" sz="quarter" idx="12"/>
          </p:nvPr>
        </p:nvSpPr>
        <p:spPr/>
        <p:txBody>
          <a:bodyPr/>
          <a:lstStyle/>
          <a:p>
            <a:fld id="{F25542F8-3586-4B75-BE44-E8DF12644DE6}" type="slidenum">
              <a:rPr lang="en-US" smtClean="0"/>
              <a:t>32</a:t>
            </a:fld>
            <a:endParaRPr lang="en-US"/>
          </a:p>
        </p:txBody>
      </p:sp>
    </p:spTree>
    <p:extLst>
      <p:ext uri="{BB962C8B-B14F-4D97-AF65-F5344CB8AC3E}">
        <p14:creationId xmlns:p14="http://schemas.microsoft.com/office/powerpoint/2010/main" val="5510519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E2718EE-7A59-D2C1-4E92-372D3AA9FE57}"/>
              </a:ext>
              <a:ext uri="{C183D7F6-B498-43B3-948B-1728B52AA6E4}">
                <adec:decorative xmlns:adec="http://schemas.microsoft.com/office/drawing/2017/decorative" val="1"/>
              </a:ext>
            </a:extLst>
          </p:cNvPr>
          <p:cNvSpPr/>
          <p:nvPr/>
        </p:nvSpPr>
        <p:spPr>
          <a:xfrm>
            <a:off x="1" y="0"/>
            <a:ext cx="12191999" cy="6858000"/>
          </a:xfrm>
          <a:prstGeom prst="rect">
            <a:avLst/>
          </a:prstGeom>
          <a:solidFill>
            <a:schemeClr val="accent1">
              <a:alpha val="4037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ADBD55FD-33CE-BE5F-4D0F-B421CFD67220}"/>
              </a:ext>
            </a:extLst>
          </p:cNvPr>
          <p:cNvSpPr txBox="1">
            <a:spLocks noGrp="1"/>
          </p:cNvSpPr>
          <p:nvPr>
            <p:ph type="title" idx="4294967295"/>
          </p:nvPr>
        </p:nvSpPr>
        <p:spPr>
          <a:xfrm>
            <a:off x="754742" y="754743"/>
            <a:ext cx="6320972"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chemeClr val="tx1"/>
                </a:solidFill>
                <a:effectLst/>
                <a:uLnTx/>
                <a:uFillTx/>
                <a:latin typeface="+mj-lt"/>
                <a:ea typeface="+mn-ea"/>
                <a:cs typeface="Poppins SemiBold" panose="00000700000000000000" pitchFamily="50" charset="0"/>
              </a:rPr>
              <a:t>Who is being served?</a:t>
            </a:r>
          </a:p>
        </p:txBody>
      </p:sp>
      <p:sp>
        <p:nvSpPr>
          <p:cNvPr id="7" name="TextBox 6">
            <a:extLst>
              <a:ext uri="{FF2B5EF4-FFF2-40B4-BE49-F238E27FC236}">
                <a16:creationId xmlns:a16="http://schemas.microsoft.com/office/drawing/2014/main" id="{A62B33EB-A203-2750-1D2F-3E2863664A25}"/>
              </a:ext>
            </a:extLst>
          </p:cNvPr>
          <p:cNvSpPr txBox="1"/>
          <p:nvPr/>
        </p:nvSpPr>
        <p:spPr>
          <a:xfrm>
            <a:off x="754741" y="1705127"/>
            <a:ext cx="7354543" cy="4416594"/>
          </a:xfrm>
          <a:prstGeom prst="rect">
            <a:avLst/>
          </a:prstGeom>
          <a:noFill/>
        </p:spPr>
        <p:txBody>
          <a:bodyPr wrap="square" lIns="91440" tIns="45720" rIns="91440" bIns="45720" rtlCol="0" anchor="t">
            <a:spAutoFit/>
          </a:bodyPr>
          <a:lstStyle/>
          <a:p>
            <a:pPr marL="292100" indent="-292100">
              <a:spcBef>
                <a:spcPts val="1800"/>
              </a:spcBef>
              <a:buFont typeface="Wingdings" pitchFamily="2" charset="2"/>
              <a:buChar char="§"/>
            </a:pPr>
            <a:r>
              <a:rPr lang="en-US" sz="2400" dirty="0">
                <a:cs typeface="Poppins Medium"/>
              </a:rPr>
              <a:t>Families served by CalWORKs/WTW and involved with or at risk of Child Welfare involvement.</a:t>
            </a:r>
            <a:endParaRPr lang="en-US"/>
          </a:p>
          <a:p>
            <a:pPr marL="292100" indent="-292100">
              <a:spcBef>
                <a:spcPts val="1800"/>
              </a:spcBef>
              <a:buFont typeface="Wingdings" pitchFamily="2" charset="2"/>
              <a:buChar char="§"/>
            </a:pPr>
            <a:r>
              <a:rPr lang="en-US" sz="2400" dirty="0">
                <a:cs typeface="Poppins Medium"/>
              </a:rPr>
              <a:t>Categories of services:</a:t>
            </a:r>
          </a:p>
          <a:p>
            <a:pPr marL="800100" lvl="1" indent="-342900">
              <a:spcBef>
                <a:spcPts val="1200"/>
              </a:spcBef>
              <a:buFont typeface="Arial" panose="020B0604020202020204" pitchFamily="34" charset="0"/>
              <a:buChar char="•"/>
            </a:pPr>
            <a:r>
              <a:rPr lang="en-US" sz="2400" dirty="0">
                <a:cs typeface="Poppins Medium"/>
              </a:rPr>
              <a:t>Prevention /Primary Tier</a:t>
            </a:r>
          </a:p>
          <a:p>
            <a:pPr marL="800100" lvl="1" indent="-342900">
              <a:spcBef>
                <a:spcPts val="1200"/>
              </a:spcBef>
              <a:buFont typeface="Arial" panose="020B0604020202020204" pitchFamily="34" charset="0"/>
              <a:buChar char="•"/>
            </a:pPr>
            <a:r>
              <a:rPr lang="en-US" sz="2400" dirty="0">
                <a:cs typeface="Poppins Medium"/>
              </a:rPr>
              <a:t>Hotline and Emergency Response Referrals </a:t>
            </a:r>
          </a:p>
          <a:p>
            <a:pPr marL="800100" lvl="1" indent="-342900">
              <a:spcBef>
                <a:spcPts val="1200"/>
              </a:spcBef>
              <a:buFont typeface="Arial" panose="020B0604020202020204" pitchFamily="34" charset="0"/>
              <a:buChar char="•"/>
            </a:pPr>
            <a:r>
              <a:rPr lang="en-US" sz="2400" dirty="0">
                <a:cs typeface="Poppins Medium"/>
              </a:rPr>
              <a:t>Family Maintenance (voluntary &amp; court-supervised)</a:t>
            </a:r>
            <a:endParaRPr lang="en-US"/>
          </a:p>
          <a:p>
            <a:pPr marL="800100" lvl="1" indent="-342900">
              <a:spcBef>
                <a:spcPts val="1200"/>
              </a:spcBef>
              <a:buFont typeface="Arial" panose="020B0604020202020204" pitchFamily="34" charset="0"/>
              <a:buChar char="•"/>
            </a:pPr>
            <a:r>
              <a:rPr lang="en-US" sz="2400" dirty="0">
                <a:cs typeface="Poppins Medium"/>
              </a:rPr>
              <a:t>Family Reunification</a:t>
            </a:r>
          </a:p>
          <a:p>
            <a:pPr marL="800100" lvl="1" indent="-342900">
              <a:spcBef>
                <a:spcPts val="1200"/>
              </a:spcBef>
              <a:buFont typeface="Arial" panose="020B0604020202020204" pitchFamily="34" charset="0"/>
              <a:buChar char="•"/>
            </a:pPr>
            <a:r>
              <a:rPr lang="en-US" sz="2400" dirty="0">
                <a:cs typeface="Poppins Medium"/>
              </a:rPr>
              <a:t>After-Care</a:t>
            </a:r>
          </a:p>
        </p:txBody>
      </p:sp>
      <p:pic>
        <p:nvPicPr>
          <p:cNvPr id="8" name="Picture 7">
            <a:extLst>
              <a:ext uri="{FF2B5EF4-FFF2-40B4-BE49-F238E27FC236}">
                <a16:creationId xmlns:a16="http://schemas.microsoft.com/office/drawing/2014/main" id="{502D51DD-39C1-2B12-FB9F-9AA24319827B}"/>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 r="13271" b="15160"/>
          <a:stretch/>
        </p:blipFill>
        <p:spPr>
          <a:xfrm>
            <a:off x="7428453" y="1718255"/>
            <a:ext cx="5431969" cy="5313535"/>
          </a:xfrm>
          <a:prstGeom prst="rect">
            <a:avLst/>
          </a:prstGeom>
        </p:spPr>
      </p:pic>
      <p:sp>
        <p:nvSpPr>
          <p:cNvPr id="2" name="Slide Number Placeholder 1">
            <a:extLst>
              <a:ext uri="{FF2B5EF4-FFF2-40B4-BE49-F238E27FC236}">
                <a16:creationId xmlns:a16="http://schemas.microsoft.com/office/drawing/2014/main" id="{43A1DEB9-AE30-E786-4186-900516DFF987}"/>
              </a:ext>
            </a:extLst>
          </p:cNvPr>
          <p:cNvSpPr>
            <a:spLocks noGrp="1"/>
          </p:cNvSpPr>
          <p:nvPr>
            <p:ph type="sldNum" sz="quarter" idx="12"/>
          </p:nvPr>
        </p:nvSpPr>
        <p:spPr/>
        <p:txBody>
          <a:bodyPr/>
          <a:lstStyle/>
          <a:p>
            <a:fld id="{F25542F8-3586-4B75-BE44-E8DF12644DE6}" type="slidenum">
              <a:rPr lang="en-US" smtClean="0"/>
              <a:t>33</a:t>
            </a:fld>
            <a:endParaRPr lang="en-US"/>
          </a:p>
        </p:txBody>
      </p:sp>
    </p:spTree>
    <p:extLst>
      <p:ext uri="{BB962C8B-B14F-4D97-AF65-F5344CB8AC3E}">
        <p14:creationId xmlns:p14="http://schemas.microsoft.com/office/powerpoint/2010/main" val="3200625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4" descr="A family with a dad, mom and younger child sitting on a oversized chair in a home setting.">
            <a:extLst>
              <a:ext uri="{FF2B5EF4-FFF2-40B4-BE49-F238E27FC236}">
                <a16:creationId xmlns:a16="http://schemas.microsoft.com/office/drawing/2014/main" id="{32695C0C-9851-9BF8-8C78-77D1A0EBE1F8}"/>
              </a:ext>
            </a:extLst>
          </p:cNvPr>
          <p:cNvPicPr>
            <a:picLocks noChangeAspect="1"/>
          </p:cNvPicPr>
          <p:nvPr/>
        </p:nvPicPr>
        <p:blipFill>
          <a:blip r:embed="rId3">
            <a:extLst>
              <a:ext uri="{28A0092B-C50C-407E-A947-70E740481C1C}">
                <a14:useLocalDpi xmlns:a14="http://schemas.microsoft.com/office/drawing/2010/main" val="0"/>
              </a:ext>
            </a:extLst>
          </a:blip>
          <a:srcRect t="5642" b="5642"/>
          <a:stretch/>
        </p:blipFill>
        <p:spPr>
          <a:xfrm>
            <a:off x="4940300" y="903779"/>
            <a:ext cx="6649358" cy="3605002"/>
          </a:xfrm>
          <a:custGeom>
            <a:avLst/>
            <a:gdLst>
              <a:gd name="connsiteX0" fmla="*/ 0 w 6649358"/>
              <a:gd name="connsiteY0" fmla="*/ 0 h 3605002"/>
              <a:gd name="connsiteX1" fmla="*/ 6649358 w 6649358"/>
              <a:gd name="connsiteY1" fmla="*/ 0 h 3605002"/>
              <a:gd name="connsiteX2" fmla="*/ 6649358 w 6649358"/>
              <a:gd name="connsiteY2" fmla="*/ 3605002 h 3605002"/>
              <a:gd name="connsiteX3" fmla="*/ 0 w 6649358"/>
              <a:gd name="connsiteY3" fmla="*/ 3605002 h 3605002"/>
            </a:gdLst>
            <a:ahLst/>
            <a:cxnLst>
              <a:cxn ang="0">
                <a:pos x="connsiteX0" y="connsiteY0"/>
              </a:cxn>
              <a:cxn ang="0">
                <a:pos x="connsiteX1" y="connsiteY1"/>
              </a:cxn>
              <a:cxn ang="0">
                <a:pos x="connsiteX2" y="connsiteY2"/>
              </a:cxn>
              <a:cxn ang="0">
                <a:pos x="connsiteX3" y="connsiteY3"/>
              </a:cxn>
            </a:cxnLst>
            <a:rect l="l" t="t" r="r" b="b"/>
            <a:pathLst>
              <a:path w="6649358" h="3605002">
                <a:moveTo>
                  <a:pt x="0" y="0"/>
                </a:moveTo>
                <a:lnTo>
                  <a:pt x="6649358" y="0"/>
                </a:lnTo>
                <a:lnTo>
                  <a:pt x="6649358" y="3605002"/>
                </a:lnTo>
                <a:lnTo>
                  <a:pt x="0" y="3605002"/>
                </a:lnTo>
                <a:close/>
              </a:path>
            </a:pathLst>
          </a:custGeom>
        </p:spPr>
      </p:pic>
      <p:sp>
        <p:nvSpPr>
          <p:cNvPr id="3" name="Title 2">
            <a:extLst>
              <a:ext uri="{FF2B5EF4-FFF2-40B4-BE49-F238E27FC236}">
                <a16:creationId xmlns:a16="http://schemas.microsoft.com/office/drawing/2014/main" id="{0C3D5FE3-BB52-D42F-4E75-89709DE90DCC}"/>
              </a:ext>
            </a:extLst>
          </p:cNvPr>
          <p:cNvSpPr txBox="1">
            <a:spLocks noGrp="1"/>
          </p:cNvSpPr>
          <p:nvPr>
            <p:ph type="title" idx="4294967295"/>
          </p:nvPr>
        </p:nvSpPr>
        <p:spPr>
          <a:xfrm>
            <a:off x="754742" y="754743"/>
            <a:ext cx="6242958" cy="6617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700" dirty="0">
                <a:ea typeface="+mn-ea"/>
                <a:cs typeface="Poppins SemiBold"/>
              </a:rPr>
              <a:t>Discussion:</a:t>
            </a:r>
            <a:endParaRPr kumimoji="0" lang="en-US" sz="3700" b="0" i="0" u="none" strike="noStrike" kern="1200" cap="none" spc="0" normalizeH="0" baseline="0" noProof="0" dirty="0">
              <a:ln>
                <a:noFill/>
              </a:ln>
              <a:effectLst/>
              <a:uLnTx/>
              <a:uFillTx/>
              <a:latin typeface="+mj-lt"/>
              <a:ea typeface="+mn-ea"/>
              <a:cs typeface="Poppins SemiBold" panose="00000700000000000000" pitchFamily="50" charset="0"/>
            </a:endParaRPr>
          </a:p>
        </p:txBody>
      </p:sp>
      <p:sp>
        <p:nvSpPr>
          <p:cNvPr id="15" name="TextBox 14">
            <a:extLst>
              <a:ext uri="{FF2B5EF4-FFF2-40B4-BE49-F238E27FC236}">
                <a16:creationId xmlns:a16="http://schemas.microsoft.com/office/drawing/2014/main" id="{23AE3AE5-4397-5C58-E702-84913E33D67D}"/>
              </a:ext>
            </a:extLst>
          </p:cNvPr>
          <p:cNvSpPr txBox="1"/>
          <p:nvPr/>
        </p:nvSpPr>
        <p:spPr>
          <a:xfrm>
            <a:off x="1625600" y="5560801"/>
            <a:ext cx="8940798" cy="306109"/>
          </a:xfrm>
          <a:prstGeom prst="rect">
            <a:avLst/>
          </a:prstGeom>
          <a:noFill/>
        </p:spPr>
        <p:txBody>
          <a:bodyPr wrap="square">
            <a:spAutoFit/>
          </a:bodyPr>
          <a:lstStyle/>
          <a:p>
            <a:pPr algn="ctr">
              <a:lnSpc>
                <a:spcPts val="1800"/>
              </a:lnSpc>
            </a:pPr>
            <a:r>
              <a:rPr lang="en-US" sz="1200" b="0" i="0" spc="300">
                <a:solidFill>
                  <a:schemeClr val="tx1">
                    <a:lumMod val="50000"/>
                    <a:lumOff val="50000"/>
                  </a:schemeClr>
                </a:solidFill>
                <a:effectLst/>
                <a:ea typeface="Jost Light" pitchFamily="2" charset="0"/>
              </a:rPr>
              <a:t>linkages.cfpic.org</a:t>
            </a:r>
            <a:endParaRPr lang="en-US" sz="1200" spc="300">
              <a:solidFill>
                <a:schemeClr val="tx1">
                  <a:lumMod val="50000"/>
                  <a:lumOff val="50000"/>
                </a:schemeClr>
              </a:solidFill>
              <a:ea typeface="Jost Light" pitchFamily="2" charset="0"/>
            </a:endParaRPr>
          </a:p>
        </p:txBody>
      </p:sp>
      <p:sp>
        <p:nvSpPr>
          <p:cNvPr id="16" name="TextBox 15">
            <a:extLst>
              <a:ext uri="{FF2B5EF4-FFF2-40B4-BE49-F238E27FC236}">
                <a16:creationId xmlns:a16="http://schemas.microsoft.com/office/drawing/2014/main" id="{0738B1AB-9644-D74A-A765-49CB094381BD}"/>
              </a:ext>
            </a:extLst>
          </p:cNvPr>
          <p:cNvSpPr txBox="1"/>
          <p:nvPr/>
        </p:nvSpPr>
        <p:spPr>
          <a:xfrm>
            <a:off x="515189" y="1708304"/>
            <a:ext cx="4560372" cy="4108817"/>
          </a:xfrm>
          <a:prstGeom prst="rect">
            <a:avLst/>
          </a:prstGeom>
          <a:noFill/>
        </p:spPr>
        <p:txBody>
          <a:bodyPr wrap="square" lIns="91440" tIns="45720" rIns="91440" bIns="0" rtlCol="0" anchor="b" anchorCtr="0">
            <a:spAutoFit/>
          </a:bodyPr>
          <a:lstStyle/>
          <a:p>
            <a:pPr marL="342900" indent="-342900">
              <a:buFont typeface="Arial" panose="020B0604020202020204" pitchFamily="34" charset="0"/>
              <a:buChar char="•"/>
            </a:pPr>
            <a:r>
              <a:rPr lang="en-US" sz="2400" dirty="0">
                <a:latin typeface="+mj-lt"/>
                <a:ea typeface="Jost Medium" pitchFamily="2" charset="0"/>
                <a:cs typeface="Poppins Medium"/>
              </a:rPr>
              <a:t>In your county, at what point does Linkages coordination typically begin for mutual families, and what does this initial involvement look like?</a:t>
            </a:r>
            <a:endParaRPr lang="en-US"/>
          </a:p>
          <a:p>
            <a:pPr marL="342900" indent="-342900">
              <a:buFont typeface="Arial" panose="020B0604020202020204" pitchFamily="34" charset="0"/>
              <a:buChar char="•"/>
            </a:pPr>
            <a:endParaRPr lang="en-US" sz="2400" dirty="0">
              <a:latin typeface="Aptos Display"/>
              <a:cs typeface="Poppins Medium"/>
            </a:endParaRPr>
          </a:p>
          <a:p>
            <a:pPr marL="342900" indent="-342900">
              <a:buFont typeface="Arial" panose="020B0604020202020204" pitchFamily="34" charset="0"/>
              <a:buChar char="•"/>
            </a:pPr>
            <a:r>
              <a:rPr lang="en-US" sz="2400" dirty="0">
                <a:latin typeface="Calibri"/>
                <a:ea typeface="Calibri"/>
                <a:cs typeface="Calibri"/>
              </a:rPr>
              <a:t>If you have not started providing Linkages services, at what point could collaboration begin and what could that look like?</a:t>
            </a:r>
            <a:endParaRPr lang="en-US" sz="2400" dirty="0"/>
          </a:p>
        </p:txBody>
      </p:sp>
      <p:sp>
        <p:nvSpPr>
          <p:cNvPr id="4" name="Oval 3">
            <a:extLst>
              <a:ext uri="{FF2B5EF4-FFF2-40B4-BE49-F238E27FC236}">
                <a16:creationId xmlns:a16="http://schemas.microsoft.com/office/drawing/2014/main" id="{F2AD03AE-D965-19A0-8611-9C4E78C746AA}"/>
              </a:ext>
              <a:ext uri="{C183D7F6-B498-43B3-948B-1728B52AA6E4}">
                <adec:decorative xmlns:adec="http://schemas.microsoft.com/office/drawing/2017/decorative" val="1"/>
              </a:ext>
            </a:extLst>
          </p:cNvPr>
          <p:cNvSpPr/>
          <p:nvPr/>
        </p:nvSpPr>
        <p:spPr>
          <a:xfrm>
            <a:off x="5639737" y="4220165"/>
            <a:ext cx="862404" cy="862404"/>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D7F72392-E0FF-7DD5-1B82-064F11D1FA13}"/>
              </a:ext>
              <a:ext uri="{C183D7F6-B498-43B3-948B-1728B52AA6E4}">
                <adec:decorative xmlns:adec="http://schemas.microsoft.com/office/drawing/2017/decorative" val="1"/>
              </a:ext>
            </a:extLst>
          </p:cNvPr>
          <p:cNvSpPr/>
          <p:nvPr/>
        </p:nvSpPr>
        <p:spPr>
          <a:xfrm>
            <a:off x="7082383" y="4220165"/>
            <a:ext cx="862404" cy="862404"/>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EEC06B90-944C-5F5B-737A-560466C08F96}"/>
              </a:ext>
              <a:ext uri="{C183D7F6-B498-43B3-948B-1728B52AA6E4}">
                <adec:decorative xmlns:adec="http://schemas.microsoft.com/office/drawing/2017/decorative" val="1"/>
              </a:ext>
            </a:extLst>
          </p:cNvPr>
          <p:cNvSpPr/>
          <p:nvPr/>
        </p:nvSpPr>
        <p:spPr>
          <a:xfrm>
            <a:off x="8525029" y="4226615"/>
            <a:ext cx="862404" cy="862404"/>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086F378B-7BE0-868A-D091-A2BBDC512A97}"/>
              </a:ext>
              <a:ext uri="{C183D7F6-B498-43B3-948B-1728B52AA6E4}">
                <adec:decorative xmlns:adec="http://schemas.microsoft.com/office/drawing/2017/decorative" val="1"/>
              </a:ext>
            </a:extLst>
          </p:cNvPr>
          <p:cNvSpPr/>
          <p:nvPr/>
        </p:nvSpPr>
        <p:spPr>
          <a:xfrm>
            <a:off x="9961943" y="4226615"/>
            <a:ext cx="862404" cy="862404"/>
          </a:xfrm>
          <a:prstGeom prst="ellipse">
            <a:avLst/>
          </a:prstGeom>
          <a:solidFill>
            <a:schemeClr val="bg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7">
            <a:extLst>
              <a:ext uri="{FF2B5EF4-FFF2-40B4-BE49-F238E27FC236}">
                <a16:creationId xmlns:a16="http://schemas.microsoft.com/office/drawing/2014/main" id="{6B5A03B3-C5B6-1874-906A-69D2202E3B85}"/>
              </a:ext>
            </a:extLst>
          </p:cNvPr>
          <p:cNvSpPr>
            <a:spLocks noGrp="1"/>
          </p:cNvSpPr>
          <p:nvPr>
            <p:ph type="sldNum" sz="quarter" idx="12"/>
          </p:nvPr>
        </p:nvSpPr>
        <p:spPr/>
        <p:txBody>
          <a:bodyPr/>
          <a:lstStyle/>
          <a:p>
            <a:fld id="{F25542F8-3586-4B75-BE44-E8DF12644DE6}" type="slidenum">
              <a:rPr lang="en-US" smtClean="0"/>
              <a:t>34</a:t>
            </a:fld>
            <a:endParaRPr lang="en-US"/>
          </a:p>
        </p:txBody>
      </p:sp>
    </p:spTree>
    <p:extLst>
      <p:ext uri="{BB962C8B-B14F-4D97-AF65-F5344CB8AC3E}">
        <p14:creationId xmlns:p14="http://schemas.microsoft.com/office/powerpoint/2010/main" val="37583691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0BF560A-26EA-98C8-B798-48A1FCD3BE12}"/>
              </a:ext>
              <a:ext uri="{C183D7F6-B498-43B3-948B-1728B52AA6E4}">
                <adec:decorative xmlns:adec="http://schemas.microsoft.com/office/drawing/2017/decorative" val="1"/>
              </a:ext>
            </a:extLst>
          </p:cNvPr>
          <p:cNvSpPr/>
          <p:nvPr/>
        </p:nvSpPr>
        <p:spPr>
          <a:xfrm>
            <a:off x="1" y="0"/>
            <a:ext cx="6095999" cy="6103257"/>
          </a:xfrm>
          <a:prstGeom prst="rect">
            <a:avLst/>
          </a:prstGeom>
          <a:solidFill>
            <a:schemeClr val="bg2">
              <a:alpha val="85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Placeholder 24" descr="Four multi-color wooden people standing in front of a multi-color, wooden block house.">
            <a:extLst>
              <a:ext uri="{FF2B5EF4-FFF2-40B4-BE49-F238E27FC236}">
                <a16:creationId xmlns:a16="http://schemas.microsoft.com/office/drawing/2014/main" id="{26B0A15E-A0F8-85E8-DA1D-A52C6CAB5B76}"/>
              </a:ext>
            </a:extLst>
          </p:cNvPr>
          <p:cNvPicPr>
            <a:picLocks noChangeAspect="1"/>
          </p:cNvPicPr>
          <p:nvPr/>
        </p:nvPicPr>
        <p:blipFill rotWithShape="1">
          <a:blip r:embed="rId3">
            <a:extLst>
              <a:ext uri="{28A0092B-C50C-407E-A947-70E740481C1C}">
                <a14:useLocalDpi xmlns:a14="http://schemas.microsoft.com/office/drawing/2010/main" val="0"/>
              </a:ext>
            </a:extLst>
          </a:blip>
          <a:srcRect l="13330" r="5928"/>
          <a:stretch/>
        </p:blipFill>
        <p:spPr>
          <a:xfrm>
            <a:off x="1976846" y="1981991"/>
            <a:ext cx="5909854" cy="4870584"/>
          </a:xfrm>
          <a:prstGeom prst="rect">
            <a:avLst/>
          </a:prstGeom>
        </p:spPr>
      </p:pic>
      <p:sp>
        <p:nvSpPr>
          <p:cNvPr id="16" name="TextBox 15">
            <a:extLst>
              <a:ext uri="{FF2B5EF4-FFF2-40B4-BE49-F238E27FC236}">
                <a16:creationId xmlns:a16="http://schemas.microsoft.com/office/drawing/2014/main" id="{05D73E53-B117-6A16-D1CB-757854D75CCD}"/>
              </a:ext>
            </a:extLst>
          </p:cNvPr>
          <p:cNvSpPr txBox="1"/>
          <p:nvPr/>
        </p:nvSpPr>
        <p:spPr>
          <a:xfrm>
            <a:off x="7864825" y="1976567"/>
            <a:ext cx="3806467" cy="3970318"/>
          </a:xfrm>
          <a:prstGeom prst="rect">
            <a:avLst/>
          </a:prstGeom>
          <a:noFill/>
        </p:spPr>
        <p:txBody>
          <a:bodyPr wrap="square" lIns="91440" tIns="45720" rIns="91440" bIns="45720" rtlCol="0" anchor="t">
            <a:spAutoFit/>
          </a:bodyPr>
          <a:lstStyle/>
          <a:p>
            <a:pPr marL="342900" indent="-342900">
              <a:spcBef>
                <a:spcPts val="1800"/>
              </a:spcBef>
              <a:buFont typeface="+mj-lt"/>
              <a:buAutoNum type="arabicPeriod"/>
            </a:pPr>
            <a:r>
              <a:rPr lang="en-US" sz="2400">
                <a:cs typeface="Poppins"/>
              </a:rPr>
              <a:t>Parental resilience</a:t>
            </a:r>
          </a:p>
          <a:p>
            <a:pPr marL="342900" indent="-342900">
              <a:spcBef>
                <a:spcPts val="1800"/>
              </a:spcBef>
              <a:buFont typeface="+mj-lt"/>
              <a:buAutoNum type="arabicPeriod"/>
            </a:pPr>
            <a:r>
              <a:rPr lang="en-US" sz="2400">
                <a:cs typeface="Poppins"/>
              </a:rPr>
              <a:t>Social Connections</a:t>
            </a:r>
          </a:p>
          <a:p>
            <a:pPr marL="342900" indent="-342900">
              <a:spcBef>
                <a:spcPts val="1800"/>
              </a:spcBef>
              <a:buFont typeface="+mj-lt"/>
              <a:buAutoNum type="arabicPeriod"/>
            </a:pPr>
            <a:r>
              <a:rPr lang="en-US" sz="2400">
                <a:cs typeface="Poppins"/>
              </a:rPr>
              <a:t>Knowledge of parenting and child development</a:t>
            </a:r>
          </a:p>
          <a:p>
            <a:pPr marL="342900" indent="-342900">
              <a:spcBef>
                <a:spcPts val="1800"/>
              </a:spcBef>
              <a:buFont typeface="+mj-lt"/>
              <a:buAutoNum type="arabicPeriod"/>
            </a:pPr>
            <a:r>
              <a:rPr lang="en-US" sz="2400">
                <a:cs typeface="Poppins"/>
              </a:rPr>
              <a:t>Concrete support in times of need</a:t>
            </a:r>
          </a:p>
          <a:p>
            <a:pPr marL="342900" indent="-342900">
              <a:spcBef>
                <a:spcPts val="1800"/>
              </a:spcBef>
              <a:buFont typeface="+mj-lt"/>
              <a:buAutoNum type="arabicPeriod"/>
            </a:pPr>
            <a:r>
              <a:rPr lang="en-US" sz="2400">
                <a:cs typeface="Poppins"/>
              </a:rPr>
              <a:t>Social and emotional competence of children</a:t>
            </a:r>
          </a:p>
        </p:txBody>
      </p:sp>
      <p:sp>
        <p:nvSpPr>
          <p:cNvPr id="13" name="Title 12">
            <a:extLst>
              <a:ext uri="{FF2B5EF4-FFF2-40B4-BE49-F238E27FC236}">
                <a16:creationId xmlns:a16="http://schemas.microsoft.com/office/drawing/2014/main" id="{6B9BB1FC-8B55-AFDE-C477-9CB1BF3EF033}"/>
              </a:ext>
            </a:extLst>
          </p:cNvPr>
          <p:cNvSpPr txBox="1">
            <a:spLocks noGrp="1"/>
          </p:cNvSpPr>
          <p:nvPr>
            <p:ph type="title" idx="4294967295"/>
          </p:nvPr>
        </p:nvSpPr>
        <p:spPr>
          <a:xfrm>
            <a:off x="754742" y="754742"/>
            <a:ext cx="9007567" cy="6617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a:ln>
                  <a:noFill/>
                </a:ln>
                <a:solidFill>
                  <a:schemeClr val="tx1"/>
                </a:solidFill>
                <a:effectLst/>
                <a:uLnTx/>
                <a:uFillTx/>
                <a:latin typeface="+mj-lt"/>
                <a:ea typeface="+mn-ea"/>
                <a:cs typeface="Poppins SemiBold" panose="00000700000000000000" pitchFamily="50" charset="0"/>
              </a:rPr>
              <a:t>Strengthening Families / Protective Factors</a:t>
            </a:r>
          </a:p>
        </p:txBody>
      </p:sp>
      <p:sp>
        <p:nvSpPr>
          <p:cNvPr id="2" name="Slide Number Placeholder 1">
            <a:extLst>
              <a:ext uri="{FF2B5EF4-FFF2-40B4-BE49-F238E27FC236}">
                <a16:creationId xmlns:a16="http://schemas.microsoft.com/office/drawing/2014/main" id="{4A0C54B8-5CFE-E6CB-D083-BC413303A234}"/>
              </a:ext>
            </a:extLst>
          </p:cNvPr>
          <p:cNvSpPr>
            <a:spLocks noGrp="1"/>
          </p:cNvSpPr>
          <p:nvPr>
            <p:ph type="sldNum" sz="quarter" idx="12"/>
          </p:nvPr>
        </p:nvSpPr>
        <p:spPr/>
        <p:txBody>
          <a:bodyPr/>
          <a:lstStyle/>
          <a:p>
            <a:fld id="{F25542F8-3586-4B75-BE44-E8DF12644DE6}" type="slidenum">
              <a:rPr lang="en-US" smtClean="0"/>
              <a:t>35</a:t>
            </a:fld>
            <a:endParaRPr lang="en-US"/>
          </a:p>
        </p:txBody>
      </p:sp>
    </p:spTree>
    <p:extLst>
      <p:ext uri="{BB962C8B-B14F-4D97-AF65-F5344CB8AC3E}">
        <p14:creationId xmlns:p14="http://schemas.microsoft.com/office/powerpoint/2010/main" val="16705632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4" descr="Team of people in nature for community service with smiling woman in the foreground.">
            <a:extLst>
              <a:ext uri="{FF2B5EF4-FFF2-40B4-BE49-F238E27FC236}">
                <a16:creationId xmlns:a16="http://schemas.microsoft.com/office/drawing/2014/main" id="{32695C0C-9851-9BF8-8C78-77D1A0EBE1F8}"/>
              </a:ext>
            </a:extLst>
          </p:cNvPr>
          <p:cNvPicPr>
            <a:picLocks noChangeAspect="1"/>
          </p:cNvPicPr>
          <p:nvPr/>
        </p:nvPicPr>
        <p:blipFill>
          <a:blip r:embed="rId3">
            <a:extLst>
              <a:ext uri="{28A0092B-C50C-407E-A947-70E740481C1C}">
                <a14:useLocalDpi xmlns:a14="http://schemas.microsoft.com/office/drawing/2010/main" val="0"/>
              </a:ext>
            </a:extLst>
          </a:blip>
          <a:srcRect t="9388" b="9388"/>
          <a:stretch/>
        </p:blipFill>
        <p:spPr>
          <a:xfrm>
            <a:off x="4940300" y="903779"/>
            <a:ext cx="6649358" cy="3605002"/>
          </a:xfrm>
          <a:custGeom>
            <a:avLst/>
            <a:gdLst>
              <a:gd name="connsiteX0" fmla="*/ 0 w 6649358"/>
              <a:gd name="connsiteY0" fmla="*/ 0 h 3605002"/>
              <a:gd name="connsiteX1" fmla="*/ 6649358 w 6649358"/>
              <a:gd name="connsiteY1" fmla="*/ 0 h 3605002"/>
              <a:gd name="connsiteX2" fmla="*/ 6649358 w 6649358"/>
              <a:gd name="connsiteY2" fmla="*/ 3605002 h 3605002"/>
              <a:gd name="connsiteX3" fmla="*/ 0 w 6649358"/>
              <a:gd name="connsiteY3" fmla="*/ 3605002 h 3605002"/>
            </a:gdLst>
            <a:ahLst/>
            <a:cxnLst>
              <a:cxn ang="0">
                <a:pos x="connsiteX0" y="connsiteY0"/>
              </a:cxn>
              <a:cxn ang="0">
                <a:pos x="connsiteX1" y="connsiteY1"/>
              </a:cxn>
              <a:cxn ang="0">
                <a:pos x="connsiteX2" y="connsiteY2"/>
              </a:cxn>
              <a:cxn ang="0">
                <a:pos x="connsiteX3" y="connsiteY3"/>
              </a:cxn>
            </a:cxnLst>
            <a:rect l="l" t="t" r="r" b="b"/>
            <a:pathLst>
              <a:path w="6649358" h="3605002">
                <a:moveTo>
                  <a:pt x="0" y="0"/>
                </a:moveTo>
                <a:lnTo>
                  <a:pt x="6649358" y="0"/>
                </a:lnTo>
                <a:lnTo>
                  <a:pt x="6649358" y="3605002"/>
                </a:lnTo>
                <a:lnTo>
                  <a:pt x="0" y="3605002"/>
                </a:lnTo>
                <a:close/>
              </a:path>
            </a:pathLst>
          </a:custGeom>
        </p:spPr>
      </p:pic>
      <p:grpSp>
        <p:nvGrpSpPr>
          <p:cNvPr id="8" name="Group 7">
            <a:extLst>
              <a:ext uri="{FF2B5EF4-FFF2-40B4-BE49-F238E27FC236}">
                <a16:creationId xmlns:a16="http://schemas.microsoft.com/office/drawing/2014/main" id="{859A2403-E9EB-86E8-E3F3-70DC1EF1E757}"/>
              </a:ext>
              <a:ext uri="{C183D7F6-B498-43B3-948B-1728B52AA6E4}">
                <adec:decorative xmlns:adec="http://schemas.microsoft.com/office/drawing/2017/decorative" val="1"/>
              </a:ext>
            </a:extLst>
          </p:cNvPr>
          <p:cNvGrpSpPr/>
          <p:nvPr/>
        </p:nvGrpSpPr>
        <p:grpSpPr>
          <a:xfrm>
            <a:off x="5639737" y="4220165"/>
            <a:ext cx="5184610" cy="868854"/>
            <a:chOff x="5639737" y="4220165"/>
            <a:chExt cx="5184610" cy="868854"/>
          </a:xfrm>
        </p:grpSpPr>
        <p:sp>
          <p:nvSpPr>
            <p:cNvPr id="4" name="Oval 3">
              <a:extLst>
                <a:ext uri="{FF2B5EF4-FFF2-40B4-BE49-F238E27FC236}">
                  <a16:creationId xmlns:a16="http://schemas.microsoft.com/office/drawing/2014/main" id="{F2AD03AE-D965-19A0-8611-9C4E78C746AA}"/>
                </a:ext>
                <a:ext uri="{C183D7F6-B498-43B3-948B-1728B52AA6E4}">
                  <adec:decorative xmlns:adec="http://schemas.microsoft.com/office/drawing/2017/decorative" val="1"/>
                </a:ext>
              </a:extLst>
            </p:cNvPr>
            <p:cNvSpPr/>
            <p:nvPr/>
          </p:nvSpPr>
          <p:spPr>
            <a:xfrm>
              <a:off x="5639737" y="4220165"/>
              <a:ext cx="862404" cy="862404"/>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D7F72392-E0FF-7DD5-1B82-064F11D1FA13}"/>
                </a:ext>
                <a:ext uri="{C183D7F6-B498-43B3-948B-1728B52AA6E4}">
                  <adec:decorative xmlns:adec="http://schemas.microsoft.com/office/drawing/2017/decorative" val="1"/>
                </a:ext>
              </a:extLst>
            </p:cNvPr>
            <p:cNvSpPr/>
            <p:nvPr/>
          </p:nvSpPr>
          <p:spPr>
            <a:xfrm>
              <a:off x="7082383" y="4220165"/>
              <a:ext cx="862404" cy="862404"/>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EEC06B90-944C-5F5B-737A-560466C08F96}"/>
                </a:ext>
                <a:ext uri="{C183D7F6-B498-43B3-948B-1728B52AA6E4}">
                  <adec:decorative xmlns:adec="http://schemas.microsoft.com/office/drawing/2017/decorative" val="1"/>
                </a:ext>
              </a:extLst>
            </p:cNvPr>
            <p:cNvSpPr/>
            <p:nvPr/>
          </p:nvSpPr>
          <p:spPr>
            <a:xfrm>
              <a:off x="8525029" y="4226615"/>
              <a:ext cx="862404" cy="862404"/>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086F378B-7BE0-868A-D091-A2BBDC512A97}"/>
                </a:ext>
                <a:ext uri="{C183D7F6-B498-43B3-948B-1728B52AA6E4}">
                  <adec:decorative xmlns:adec="http://schemas.microsoft.com/office/drawing/2017/decorative" val="1"/>
                </a:ext>
              </a:extLst>
            </p:cNvPr>
            <p:cNvSpPr/>
            <p:nvPr/>
          </p:nvSpPr>
          <p:spPr>
            <a:xfrm>
              <a:off x="9961943" y="4226615"/>
              <a:ext cx="862404" cy="862404"/>
            </a:xfrm>
            <a:prstGeom prst="ellipse">
              <a:avLst/>
            </a:prstGeom>
            <a:solidFill>
              <a:schemeClr val="bg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a:extLst>
              <a:ext uri="{FF2B5EF4-FFF2-40B4-BE49-F238E27FC236}">
                <a16:creationId xmlns:a16="http://schemas.microsoft.com/office/drawing/2014/main" id="{23AE3AE5-4397-5C58-E702-84913E33D67D}"/>
              </a:ext>
            </a:extLst>
          </p:cNvPr>
          <p:cNvSpPr txBox="1"/>
          <p:nvPr/>
        </p:nvSpPr>
        <p:spPr>
          <a:xfrm>
            <a:off x="1625600" y="5560801"/>
            <a:ext cx="8940798" cy="306109"/>
          </a:xfrm>
          <a:prstGeom prst="rect">
            <a:avLst/>
          </a:prstGeom>
          <a:noFill/>
        </p:spPr>
        <p:txBody>
          <a:bodyPr wrap="square">
            <a:spAutoFit/>
          </a:bodyPr>
          <a:lstStyle/>
          <a:p>
            <a:pPr algn="ctr">
              <a:lnSpc>
                <a:spcPts val="1800"/>
              </a:lnSpc>
            </a:pPr>
            <a:r>
              <a:rPr lang="en-US" sz="1200" b="0" i="0" spc="300">
                <a:solidFill>
                  <a:schemeClr val="tx1">
                    <a:lumMod val="50000"/>
                    <a:lumOff val="50000"/>
                  </a:schemeClr>
                </a:solidFill>
                <a:effectLst/>
                <a:ea typeface="Jost Light" pitchFamily="2" charset="0"/>
              </a:rPr>
              <a:t>linkages.cfpic.org</a:t>
            </a:r>
            <a:endParaRPr lang="en-US" sz="1200" spc="300">
              <a:solidFill>
                <a:schemeClr val="tx1">
                  <a:lumMod val="50000"/>
                  <a:lumOff val="50000"/>
                </a:schemeClr>
              </a:solidFill>
              <a:ea typeface="Jost Light" pitchFamily="2" charset="0"/>
            </a:endParaRPr>
          </a:p>
        </p:txBody>
      </p:sp>
      <p:sp>
        <p:nvSpPr>
          <p:cNvPr id="16" name="TextBox 15">
            <a:extLst>
              <a:ext uri="{FF2B5EF4-FFF2-40B4-BE49-F238E27FC236}">
                <a16:creationId xmlns:a16="http://schemas.microsoft.com/office/drawing/2014/main" id="{0738B1AB-9644-D74A-A765-49CB094381BD}"/>
              </a:ext>
            </a:extLst>
          </p:cNvPr>
          <p:cNvSpPr txBox="1"/>
          <p:nvPr/>
        </p:nvSpPr>
        <p:spPr>
          <a:xfrm>
            <a:off x="759604" y="2083055"/>
            <a:ext cx="5221730" cy="3000821"/>
          </a:xfrm>
          <a:prstGeom prst="rect">
            <a:avLst/>
          </a:prstGeom>
          <a:noFill/>
        </p:spPr>
        <p:txBody>
          <a:bodyPr wrap="square" lIns="91440" tIns="45720" rIns="91440" bIns="0" rtlCol="0" anchor="b" anchorCtr="0">
            <a:spAutoFit/>
          </a:bodyPr>
          <a:lstStyle/>
          <a:p>
            <a:r>
              <a:rPr lang="en-US" sz="2400">
                <a:latin typeface="Calibri"/>
                <a:ea typeface="Jost Medium" pitchFamily="2" charset="0"/>
                <a:cs typeface="Poppins Medium"/>
              </a:rPr>
              <a:t>Consider how the services </a:t>
            </a:r>
            <a:br>
              <a:rPr lang="en-US" sz="2400">
                <a:latin typeface="Calibri"/>
                <a:ea typeface="Jost Medium" pitchFamily="2" charset="0"/>
                <a:cs typeface="Poppins Medium" panose="00000600000000000000" pitchFamily="50" charset="0"/>
              </a:rPr>
            </a:br>
            <a:r>
              <a:rPr lang="en-US" sz="2400">
                <a:latin typeface="Calibri"/>
                <a:ea typeface="Jost Medium" pitchFamily="2" charset="0"/>
                <a:cs typeface="Poppins Medium"/>
              </a:rPr>
              <a:t>offered to families by CWS and CalWORKs/WTW can work </a:t>
            </a:r>
            <a:br>
              <a:rPr lang="en-US" sz="2400">
                <a:latin typeface="Calibri"/>
                <a:ea typeface="Jost Medium" pitchFamily="2" charset="0"/>
                <a:cs typeface="Poppins Medium" panose="00000600000000000000" pitchFamily="50" charset="0"/>
              </a:rPr>
            </a:br>
            <a:r>
              <a:rPr lang="en-US" sz="2400">
                <a:latin typeface="Calibri"/>
                <a:ea typeface="Jost Medium" pitchFamily="2" charset="0"/>
                <a:cs typeface="Poppins Medium"/>
              </a:rPr>
              <a:t>together more effectively. </a:t>
            </a:r>
            <a:endParaRPr lang="en-US" sz="2400">
              <a:latin typeface="Calibri"/>
              <a:cs typeface="Calibri"/>
            </a:endParaRPr>
          </a:p>
          <a:p>
            <a:endParaRPr lang="en-US" sz="2400">
              <a:latin typeface="Calibri"/>
              <a:ea typeface="Jost Medium" pitchFamily="2" charset="0"/>
              <a:cs typeface="Poppins Medium" panose="00000600000000000000" pitchFamily="50" charset="0"/>
            </a:endParaRPr>
          </a:p>
          <a:p>
            <a:r>
              <a:rPr lang="en-US" sz="2400">
                <a:latin typeface="Calibri"/>
                <a:ea typeface="Jost Medium" pitchFamily="2" charset="0"/>
                <a:cs typeface="Poppins Medium"/>
              </a:rPr>
              <a:t>How can we ensure that </a:t>
            </a:r>
            <a:br>
              <a:rPr lang="en-US" sz="2400">
                <a:latin typeface="Calibri"/>
                <a:ea typeface="Jost Medium" pitchFamily="2" charset="0"/>
                <a:cs typeface="Poppins Medium" panose="00000600000000000000" pitchFamily="50" charset="0"/>
              </a:rPr>
            </a:br>
            <a:r>
              <a:rPr lang="en-US" sz="2400">
                <a:latin typeface="Calibri"/>
                <a:ea typeface="Jost Medium" pitchFamily="2" charset="0"/>
                <a:cs typeface="Poppins Medium"/>
              </a:rPr>
              <a:t>families receive consistent and </a:t>
            </a:r>
            <a:br>
              <a:rPr lang="en-US" sz="2400">
                <a:latin typeface="Calibri"/>
                <a:ea typeface="Jost Medium" pitchFamily="2" charset="0"/>
                <a:cs typeface="Poppins Medium" panose="00000600000000000000" pitchFamily="50" charset="0"/>
              </a:rPr>
            </a:br>
            <a:r>
              <a:rPr lang="en-US" sz="2400">
                <a:latin typeface="Calibri"/>
                <a:ea typeface="Jost Medium" pitchFamily="2" charset="0"/>
                <a:cs typeface="Poppins Medium"/>
              </a:rPr>
              <a:t>well-coordinated support?</a:t>
            </a:r>
          </a:p>
        </p:txBody>
      </p:sp>
      <p:sp>
        <p:nvSpPr>
          <p:cNvPr id="3" name="Title 2">
            <a:extLst>
              <a:ext uri="{FF2B5EF4-FFF2-40B4-BE49-F238E27FC236}">
                <a16:creationId xmlns:a16="http://schemas.microsoft.com/office/drawing/2014/main" id="{0C3D5FE3-BB52-D42F-4E75-89709DE90DCC}"/>
              </a:ext>
            </a:extLst>
          </p:cNvPr>
          <p:cNvSpPr txBox="1">
            <a:spLocks noGrp="1"/>
          </p:cNvSpPr>
          <p:nvPr>
            <p:ph type="title" idx="4294967295"/>
          </p:nvPr>
        </p:nvSpPr>
        <p:spPr>
          <a:xfrm>
            <a:off x="754742" y="754743"/>
            <a:ext cx="2732737" cy="6617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dirty="0">
                <a:ln>
                  <a:noFill/>
                </a:ln>
                <a:effectLst/>
                <a:uLnTx/>
                <a:uFillTx/>
                <a:latin typeface="+mj-lt"/>
                <a:ea typeface="+mn-ea"/>
                <a:cs typeface="Poppins SemiBold"/>
              </a:rPr>
              <a:t>Let’s Reflect!</a:t>
            </a:r>
          </a:p>
        </p:txBody>
      </p:sp>
      <p:sp>
        <p:nvSpPr>
          <p:cNvPr id="9" name="Slide Number Placeholder 8">
            <a:extLst>
              <a:ext uri="{FF2B5EF4-FFF2-40B4-BE49-F238E27FC236}">
                <a16:creationId xmlns:a16="http://schemas.microsoft.com/office/drawing/2014/main" id="{A03A0A9C-C36F-14E8-8F2F-F8963D9A80EF}"/>
              </a:ext>
            </a:extLst>
          </p:cNvPr>
          <p:cNvSpPr>
            <a:spLocks noGrp="1"/>
          </p:cNvSpPr>
          <p:nvPr>
            <p:ph type="sldNum" sz="quarter" idx="12"/>
          </p:nvPr>
        </p:nvSpPr>
        <p:spPr/>
        <p:txBody>
          <a:bodyPr/>
          <a:lstStyle/>
          <a:p>
            <a:fld id="{F25542F8-3586-4B75-BE44-E8DF12644DE6}" type="slidenum">
              <a:rPr lang="en-US" smtClean="0"/>
              <a:t>36</a:t>
            </a:fld>
            <a:endParaRPr lang="en-US"/>
          </a:p>
        </p:txBody>
      </p:sp>
    </p:spTree>
    <p:extLst>
      <p:ext uri="{BB962C8B-B14F-4D97-AF65-F5344CB8AC3E}">
        <p14:creationId xmlns:p14="http://schemas.microsoft.com/office/powerpoint/2010/main" val="35779750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E2718EE-7A59-D2C1-4E92-372D3AA9FE57}"/>
              </a:ext>
              <a:ext uri="{C183D7F6-B498-43B3-948B-1728B52AA6E4}">
                <adec:decorative xmlns:adec="http://schemas.microsoft.com/office/drawing/2017/decorative" val="1"/>
              </a:ext>
            </a:extLst>
          </p:cNvPr>
          <p:cNvSpPr/>
          <p:nvPr/>
        </p:nvSpPr>
        <p:spPr>
          <a:xfrm>
            <a:off x="1" y="0"/>
            <a:ext cx="12191999" cy="6858000"/>
          </a:xfrm>
          <a:prstGeom prst="rect">
            <a:avLst/>
          </a:prstGeom>
          <a:solidFill>
            <a:schemeClr val="accent3">
              <a:alpha val="4989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ADBD55FD-33CE-BE5F-4D0F-B421CFD67220}"/>
              </a:ext>
            </a:extLst>
          </p:cNvPr>
          <p:cNvSpPr txBox="1">
            <a:spLocks noGrp="1"/>
          </p:cNvSpPr>
          <p:nvPr>
            <p:ph type="title" idx="4294967295"/>
          </p:nvPr>
        </p:nvSpPr>
        <p:spPr>
          <a:xfrm>
            <a:off x="754741" y="754743"/>
            <a:ext cx="10682517"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chemeClr val="tx1"/>
                </a:solidFill>
                <a:effectLst/>
                <a:uLnTx/>
                <a:uFillTx/>
                <a:latin typeface="+mj-lt"/>
                <a:ea typeface="+mn-ea"/>
                <a:cs typeface="Poppins SemiBold" panose="00000700000000000000" pitchFamily="50" charset="0"/>
              </a:rPr>
              <a:t>Key Collaboration Points and Activities</a:t>
            </a:r>
          </a:p>
        </p:txBody>
      </p:sp>
      <p:pic>
        <p:nvPicPr>
          <p:cNvPr id="8" name="Picture 7">
            <a:extLst>
              <a:ext uri="{FF2B5EF4-FFF2-40B4-BE49-F238E27FC236}">
                <a16:creationId xmlns:a16="http://schemas.microsoft.com/office/drawing/2014/main" id="{502D51DD-39C1-2B12-FB9F-9AA24319827B}"/>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 r="13271" b="15160"/>
          <a:stretch/>
        </p:blipFill>
        <p:spPr>
          <a:xfrm>
            <a:off x="6760032" y="1544466"/>
            <a:ext cx="5431969" cy="5313535"/>
          </a:xfrm>
          <a:prstGeom prst="rect">
            <a:avLst/>
          </a:prstGeom>
        </p:spPr>
      </p:pic>
      <p:sp>
        <p:nvSpPr>
          <p:cNvPr id="2" name="TextBox 1">
            <a:extLst>
              <a:ext uri="{FF2B5EF4-FFF2-40B4-BE49-F238E27FC236}">
                <a16:creationId xmlns:a16="http://schemas.microsoft.com/office/drawing/2014/main" id="{913D4BBC-937F-FBCA-0389-8DCCD2F0170E}"/>
              </a:ext>
            </a:extLst>
          </p:cNvPr>
          <p:cNvSpPr txBox="1"/>
          <p:nvPr/>
        </p:nvSpPr>
        <p:spPr>
          <a:xfrm>
            <a:off x="754741" y="1678391"/>
            <a:ext cx="5188859" cy="4262705"/>
          </a:xfrm>
          <a:prstGeom prst="rect">
            <a:avLst/>
          </a:prstGeom>
          <a:noFill/>
        </p:spPr>
        <p:txBody>
          <a:bodyPr wrap="square" lIns="91440" tIns="45720" rIns="91440" bIns="45720" rtlCol="0" anchor="t">
            <a:spAutoFit/>
          </a:bodyPr>
          <a:lstStyle/>
          <a:p>
            <a:pPr marL="292100" indent="-292100">
              <a:spcBef>
                <a:spcPts val="1800"/>
              </a:spcBef>
              <a:buFont typeface="Wingdings" pitchFamily="2" charset="2"/>
              <a:buChar char="§"/>
            </a:pPr>
            <a:r>
              <a:rPr lang="en-US" sz="2800" dirty="0">
                <a:cs typeface="Poppins Medium"/>
              </a:rPr>
              <a:t>Hotline and Emergency Response</a:t>
            </a:r>
          </a:p>
          <a:p>
            <a:pPr marL="292100" indent="-292100">
              <a:spcBef>
                <a:spcPts val="1800"/>
              </a:spcBef>
              <a:buFont typeface="Wingdings" pitchFamily="2" charset="2"/>
              <a:buChar char="§"/>
            </a:pPr>
            <a:r>
              <a:rPr lang="en-US" sz="2800" dirty="0">
                <a:cs typeface="Poppins Medium"/>
              </a:rPr>
              <a:t>Family Reunification</a:t>
            </a:r>
          </a:p>
          <a:p>
            <a:pPr marL="292100" indent="-292100">
              <a:spcBef>
                <a:spcPts val="1800"/>
              </a:spcBef>
              <a:buFont typeface="Wingdings" pitchFamily="2" charset="2"/>
              <a:buChar char="§"/>
            </a:pPr>
            <a:r>
              <a:rPr lang="en-US" sz="2800" dirty="0">
                <a:cs typeface="Poppins Medium"/>
              </a:rPr>
              <a:t>Family Maintenance </a:t>
            </a:r>
          </a:p>
          <a:p>
            <a:pPr marL="292100" indent="-292100">
              <a:spcBef>
                <a:spcPts val="1800"/>
              </a:spcBef>
              <a:buFont typeface="Wingdings" pitchFamily="2" charset="2"/>
              <a:buChar char="§"/>
            </a:pPr>
            <a:r>
              <a:rPr lang="en-US" sz="2800" dirty="0">
                <a:cs typeface="Poppins Medium"/>
              </a:rPr>
              <a:t>Aftercare</a:t>
            </a:r>
          </a:p>
          <a:p>
            <a:pPr marL="292100" indent="-292100">
              <a:spcBef>
                <a:spcPts val="1800"/>
              </a:spcBef>
              <a:buFont typeface="Wingdings" pitchFamily="2" charset="2"/>
              <a:buChar char="§"/>
            </a:pPr>
            <a:r>
              <a:rPr lang="en-US" sz="2800" dirty="0">
                <a:cs typeface="Poppins Medium"/>
              </a:rPr>
              <a:t>Family Engagement</a:t>
            </a:r>
          </a:p>
          <a:p>
            <a:pPr marL="292100" indent="-292100">
              <a:spcBef>
                <a:spcPts val="1800"/>
              </a:spcBef>
              <a:buFont typeface="Wingdings" pitchFamily="2" charset="2"/>
              <a:buChar char="§"/>
            </a:pPr>
            <a:r>
              <a:rPr lang="en-US" sz="2800" dirty="0">
                <a:cs typeface="Poppins Medium"/>
              </a:rPr>
              <a:t>Collaboration</a:t>
            </a:r>
          </a:p>
        </p:txBody>
      </p:sp>
      <p:sp>
        <p:nvSpPr>
          <p:cNvPr id="3" name="Slide Number Placeholder 2">
            <a:extLst>
              <a:ext uri="{FF2B5EF4-FFF2-40B4-BE49-F238E27FC236}">
                <a16:creationId xmlns:a16="http://schemas.microsoft.com/office/drawing/2014/main" id="{1841A29D-B1DE-ADA5-3753-24BA3869A760}"/>
              </a:ext>
            </a:extLst>
          </p:cNvPr>
          <p:cNvSpPr>
            <a:spLocks noGrp="1"/>
          </p:cNvSpPr>
          <p:nvPr>
            <p:ph type="sldNum" sz="quarter" idx="12"/>
          </p:nvPr>
        </p:nvSpPr>
        <p:spPr/>
        <p:txBody>
          <a:bodyPr/>
          <a:lstStyle/>
          <a:p>
            <a:fld id="{F25542F8-3586-4B75-BE44-E8DF12644DE6}" type="slidenum">
              <a:rPr lang="en-US" smtClean="0"/>
              <a:t>37</a:t>
            </a:fld>
            <a:endParaRPr lang="en-US"/>
          </a:p>
        </p:txBody>
      </p:sp>
    </p:spTree>
    <p:extLst>
      <p:ext uri="{BB962C8B-B14F-4D97-AF65-F5344CB8AC3E}">
        <p14:creationId xmlns:p14="http://schemas.microsoft.com/office/powerpoint/2010/main" val="11973790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2C005D0-B972-DAA6-1F98-4EF35C517F8B}"/>
              </a:ext>
              <a:ext uri="{C183D7F6-B498-43B3-948B-1728B52AA6E4}">
                <adec:decorative xmlns:adec="http://schemas.microsoft.com/office/drawing/2017/decorative" val="1"/>
              </a:ext>
            </a:extLst>
          </p:cNvPr>
          <p:cNvSpPr/>
          <p:nvPr/>
        </p:nvSpPr>
        <p:spPr>
          <a:xfrm>
            <a:off x="1" y="0"/>
            <a:ext cx="12191999" cy="1942011"/>
          </a:xfrm>
          <a:prstGeom prst="rect">
            <a:avLst/>
          </a:prstGeom>
          <a:solidFill>
            <a:schemeClr val="accent3">
              <a:alpha val="2489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Diagram 1" descr="Three circles defining the Emergency Response Referral Coordination.">
            <a:extLst>
              <a:ext uri="{FF2B5EF4-FFF2-40B4-BE49-F238E27FC236}">
                <a16:creationId xmlns:a16="http://schemas.microsoft.com/office/drawing/2014/main" id="{994291B7-37BC-6050-2493-45149E1B1801}"/>
              </a:ext>
            </a:extLst>
          </p:cNvPr>
          <p:cNvGraphicFramePr/>
          <p:nvPr>
            <p:extLst>
              <p:ext uri="{D42A27DB-BD31-4B8C-83A1-F6EECF244321}">
                <p14:modId xmlns:p14="http://schemas.microsoft.com/office/powerpoint/2010/main" val="346486838"/>
              </p:ext>
            </p:extLst>
          </p:nvPr>
        </p:nvGraphicFramePr>
        <p:xfrm>
          <a:off x="1062446" y="1828800"/>
          <a:ext cx="10067108" cy="49962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5">
            <a:extLst>
              <a:ext uri="{FF2B5EF4-FFF2-40B4-BE49-F238E27FC236}">
                <a16:creationId xmlns:a16="http://schemas.microsoft.com/office/drawing/2014/main" id="{9C75F5D2-183C-679B-FA12-17969C542AD0}"/>
              </a:ext>
            </a:extLst>
          </p:cNvPr>
          <p:cNvSpPr txBox="1">
            <a:spLocks noGrp="1"/>
          </p:cNvSpPr>
          <p:nvPr>
            <p:ph type="title" idx="4294967295"/>
          </p:nvPr>
        </p:nvSpPr>
        <p:spPr>
          <a:xfrm>
            <a:off x="754742" y="754743"/>
            <a:ext cx="8694058" cy="6617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a:ln>
                  <a:noFill/>
                </a:ln>
                <a:solidFill>
                  <a:schemeClr val="tx1"/>
                </a:solidFill>
                <a:effectLst/>
                <a:uLnTx/>
                <a:uFillTx/>
                <a:latin typeface="+mj-lt"/>
                <a:ea typeface="+mn-ea"/>
                <a:cs typeface="Poppins SemiBold" panose="00000700000000000000" pitchFamily="50" charset="0"/>
              </a:rPr>
              <a:t>Emergency Response Referral Coordination</a:t>
            </a:r>
          </a:p>
        </p:txBody>
      </p:sp>
      <p:sp>
        <p:nvSpPr>
          <p:cNvPr id="3" name="Slide Number Placeholder 2">
            <a:extLst>
              <a:ext uri="{FF2B5EF4-FFF2-40B4-BE49-F238E27FC236}">
                <a16:creationId xmlns:a16="http://schemas.microsoft.com/office/drawing/2014/main" id="{54C109CA-292C-AEA1-1073-4B248D918B03}"/>
              </a:ext>
            </a:extLst>
          </p:cNvPr>
          <p:cNvSpPr>
            <a:spLocks noGrp="1"/>
          </p:cNvSpPr>
          <p:nvPr>
            <p:ph type="sldNum" sz="quarter" idx="12"/>
          </p:nvPr>
        </p:nvSpPr>
        <p:spPr/>
        <p:txBody>
          <a:bodyPr/>
          <a:lstStyle/>
          <a:p>
            <a:fld id="{F25542F8-3586-4B75-BE44-E8DF12644DE6}" type="slidenum">
              <a:rPr lang="en-US" smtClean="0"/>
              <a:t>38</a:t>
            </a:fld>
            <a:endParaRPr lang="en-US"/>
          </a:p>
        </p:txBody>
      </p:sp>
    </p:spTree>
    <p:extLst>
      <p:ext uri="{BB962C8B-B14F-4D97-AF65-F5344CB8AC3E}">
        <p14:creationId xmlns:p14="http://schemas.microsoft.com/office/powerpoint/2010/main" val="22764772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3DA2E34-DA8C-6875-489B-03E93FFC8BB6}"/>
              </a:ext>
              <a:ext uri="{C183D7F6-B498-43B3-948B-1728B52AA6E4}">
                <adec:decorative xmlns:adec="http://schemas.microsoft.com/office/drawing/2017/decorative" val="1"/>
              </a:ext>
            </a:extLst>
          </p:cNvPr>
          <p:cNvSpPr/>
          <p:nvPr/>
        </p:nvSpPr>
        <p:spPr>
          <a:xfrm>
            <a:off x="1" y="0"/>
            <a:ext cx="12191999" cy="1942011"/>
          </a:xfrm>
          <a:prstGeom prst="rect">
            <a:avLst/>
          </a:prstGeom>
          <a:solidFill>
            <a:schemeClr val="accent3">
              <a:alpha val="2489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a:extLst>
              <a:ext uri="{FF2B5EF4-FFF2-40B4-BE49-F238E27FC236}">
                <a16:creationId xmlns:a16="http://schemas.microsoft.com/office/drawing/2014/main" id="{030CA117-1E43-5784-C4BD-E3F7170F1FD3}"/>
              </a:ext>
            </a:extLst>
          </p:cNvPr>
          <p:cNvSpPr txBox="1">
            <a:spLocks/>
          </p:cNvSpPr>
          <p:nvPr/>
        </p:nvSpPr>
        <p:spPr>
          <a:xfrm>
            <a:off x="754742" y="2290354"/>
            <a:ext cx="10723155" cy="4202521"/>
          </a:xfrm>
          <a:prstGeom prst="rect">
            <a:avLst/>
          </a:prstGeom>
        </p:spPr>
        <p:txBody>
          <a:bodyPr vert="horz" lIns="91440" tIns="45720" rIns="91440" bIns="45720" numCol="1" spcCol="68580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1600"/>
              </a:spcBef>
              <a:buSzPct val="100000"/>
              <a:buFont typeface="Wingdings" pitchFamily="2" charset="2"/>
              <a:buChar char="§"/>
              <a:tabLst>
                <a:tab pos="457200" algn="l"/>
              </a:tabLst>
            </a:pPr>
            <a:r>
              <a:rPr lang="en-US" sz="2000" dirty="0">
                <a:ea typeface="Times New Roman" panose="02020603050405020304" pitchFamily="18" charset="0"/>
                <a:cs typeface="Calibri" panose="020F0502020204030204" pitchFamily="34" charset="0"/>
              </a:rPr>
              <a:t>Defining family reunification</a:t>
            </a:r>
          </a:p>
          <a:p>
            <a:pPr>
              <a:lnSpc>
                <a:spcPct val="120000"/>
              </a:lnSpc>
              <a:spcBef>
                <a:spcPts val="1600"/>
              </a:spcBef>
              <a:buSzPct val="100000"/>
              <a:buFont typeface="Wingdings" pitchFamily="2" charset="2"/>
              <a:buChar char="§"/>
              <a:tabLst>
                <a:tab pos="457200" algn="l"/>
              </a:tabLst>
            </a:pPr>
            <a:r>
              <a:rPr lang="en-US" sz="2000" dirty="0">
                <a:ea typeface="Times New Roman" panose="02020603050405020304" pitchFamily="18" charset="0"/>
                <a:cs typeface="Calibri"/>
              </a:rPr>
              <a:t>CalWORKs-funded FR activities/services</a:t>
            </a:r>
          </a:p>
          <a:p>
            <a:pPr>
              <a:lnSpc>
                <a:spcPct val="120000"/>
              </a:lnSpc>
              <a:spcBef>
                <a:spcPts val="1600"/>
              </a:spcBef>
              <a:buSzPct val="100000"/>
              <a:buFont typeface="Wingdings" pitchFamily="2" charset="2"/>
              <a:buChar char="§"/>
              <a:tabLst>
                <a:tab pos="457200" algn="l"/>
              </a:tabLst>
            </a:pPr>
            <a:r>
              <a:rPr lang="en-US" sz="2000" dirty="0">
                <a:ea typeface="Times New Roman" panose="02020603050405020304" pitchFamily="18" charset="0"/>
                <a:cs typeface="Calibri"/>
              </a:rPr>
              <a:t>Condition for an extension of CalWORKs FR services</a:t>
            </a:r>
          </a:p>
          <a:p>
            <a:pPr>
              <a:lnSpc>
                <a:spcPct val="120000"/>
              </a:lnSpc>
              <a:spcBef>
                <a:spcPts val="1600"/>
              </a:spcBef>
              <a:buSzPct val="100000"/>
              <a:buFont typeface="Wingdings" pitchFamily="2" charset="2"/>
              <a:buChar char="§"/>
              <a:tabLst>
                <a:tab pos="457200" algn="l"/>
              </a:tabLst>
            </a:pPr>
            <a:r>
              <a:rPr lang="en-US" sz="2000" dirty="0">
                <a:ea typeface="Times New Roman" panose="02020603050405020304" pitchFamily="18" charset="0"/>
                <a:cs typeface="Calibri" panose="020F0502020204030204" pitchFamily="34" charset="0"/>
              </a:rPr>
              <a:t>Improving outcomes</a:t>
            </a:r>
          </a:p>
          <a:p>
            <a:pPr>
              <a:lnSpc>
                <a:spcPct val="120000"/>
              </a:lnSpc>
              <a:spcBef>
                <a:spcPts val="1600"/>
              </a:spcBef>
              <a:buSzPct val="100000"/>
              <a:buFont typeface="Wingdings" pitchFamily="2" charset="2"/>
              <a:buChar char="§"/>
              <a:tabLst>
                <a:tab pos="457200" algn="l"/>
              </a:tabLst>
            </a:pPr>
            <a:r>
              <a:rPr lang="en-US" sz="2000" dirty="0">
                <a:ea typeface="Times New Roman" panose="02020603050405020304" pitchFamily="18" charset="0"/>
                <a:cs typeface="Calibri" panose="020F0502020204030204" pitchFamily="34" charset="0"/>
              </a:rPr>
              <a:t>Reducing duplication and streamlining services</a:t>
            </a:r>
          </a:p>
          <a:p>
            <a:pPr>
              <a:lnSpc>
                <a:spcPct val="120000"/>
              </a:lnSpc>
              <a:spcBef>
                <a:spcPts val="1600"/>
              </a:spcBef>
              <a:buSzPct val="100000"/>
              <a:buFont typeface="Wingdings" pitchFamily="2" charset="2"/>
              <a:buChar char="§"/>
              <a:tabLst>
                <a:tab pos="457200" algn="l"/>
              </a:tabLst>
            </a:pPr>
            <a:r>
              <a:rPr lang="en-US" sz="2000" dirty="0">
                <a:ea typeface="Times New Roman" panose="02020603050405020304" pitchFamily="18" charset="0"/>
                <a:cs typeface="Calibri" panose="020F0502020204030204" pitchFamily="34" charset="0"/>
              </a:rPr>
              <a:t>ACL 23-94 flexibilities</a:t>
            </a:r>
          </a:p>
          <a:p>
            <a:pPr>
              <a:lnSpc>
                <a:spcPct val="120000"/>
              </a:lnSpc>
              <a:spcBef>
                <a:spcPts val="1600"/>
              </a:spcBef>
              <a:buSzPct val="100000"/>
              <a:buFont typeface="Wingdings" pitchFamily="2" charset="2"/>
              <a:buChar char="§"/>
              <a:tabLst>
                <a:tab pos="457200" algn="l"/>
              </a:tabLst>
            </a:pPr>
            <a:r>
              <a:rPr lang="en-US" sz="2000" dirty="0">
                <a:ea typeface="Times New Roman" panose="02020603050405020304" pitchFamily="18" charset="0"/>
                <a:cs typeface="Calibri" panose="020F0502020204030204" pitchFamily="34" charset="0"/>
              </a:rPr>
              <a:t>Linkages supports to promote Family Maintenance following successful reunification </a:t>
            </a:r>
          </a:p>
        </p:txBody>
      </p:sp>
      <p:sp>
        <p:nvSpPr>
          <p:cNvPr id="6" name="Title 5">
            <a:extLst>
              <a:ext uri="{FF2B5EF4-FFF2-40B4-BE49-F238E27FC236}">
                <a16:creationId xmlns:a16="http://schemas.microsoft.com/office/drawing/2014/main" id="{81CE0525-516B-26A0-A88B-EC27265BDD63}"/>
              </a:ext>
            </a:extLst>
          </p:cNvPr>
          <p:cNvSpPr txBox="1">
            <a:spLocks noGrp="1"/>
          </p:cNvSpPr>
          <p:nvPr>
            <p:ph type="title" idx="4294967295"/>
          </p:nvPr>
        </p:nvSpPr>
        <p:spPr>
          <a:xfrm>
            <a:off x="754063" y="754063"/>
            <a:ext cx="8694737" cy="6619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dirty="0">
                <a:ln>
                  <a:noFill/>
                </a:ln>
                <a:solidFill>
                  <a:schemeClr val="tx1"/>
                </a:solidFill>
                <a:effectLst/>
                <a:uLnTx/>
                <a:uFillTx/>
                <a:latin typeface="+mj-lt"/>
                <a:ea typeface="+mn-ea"/>
                <a:cs typeface="Poppins SemiBold" panose="00000700000000000000" pitchFamily="50" charset="0"/>
              </a:rPr>
              <a:t>Family Reunification &amp; Family Maintenance</a:t>
            </a:r>
          </a:p>
        </p:txBody>
      </p:sp>
      <p:sp>
        <p:nvSpPr>
          <p:cNvPr id="2" name="Slide Number Placeholder 1">
            <a:extLst>
              <a:ext uri="{FF2B5EF4-FFF2-40B4-BE49-F238E27FC236}">
                <a16:creationId xmlns:a16="http://schemas.microsoft.com/office/drawing/2014/main" id="{D65A80F1-E359-3495-EEE2-6F9EE6455572}"/>
              </a:ext>
            </a:extLst>
          </p:cNvPr>
          <p:cNvSpPr>
            <a:spLocks noGrp="1"/>
          </p:cNvSpPr>
          <p:nvPr>
            <p:ph type="sldNum" sz="quarter" idx="12"/>
          </p:nvPr>
        </p:nvSpPr>
        <p:spPr/>
        <p:txBody>
          <a:bodyPr/>
          <a:lstStyle/>
          <a:p>
            <a:fld id="{F25542F8-3586-4B75-BE44-E8DF12644DE6}" type="slidenum">
              <a:rPr lang="en-US" smtClean="0"/>
              <a:t>39</a:t>
            </a:fld>
            <a:endParaRPr lang="en-US"/>
          </a:p>
        </p:txBody>
      </p:sp>
    </p:spTree>
    <p:extLst>
      <p:ext uri="{BB962C8B-B14F-4D97-AF65-F5344CB8AC3E}">
        <p14:creationId xmlns:p14="http://schemas.microsoft.com/office/powerpoint/2010/main" val="2109958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5934F0-8D94-4746-992A-2752DEBB635B}"/>
              </a:ext>
              <a:ext uri="{C183D7F6-B498-43B3-948B-1728B52AA6E4}">
                <adec:decorative xmlns:adec="http://schemas.microsoft.com/office/drawing/2017/decorative" val="1"/>
              </a:ext>
            </a:extLst>
          </p:cNvPr>
          <p:cNvSpPr/>
          <p:nvPr/>
        </p:nvSpPr>
        <p:spPr>
          <a:xfrm>
            <a:off x="1" y="0"/>
            <a:ext cx="12191999" cy="1942011"/>
          </a:xfrm>
          <a:prstGeom prst="rect">
            <a:avLst/>
          </a:prstGeom>
          <a:solidFill>
            <a:schemeClr val="accent3">
              <a:alpha val="2489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Diagram 1" descr="Two circles defining AB 429.">
            <a:extLst>
              <a:ext uri="{FF2B5EF4-FFF2-40B4-BE49-F238E27FC236}">
                <a16:creationId xmlns:a16="http://schemas.microsoft.com/office/drawing/2014/main" id="{233C10BB-3594-18CC-1758-3E5F7FAD159E}"/>
              </a:ext>
            </a:extLst>
          </p:cNvPr>
          <p:cNvGraphicFramePr/>
          <p:nvPr>
            <p:extLst>
              <p:ext uri="{D42A27DB-BD31-4B8C-83A1-F6EECF244321}">
                <p14:modId xmlns:p14="http://schemas.microsoft.com/office/powerpoint/2010/main" val="386373131"/>
              </p:ext>
            </p:extLst>
          </p:nvPr>
        </p:nvGraphicFramePr>
        <p:xfrm>
          <a:off x="932542" y="2355669"/>
          <a:ext cx="10326915" cy="40472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5">
            <a:extLst>
              <a:ext uri="{FF2B5EF4-FFF2-40B4-BE49-F238E27FC236}">
                <a16:creationId xmlns:a16="http://schemas.microsoft.com/office/drawing/2014/main" id="{77CE5647-9ACE-245A-9B7D-FF332941CC8A}"/>
              </a:ext>
            </a:extLst>
          </p:cNvPr>
          <p:cNvSpPr txBox="1">
            <a:spLocks noGrp="1"/>
          </p:cNvSpPr>
          <p:nvPr>
            <p:ph type="title" idx="4294967295"/>
          </p:nvPr>
        </p:nvSpPr>
        <p:spPr>
          <a:xfrm>
            <a:off x="754063" y="754063"/>
            <a:ext cx="8694737" cy="6619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a:ln>
                  <a:noFill/>
                </a:ln>
                <a:solidFill>
                  <a:schemeClr val="tx1"/>
                </a:solidFill>
                <a:effectLst/>
                <a:uLnTx/>
                <a:uFillTx/>
                <a:latin typeface="+mj-lt"/>
                <a:ea typeface="+mn-ea"/>
                <a:cs typeface="Poppins SemiBold" panose="00000700000000000000" pitchFamily="50" charset="0"/>
              </a:rPr>
              <a:t>AB 429</a:t>
            </a:r>
          </a:p>
        </p:txBody>
      </p:sp>
      <p:sp>
        <p:nvSpPr>
          <p:cNvPr id="3" name="Slide Number Placeholder 2">
            <a:extLst>
              <a:ext uri="{FF2B5EF4-FFF2-40B4-BE49-F238E27FC236}">
                <a16:creationId xmlns:a16="http://schemas.microsoft.com/office/drawing/2014/main" id="{3394C910-9926-D7AA-70F4-6C9E73613AD8}"/>
              </a:ext>
            </a:extLst>
          </p:cNvPr>
          <p:cNvSpPr>
            <a:spLocks noGrp="1"/>
          </p:cNvSpPr>
          <p:nvPr>
            <p:ph type="sldNum" sz="quarter" idx="12"/>
          </p:nvPr>
        </p:nvSpPr>
        <p:spPr/>
        <p:txBody>
          <a:bodyPr/>
          <a:lstStyle/>
          <a:p>
            <a:fld id="{F25542F8-3586-4B75-BE44-E8DF12644DE6}" type="slidenum">
              <a:rPr lang="en-US" smtClean="0"/>
              <a:t>40</a:t>
            </a:fld>
            <a:endParaRPr lang="en-US"/>
          </a:p>
        </p:txBody>
      </p:sp>
    </p:spTree>
    <p:extLst>
      <p:ext uri="{BB962C8B-B14F-4D97-AF65-F5344CB8AC3E}">
        <p14:creationId xmlns:p14="http://schemas.microsoft.com/office/powerpoint/2010/main" val="37959033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A329B53-7026-3928-E45C-061FD0138FF3}"/>
              </a:ext>
              <a:ext uri="{C183D7F6-B498-43B3-948B-1728B52AA6E4}">
                <adec:decorative xmlns:adec="http://schemas.microsoft.com/office/drawing/2017/decorative" val="1"/>
              </a:ext>
            </a:extLst>
          </p:cNvPr>
          <p:cNvSpPr/>
          <p:nvPr/>
        </p:nvSpPr>
        <p:spPr>
          <a:xfrm>
            <a:off x="1" y="0"/>
            <a:ext cx="12191999" cy="1942011"/>
          </a:xfrm>
          <a:prstGeom prst="rect">
            <a:avLst/>
          </a:prstGeom>
          <a:solidFill>
            <a:schemeClr val="accent3">
              <a:alpha val="2489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Diagram 1" descr="Two circles defining After-Care Coordination.">
            <a:extLst>
              <a:ext uri="{FF2B5EF4-FFF2-40B4-BE49-F238E27FC236}">
                <a16:creationId xmlns:a16="http://schemas.microsoft.com/office/drawing/2014/main" id="{FC673B81-771D-3121-C328-A74331BC5EAC}"/>
              </a:ext>
            </a:extLst>
          </p:cNvPr>
          <p:cNvGraphicFramePr/>
          <p:nvPr>
            <p:extLst>
              <p:ext uri="{D42A27DB-BD31-4B8C-83A1-F6EECF244321}">
                <p14:modId xmlns:p14="http://schemas.microsoft.com/office/powerpoint/2010/main" val="2789691948"/>
              </p:ext>
            </p:extLst>
          </p:nvPr>
        </p:nvGraphicFramePr>
        <p:xfrm>
          <a:off x="932542" y="2503715"/>
          <a:ext cx="10326915" cy="37758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5">
            <a:extLst>
              <a:ext uri="{FF2B5EF4-FFF2-40B4-BE49-F238E27FC236}">
                <a16:creationId xmlns:a16="http://schemas.microsoft.com/office/drawing/2014/main" id="{31703DB6-D828-6412-B0F3-A141EF97B2D5}"/>
              </a:ext>
            </a:extLst>
          </p:cNvPr>
          <p:cNvSpPr txBox="1">
            <a:spLocks noGrp="1"/>
          </p:cNvSpPr>
          <p:nvPr>
            <p:ph type="title" idx="4294967295"/>
          </p:nvPr>
        </p:nvSpPr>
        <p:spPr>
          <a:xfrm>
            <a:off x="754063" y="754063"/>
            <a:ext cx="8694737" cy="6619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a:ln>
                  <a:noFill/>
                </a:ln>
                <a:solidFill>
                  <a:schemeClr val="tx1"/>
                </a:solidFill>
                <a:effectLst/>
                <a:uLnTx/>
                <a:uFillTx/>
                <a:latin typeface="+mj-lt"/>
                <a:ea typeface="+mn-ea"/>
                <a:cs typeface="Poppins SemiBold" panose="00000700000000000000" pitchFamily="50" charset="0"/>
              </a:rPr>
              <a:t>After-Care Coordination</a:t>
            </a:r>
          </a:p>
        </p:txBody>
      </p:sp>
      <p:sp>
        <p:nvSpPr>
          <p:cNvPr id="3" name="Slide Number Placeholder 2">
            <a:extLst>
              <a:ext uri="{FF2B5EF4-FFF2-40B4-BE49-F238E27FC236}">
                <a16:creationId xmlns:a16="http://schemas.microsoft.com/office/drawing/2014/main" id="{95B38202-D457-0191-41F7-0874755D823B}"/>
              </a:ext>
            </a:extLst>
          </p:cNvPr>
          <p:cNvSpPr>
            <a:spLocks noGrp="1"/>
          </p:cNvSpPr>
          <p:nvPr>
            <p:ph type="sldNum" sz="quarter" idx="12"/>
          </p:nvPr>
        </p:nvSpPr>
        <p:spPr/>
        <p:txBody>
          <a:bodyPr/>
          <a:lstStyle/>
          <a:p>
            <a:fld id="{F25542F8-3586-4B75-BE44-E8DF12644DE6}" type="slidenum">
              <a:rPr lang="en-US" smtClean="0"/>
              <a:t>41</a:t>
            </a:fld>
            <a:endParaRPr lang="en-US"/>
          </a:p>
        </p:txBody>
      </p:sp>
    </p:spTree>
    <p:extLst>
      <p:ext uri="{BB962C8B-B14F-4D97-AF65-F5344CB8AC3E}">
        <p14:creationId xmlns:p14="http://schemas.microsoft.com/office/powerpoint/2010/main" val="26280643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061D27-679D-EB12-4E0B-F43DD8B31932}"/>
              </a:ext>
              <a:ext uri="{C183D7F6-B498-43B3-948B-1728B52AA6E4}">
                <adec:decorative xmlns:adec="http://schemas.microsoft.com/office/drawing/2017/decorative" val="1"/>
              </a:ext>
            </a:extLst>
          </p:cNvPr>
          <p:cNvSpPr/>
          <p:nvPr/>
        </p:nvSpPr>
        <p:spPr>
          <a:xfrm>
            <a:off x="1" y="0"/>
            <a:ext cx="12191999" cy="1942011"/>
          </a:xfrm>
          <a:prstGeom prst="rect">
            <a:avLst/>
          </a:prstGeom>
          <a:solidFill>
            <a:schemeClr val="accent3">
              <a:alpha val="2489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Diagram 1" descr="Three circles defining What After Care Might Look Like.">
            <a:extLst>
              <a:ext uri="{FF2B5EF4-FFF2-40B4-BE49-F238E27FC236}">
                <a16:creationId xmlns:a16="http://schemas.microsoft.com/office/drawing/2014/main" id="{543DB641-4204-4005-A4DC-8D1130FFBE90}"/>
              </a:ext>
            </a:extLst>
          </p:cNvPr>
          <p:cNvGraphicFramePr/>
          <p:nvPr>
            <p:extLst>
              <p:ext uri="{D42A27DB-BD31-4B8C-83A1-F6EECF244321}">
                <p14:modId xmlns:p14="http://schemas.microsoft.com/office/powerpoint/2010/main" val="1836579900"/>
              </p:ext>
            </p:extLst>
          </p:nvPr>
        </p:nvGraphicFramePr>
        <p:xfrm>
          <a:off x="1060704" y="1828800"/>
          <a:ext cx="10067108" cy="49962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5">
            <a:extLst>
              <a:ext uri="{FF2B5EF4-FFF2-40B4-BE49-F238E27FC236}">
                <a16:creationId xmlns:a16="http://schemas.microsoft.com/office/drawing/2014/main" id="{8959CA1F-17C4-91DA-D235-A261B766BF0B}"/>
              </a:ext>
            </a:extLst>
          </p:cNvPr>
          <p:cNvSpPr txBox="1">
            <a:spLocks noGrp="1"/>
          </p:cNvSpPr>
          <p:nvPr>
            <p:ph type="title" idx="4294967295"/>
          </p:nvPr>
        </p:nvSpPr>
        <p:spPr>
          <a:xfrm>
            <a:off x="754063" y="754063"/>
            <a:ext cx="8694737" cy="6619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a:ln>
                  <a:noFill/>
                </a:ln>
                <a:solidFill>
                  <a:schemeClr val="tx1"/>
                </a:solidFill>
                <a:effectLst/>
                <a:uLnTx/>
                <a:uFillTx/>
                <a:latin typeface="+mj-lt"/>
                <a:ea typeface="+mn-ea"/>
                <a:cs typeface="Poppins SemiBold" panose="00000700000000000000" pitchFamily="50" charset="0"/>
              </a:rPr>
              <a:t>What Might After Care Look Like?</a:t>
            </a:r>
          </a:p>
        </p:txBody>
      </p:sp>
      <p:sp>
        <p:nvSpPr>
          <p:cNvPr id="3" name="Slide Number Placeholder 2">
            <a:extLst>
              <a:ext uri="{FF2B5EF4-FFF2-40B4-BE49-F238E27FC236}">
                <a16:creationId xmlns:a16="http://schemas.microsoft.com/office/drawing/2014/main" id="{E177784E-9351-3DF4-2B4D-4DF847ECDE39}"/>
              </a:ext>
            </a:extLst>
          </p:cNvPr>
          <p:cNvSpPr>
            <a:spLocks noGrp="1"/>
          </p:cNvSpPr>
          <p:nvPr>
            <p:ph type="sldNum" sz="quarter" idx="12"/>
          </p:nvPr>
        </p:nvSpPr>
        <p:spPr/>
        <p:txBody>
          <a:bodyPr/>
          <a:lstStyle/>
          <a:p>
            <a:fld id="{F25542F8-3586-4B75-BE44-E8DF12644DE6}" type="slidenum">
              <a:rPr lang="en-US" smtClean="0"/>
              <a:t>42</a:t>
            </a:fld>
            <a:endParaRPr lang="en-US"/>
          </a:p>
        </p:txBody>
      </p:sp>
    </p:spTree>
    <p:extLst>
      <p:ext uri="{BB962C8B-B14F-4D97-AF65-F5344CB8AC3E}">
        <p14:creationId xmlns:p14="http://schemas.microsoft.com/office/powerpoint/2010/main" val="33342903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A5D9E02-E5B9-1B56-9C26-72932A532961}"/>
              </a:ext>
              <a:ext uri="{C183D7F6-B498-43B3-948B-1728B52AA6E4}">
                <adec:decorative xmlns:adec="http://schemas.microsoft.com/office/drawing/2017/decorative" val="1"/>
              </a:ext>
            </a:extLst>
          </p:cNvPr>
          <p:cNvSpPr/>
          <p:nvPr/>
        </p:nvSpPr>
        <p:spPr>
          <a:xfrm>
            <a:off x="0" y="0"/>
            <a:ext cx="12191999" cy="1942011"/>
          </a:xfrm>
          <a:prstGeom prst="rect">
            <a:avLst/>
          </a:prstGeom>
          <a:solidFill>
            <a:schemeClr val="accent3">
              <a:alpha val="2489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Diagram 6" descr="Three circles defining Family Engagement Guidelines.">
            <a:extLst>
              <a:ext uri="{FF2B5EF4-FFF2-40B4-BE49-F238E27FC236}">
                <a16:creationId xmlns:a16="http://schemas.microsoft.com/office/drawing/2014/main" id="{8C31F0DC-57A1-0B0C-A36E-610CC154A0F2}"/>
              </a:ext>
            </a:extLst>
          </p:cNvPr>
          <p:cNvGraphicFramePr/>
          <p:nvPr>
            <p:extLst>
              <p:ext uri="{D42A27DB-BD31-4B8C-83A1-F6EECF244321}">
                <p14:modId xmlns:p14="http://schemas.microsoft.com/office/powerpoint/2010/main" val="4077194039"/>
              </p:ext>
            </p:extLst>
          </p:nvPr>
        </p:nvGraphicFramePr>
        <p:xfrm>
          <a:off x="1060704" y="1828800"/>
          <a:ext cx="10067108" cy="49962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5">
            <a:extLst>
              <a:ext uri="{FF2B5EF4-FFF2-40B4-BE49-F238E27FC236}">
                <a16:creationId xmlns:a16="http://schemas.microsoft.com/office/drawing/2014/main" id="{D75BE097-63FB-5EC7-42DA-E1BED72E0556}"/>
              </a:ext>
            </a:extLst>
          </p:cNvPr>
          <p:cNvSpPr txBox="1">
            <a:spLocks noGrp="1"/>
          </p:cNvSpPr>
          <p:nvPr>
            <p:ph type="title" idx="4294967295"/>
          </p:nvPr>
        </p:nvSpPr>
        <p:spPr>
          <a:xfrm>
            <a:off x="754063" y="754063"/>
            <a:ext cx="8694737" cy="6619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a:ln>
                  <a:noFill/>
                </a:ln>
                <a:solidFill>
                  <a:schemeClr val="tx1"/>
                </a:solidFill>
                <a:effectLst/>
                <a:uLnTx/>
                <a:uFillTx/>
                <a:latin typeface="+mj-lt"/>
                <a:ea typeface="+mn-ea"/>
                <a:cs typeface="Poppins SemiBold" panose="00000700000000000000" pitchFamily="50" charset="0"/>
              </a:rPr>
              <a:t>Family Engagement Guidelines</a:t>
            </a:r>
          </a:p>
        </p:txBody>
      </p:sp>
      <p:sp>
        <p:nvSpPr>
          <p:cNvPr id="2" name="Slide Number Placeholder 1">
            <a:extLst>
              <a:ext uri="{FF2B5EF4-FFF2-40B4-BE49-F238E27FC236}">
                <a16:creationId xmlns:a16="http://schemas.microsoft.com/office/drawing/2014/main" id="{37289570-F0B6-91D4-ABB6-A3F82078DF44}"/>
              </a:ext>
            </a:extLst>
          </p:cNvPr>
          <p:cNvSpPr>
            <a:spLocks noGrp="1"/>
          </p:cNvSpPr>
          <p:nvPr>
            <p:ph type="sldNum" sz="quarter" idx="12"/>
          </p:nvPr>
        </p:nvSpPr>
        <p:spPr/>
        <p:txBody>
          <a:bodyPr/>
          <a:lstStyle/>
          <a:p>
            <a:fld id="{F25542F8-3586-4B75-BE44-E8DF12644DE6}" type="slidenum">
              <a:rPr lang="en-US" smtClean="0"/>
              <a:t>43</a:t>
            </a:fld>
            <a:endParaRPr lang="en-US"/>
          </a:p>
        </p:txBody>
      </p:sp>
    </p:spTree>
    <p:extLst>
      <p:ext uri="{BB962C8B-B14F-4D97-AF65-F5344CB8AC3E}">
        <p14:creationId xmlns:p14="http://schemas.microsoft.com/office/powerpoint/2010/main" val="9536065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4" descr="Wooden figures set up as a group on a table top and linked with wired to represent a social gathering or networking.">
            <a:extLst>
              <a:ext uri="{FF2B5EF4-FFF2-40B4-BE49-F238E27FC236}">
                <a16:creationId xmlns:a16="http://schemas.microsoft.com/office/drawing/2014/main" id="{32695C0C-9851-9BF8-8C78-77D1A0EBE1F8}"/>
              </a:ext>
            </a:extLst>
          </p:cNvPr>
          <p:cNvPicPr>
            <a:picLocks noChangeAspect="1"/>
          </p:cNvPicPr>
          <p:nvPr/>
        </p:nvPicPr>
        <p:blipFill>
          <a:blip r:embed="rId3">
            <a:extLst>
              <a:ext uri="{28A0092B-C50C-407E-A947-70E740481C1C}">
                <a14:useLocalDpi xmlns:a14="http://schemas.microsoft.com/office/drawing/2010/main" val="0"/>
              </a:ext>
            </a:extLst>
          </a:blip>
          <a:srcRect l="13360" r="13360"/>
          <a:stretch/>
        </p:blipFill>
        <p:spPr>
          <a:xfrm>
            <a:off x="6564940" y="573100"/>
            <a:ext cx="4780303" cy="2929265"/>
          </a:xfrm>
          <a:custGeom>
            <a:avLst/>
            <a:gdLst>
              <a:gd name="connsiteX0" fmla="*/ 0 w 6649358"/>
              <a:gd name="connsiteY0" fmla="*/ 0 h 3605002"/>
              <a:gd name="connsiteX1" fmla="*/ 6649358 w 6649358"/>
              <a:gd name="connsiteY1" fmla="*/ 0 h 3605002"/>
              <a:gd name="connsiteX2" fmla="*/ 6649358 w 6649358"/>
              <a:gd name="connsiteY2" fmla="*/ 3605002 h 3605002"/>
              <a:gd name="connsiteX3" fmla="*/ 0 w 6649358"/>
              <a:gd name="connsiteY3" fmla="*/ 3605002 h 3605002"/>
            </a:gdLst>
            <a:ahLst/>
            <a:cxnLst>
              <a:cxn ang="0">
                <a:pos x="connsiteX0" y="connsiteY0"/>
              </a:cxn>
              <a:cxn ang="0">
                <a:pos x="connsiteX1" y="connsiteY1"/>
              </a:cxn>
              <a:cxn ang="0">
                <a:pos x="connsiteX2" y="connsiteY2"/>
              </a:cxn>
              <a:cxn ang="0">
                <a:pos x="connsiteX3" y="connsiteY3"/>
              </a:cxn>
            </a:cxnLst>
            <a:rect l="l" t="t" r="r" b="b"/>
            <a:pathLst>
              <a:path w="6649358" h="3605002">
                <a:moveTo>
                  <a:pt x="0" y="0"/>
                </a:moveTo>
                <a:lnTo>
                  <a:pt x="6649358" y="0"/>
                </a:lnTo>
                <a:lnTo>
                  <a:pt x="6649358" y="3605002"/>
                </a:lnTo>
                <a:lnTo>
                  <a:pt x="0" y="3605002"/>
                </a:lnTo>
                <a:close/>
              </a:path>
            </a:pathLst>
          </a:custGeom>
        </p:spPr>
      </p:pic>
      <p:sp>
        <p:nvSpPr>
          <p:cNvPr id="3" name="Title 2">
            <a:extLst>
              <a:ext uri="{FF2B5EF4-FFF2-40B4-BE49-F238E27FC236}">
                <a16:creationId xmlns:a16="http://schemas.microsoft.com/office/drawing/2014/main" id="{0C3D5FE3-BB52-D42F-4E75-89709DE90DCC}"/>
              </a:ext>
            </a:extLst>
          </p:cNvPr>
          <p:cNvSpPr txBox="1">
            <a:spLocks noGrp="1"/>
          </p:cNvSpPr>
          <p:nvPr>
            <p:ph type="title" idx="4294967295"/>
          </p:nvPr>
        </p:nvSpPr>
        <p:spPr>
          <a:xfrm>
            <a:off x="553459" y="424064"/>
            <a:ext cx="6242958" cy="180049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00000"/>
              </a:lnSpc>
              <a:spcBef>
                <a:spcPts val="0"/>
              </a:spcBef>
              <a:defRPr/>
            </a:pPr>
            <a:r>
              <a:rPr lang="en-US" sz="3700" dirty="0">
                <a:ea typeface="+mn-ea"/>
                <a:cs typeface="Poppins SemiBold"/>
              </a:rPr>
              <a:t>Small Group Activity</a:t>
            </a:r>
            <a:br>
              <a:rPr lang="en-US" sz="3700" b="0" i="0" u="none" strike="noStrike" kern="1200" cap="none" spc="0" normalizeH="0" baseline="0" noProof="0" dirty="0">
                <a:ln>
                  <a:noFill/>
                </a:ln>
                <a:effectLst/>
                <a:uLnTx/>
                <a:uFillTx/>
                <a:ea typeface="+mn-ea"/>
                <a:cs typeface="Poppins SemiBold" panose="00000700000000000000" pitchFamily="50" charset="0"/>
              </a:rPr>
            </a:br>
            <a:r>
              <a:rPr kumimoji="0" lang="en-US" sz="3700" b="0" i="0" u="none" strike="noStrike" kern="1200" cap="none" spc="0" normalizeH="0" baseline="0" noProof="0" dirty="0">
                <a:ln>
                  <a:noFill/>
                </a:ln>
                <a:effectLst/>
                <a:uLnTx/>
                <a:uFillTx/>
                <a:latin typeface="+mj-lt"/>
                <a:ea typeface="+mn-ea"/>
                <a:cs typeface="Poppins SemiBold"/>
              </a:rPr>
              <a:t>The Miller Family</a:t>
            </a:r>
            <a:br>
              <a:rPr lang="en-US" sz="3700" b="0" i="0" u="none" strike="noStrike" kern="1200" cap="none" spc="0" normalizeH="0" baseline="0" noProof="0" dirty="0">
                <a:ln>
                  <a:noFill/>
                </a:ln>
                <a:effectLst/>
                <a:uLnTx/>
                <a:uFillTx/>
                <a:ea typeface="+mn-ea"/>
                <a:cs typeface="Poppins SemiBold" panose="00000700000000000000" pitchFamily="50" charset="0"/>
              </a:rPr>
            </a:br>
            <a:endParaRPr kumimoji="0" lang="en-US" sz="3700" b="0" i="0" u="none" strike="noStrike" kern="1200" cap="none" spc="0" normalizeH="0" baseline="0" noProof="0" dirty="0">
              <a:ln>
                <a:noFill/>
              </a:ln>
              <a:solidFill>
                <a:schemeClr val="tx1"/>
              </a:solidFill>
              <a:effectLst/>
              <a:uLnTx/>
              <a:uFillTx/>
              <a:latin typeface="+mj-lt"/>
              <a:ea typeface="+mn-ea"/>
              <a:cs typeface="Poppins SemiBold" panose="00000700000000000000" pitchFamily="50" charset="0"/>
            </a:endParaRPr>
          </a:p>
        </p:txBody>
      </p:sp>
      <p:sp>
        <p:nvSpPr>
          <p:cNvPr id="4" name="Oval 3">
            <a:extLst>
              <a:ext uri="{FF2B5EF4-FFF2-40B4-BE49-F238E27FC236}">
                <a16:creationId xmlns:a16="http://schemas.microsoft.com/office/drawing/2014/main" id="{F2AD03AE-D965-19A0-8611-9C4E78C746AA}"/>
              </a:ext>
              <a:ext uri="{C183D7F6-B498-43B3-948B-1728B52AA6E4}">
                <adec:decorative xmlns:adec="http://schemas.microsoft.com/office/drawing/2017/decorative" val="1"/>
              </a:ext>
            </a:extLst>
          </p:cNvPr>
          <p:cNvSpPr/>
          <p:nvPr/>
        </p:nvSpPr>
        <p:spPr>
          <a:xfrm>
            <a:off x="6257964" y="2954958"/>
            <a:ext cx="862404" cy="862404"/>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D7F72392-E0FF-7DD5-1B82-064F11D1FA13}"/>
              </a:ext>
              <a:ext uri="{C183D7F6-B498-43B3-948B-1728B52AA6E4}">
                <adec:decorative xmlns:adec="http://schemas.microsoft.com/office/drawing/2017/decorative" val="1"/>
              </a:ext>
            </a:extLst>
          </p:cNvPr>
          <p:cNvSpPr/>
          <p:nvPr/>
        </p:nvSpPr>
        <p:spPr>
          <a:xfrm>
            <a:off x="7700610" y="2954958"/>
            <a:ext cx="862404" cy="862404"/>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EEC06B90-944C-5F5B-737A-560466C08F96}"/>
              </a:ext>
              <a:ext uri="{C183D7F6-B498-43B3-948B-1728B52AA6E4}">
                <adec:decorative xmlns:adec="http://schemas.microsoft.com/office/drawing/2017/decorative" val="1"/>
              </a:ext>
            </a:extLst>
          </p:cNvPr>
          <p:cNvSpPr/>
          <p:nvPr/>
        </p:nvSpPr>
        <p:spPr>
          <a:xfrm>
            <a:off x="9143256" y="2961408"/>
            <a:ext cx="862404" cy="862404"/>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086F378B-7BE0-868A-D091-A2BBDC512A97}"/>
              </a:ext>
              <a:ext uri="{C183D7F6-B498-43B3-948B-1728B52AA6E4}">
                <adec:decorative xmlns:adec="http://schemas.microsoft.com/office/drawing/2017/decorative" val="1"/>
              </a:ext>
            </a:extLst>
          </p:cNvPr>
          <p:cNvSpPr/>
          <p:nvPr/>
        </p:nvSpPr>
        <p:spPr>
          <a:xfrm>
            <a:off x="10580170" y="2961408"/>
            <a:ext cx="862404" cy="862404"/>
          </a:xfrm>
          <a:prstGeom prst="ellipse">
            <a:avLst/>
          </a:prstGeom>
          <a:solidFill>
            <a:schemeClr val="bg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5225B534-3B22-EFF8-FED2-A931E611C036}"/>
              </a:ext>
            </a:extLst>
          </p:cNvPr>
          <p:cNvSpPr txBox="1"/>
          <p:nvPr/>
        </p:nvSpPr>
        <p:spPr>
          <a:xfrm>
            <a:off x="310551" y="2035834"/>
            <a:ext cx="5963728" cy="43704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buFont typeface=""/>
              <a:buAutoNum type="arabicPeriod"/>
            </a:pPr>
            <a:r>
              <a:rPr lang="en-US" sz="2000" dirty="0">
                <a:latin typeface="Calibri"/>
                <a:ea typeface="Calibri"/>
                <a:cs typeface="Calibri"/>
              </a:rPr>
              <a:t>How do you see CWS and CalWORKs connecting to provide a Linkages approach to supporting this family? </a:t>
            </a:r>
            <a:endParaRPr lang="en-US" dirty="0"/>
          </a:p>
          <a:p>
            <a:r>
              <a:rPr lang="en-US" sz="2000" dirty="0">
                <a:latin typeface="Calibri"/>
                <a:ea typeface="Calibri"/>
                <a:cs typeface="Calibri"/>
              </a:rPr>
              <a:t>  </a:t>
            </a:r>
            <a:endParaRPr lang="en-US" dirty="0"/>
          </a:p>
          <a:p>
            <a:pPr marL="228600" indent="-228600">
              <a:buFont typeface=""/>
              <a:buAutoNum type="arabicPeriod" startAt="2"/>
            </a:pPr>
            <a:r>
              <a:rPr lang="en-US" dirty="0">
                <a:latin typeface="Calibri"/>
                <a:ea typeface="Calibri"/>
                <a:cs typeface="Calibri"/>
              </a:rPr>
              <a:t>How might disproportionality factors play into their situation?  </a:t>
            </a:r>
          </a:p>
          <a:p>
            <a:endParaRPr lang="en-US" dirty="0">
              <a:latin typeface="Calibri"/>
              <a:ea typeface="Calibri"/>
              <a:cs typeface="Calibri"/>
            </a:endParaRPr>
          </a:p>
          <a:p>
            <a:pPr marL="228600" indent="-228600">
              <a:buFont typeface=""/>
              <a:buAutoNum type="arabicPeriod" startAt="3"/>
            </a:pPr>
            <a:r>
              <a:rPr lang="en-US" dirty="0">
                <a:latin typeface="Calibri"/>
                <a:ea typeface="Calibri"/>
                <a:cs typeface="Calibri"/>
              </a:rPr>
              <a:t>What are the benefits of teaming?  </a:t>
            </a:r>
          </a:p>
          <a:p>
            <a:endParaRPr lang="en-US" dirty="0">
              <a:latin typeface="Calibri"/>
              <a:ea typeface="Calibri"/>
              <a:cs typeface="Calibri"/>
            </a:endParaRPr>
          </a:p>
          <a:p>
            <a:pPr marL="228600" indent="-228600">
              <a:buFont typeface=""/>
              <a:buAutoNum type="arabicPeriod" startAt="4"/>
            </a:pPr>
            <a:r>
              <a:rPr lang="en-US" dirty="0">
                <a:latin typeface="Calibri"/>
                <a:ea typeface="Calibri"/>
                <a:cs typeface="Calibri"/>
              </a:rPr>
              <a:t>Identify potential challenges in teaming efforts. For instance, communication gaps, differing priorities, or resource limitations. How might these challenges impact the Miller family’s case? Brainstorm strategies to overcome these obstacles, such as regular cross-agency meetings, shared training, and joint case reviews.  </a:t>
            </a:r>
          </a:p>
        </p:txBody>
      </p:sp>
      <p:sp>
        <p:nvSpPr>
          <p:cNvPr id="9" name="Slide Number Placeholder 8">
            <a:extLst>
              <a:ext uri="{FF2B5EF4-FFF2-40B4-BE49-F238E27FC236}">
                <a16:creationId xmlns:a16="http://schemas.microsoft.com/office/drawing/2014/main" id="{943C126F-E6FB-A001-CD0A-BDBCACDB6CED}"/>
              </a:ext>
            </a:extLst>
          </p:cNvPr>
          <p:cNvSpPr>
            <a:spLocks noGrp="1"/>
          </p:cNvSpPr>
          <p:nvPr>
            <p:ph type="sldNum" sz="quarter" idx="12"/>
          </p:nvPr>
        </p:nvSpPr>
        <p:spPr/>
        <p:txBody>
          <a:bodyPr/>
          <a:lstStyle/>
          <a:p>
            <a:fld id="{F25542F8-3586-4B75-BE44-E8DF12644DE6}" type="slidenum">
              <a:rPr lang="en-US" smtClean="0"/>
              <a:t>44</a:t>
            </a:fld>
            <a:endParaRPr lang="en-US"/>
          </a:p>
        </p:txBody>
      </p:sp>
    </p:spTree>
    <p:extLst>
      <p:ext uri="{BB962C8B-B14F-4D97-AF65-F5344CB8AC3E}">
        <p14:creationId xmlns:p14="http://schemas.microsoft.com/office/powerpoint/2010/main" val="16854868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504DCDC-315C-E52F-7CFD-8D5C6DECC4BE}"/>
              </a:ext>
              <a:ext uri="{C183D7F6-B498-43B3-948B-1728B52AA6E4}">
                <adec:decorative xmlns:adec="http://schemas.microsoft.com/office/drawing/2017/decorative" val="1"/>
              </a:ext>
            </a:extLst>
          </p:cNvPr>
          <p:cNvSpPr/>
          <p:nvPr/>
        </p:nvSpPr>
        <p:spPr>
          <a:xfrm>
            <a:off x="0" y="0"/>
            <a:ext cx="12191999" cy="1942011"/>
          </a:xfrm>
          <a:prstGeom prst="rect">
            <a:avLst/>
          </a:prstGeom>
          <a:solidFill>
            <a:schemeClr val="accent3">
              <a:alpha val="2489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a:extLst>
              <a:ext uri="{FF2B5EF4-FFF2-40B4-BE49-F238E27FC236}">
                <a16:creationId xmlns:a16="http://schemas.microsoft.com/office/drawing/2014/main" id="{25BB6C53-E2A3-CEDB-D9A8-92FB9DE9C92F}"/>
              </a:ext>
            </a:extLst>
          </p:cNvPr>
          <p:cNvSpPr txBox="1">
            <a:spLocks/>
          </p:cNvSpPr>
          <p:nvPr/>
        </p:nvSpPr>
        <p:spPr>
          <a:xfrm>
            <a:off x="754742" y="2290354"/>
            <a:ext cx="10723155" cy="4202521"/>
          </a:xfrm>
          <a:prstGeom prst="rect">
            <a:avLst/>
          </a:prstGeom>
        </p:spPr>
        <p:txBody>
          <a:bodyPr vert="horz" lIns="91440" tIns="45720" rIns="91440" bIns="45720" numCol="1" spcCol="68580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1600"/>
              </a:spcBef>
              <a:buSzPct val="100000"/>
              <a:buFont typeface="Wingdings" pitchFamily="2" charset="2"/>
              <a:buChar char="§"/>
              <a:tabLst>
                <a:tab pos="457200" algn="l"/>
              </a:tabLst>
            </a:pPr>
            <a:r>
              <a:rPr lang="en-US" sz="2400">
                <a:ea typeface="Times New Roman" panose="02020603050405020304" pitchFamily="18" charset="0"/>
                <a:cs typeface="Calibri"/>
              </a:rPr>
              <a:t>Strong leadership buy-in from both CalWORKs and Child Welfare Services</a:t>
            </a:r>
          </a:p>
          <a:p>
            <a:pPr>
              <a:lnSpc>
                <a:spcPct val="120000"/>
              </a:lnSpc>
              <a:spcBef>
                <a:spcPts val="1600"/>
              </a:spcBef>
              <a:buSzPct val="100000"/>
              <a:buFont typeface="Wingdings" pitchFamily="2" charset="2"/>
              <a:buChar char="§"/>
              <a:tabLst>
                <a:tab pos="457200" algn="l"/>
              </a:tabLst>
            </a:pPr>
            <a:r>
              <a:rPr lang="en-US" sz="2400">
                <a:ea typeface="Times New Roman" panose="02020603050405020304" pitchFamily="18" charset="0"/>
                <a:cs typeface="Calibri"/>
              </a:rPr>
              <a:t>A culture of innovation</a:t>
            </a:r>
          </a:p>
          <a:p>
            <a:pPr>
              <a:lnSpc>
                <a:spcPct val="120000"/>
              </a:lnSpc>
              <a:spcBef>
                <a:spcPts val="1600"/>
              </a:spcBef>
              <a:buSzPct val="100000"/>
              <a:buFont typeface="Wingdings" pitchFamily="2" charset="2"/>
              <a:buChar char="§"/>
              <a:tabLst>
                <a:tab pos="457200" algn="l"/>
              </a:tabLst>
            </a:pPr>
            <a:r>
              <a:rPr lang="en-US" sz="2400">
                <a:ea typeface="Times New Roman" panose="02020603050405020304" pitchFamily="18" charset="0"/>
                <a:cs typeface="Calibri"/>
              </a:rPr>
              <a:t>Shared beliefs through CalWORKs and Child Welfare collaboration</a:t>
            </a:r>
          </a:p>
          <a:p>
            <a:pPr>
              <a:lnSpc>
                <a:spcPct val="120000"/>
              </a:lnSpc>
              <a:spcBef>
                <a:spcPts val="1600"/>
              </a:spcBef>
              <a:buSzPct val="100000"/>
              <a:buFont typeface="Wingdings" pitchFamily="2" charset="2"/>
              <a:buChar char="§"/>
              <a:tabLst>
                <a:tab pos="457200" algn="l"/>
              </a:tabLst>
            </a:pPr>
            <a:r>
              <a:rPr lang="en-US" sz="2400">
                <a:ea typeface="Times New Roman" panose="02020603050405020304" pitchFamily="18" charset="0"/>
                <a:cs typeface="Calibri"/>
              </a:rPr>
              <a:t>Clear communication</a:t>
            </a:r>
          </a:p>
          <a:p>
            <a:pPr>
              <a:lnSpc>
                <a:spcPct val="120000"/>
              </a:lnSpc>
              <a:spcBef>
                <a:spcPts val="1600"/>
              </a:spcBef>
              <a:buSzPct val="100000"/>
              <a:buFont typeface="Wingdings" pitchFamily="2" charset="2"/>
              <a:buChar char="§"/>
              <a:tabLst>
                <a:tab pos="457200" algn="l"/>
              </a:tabLst>
            </a:pPr>
            <a:r>
              <a:rPr lang="en-US" sz="2400">
                <a:ea typeface="Times New Roman" panose="02020603050405020304" pitchFamily="18" charset="0"/>
                <a:cs typeface="Calibri"/>
              </a:rPr>
              <a:t>Compatible procedures</a:t>
            </a:r>
          </a:p>
          <a:p>
            <a:pPr>
              <a:lnSpc>
                <a:spcPct val="120000"/>
              </a:lnSpc>
              <a:spcBef>
                <a:spcPts val="1600"/>
              </a:spcBef>
              <a:buSzPct val="100000"/>
              <a:buFont typeface="Wingdings" pitchFamily="2" charset="2"/>
              <a:buChar char="§"/>
              <a:tabLst>
                <a:tab pos="457200" algn="l"/>
              </a:tabLst>
            </a:pPr>
            <a:r>
              <a:rPr lang="en-US" sz="2400">
                <a:ea typeface="Times New Roman" panose="02020603050405020304" pitchFamily="18" charset="0"/>
                <a:cs typeface="Calibri"/>
              </a:rPr>
              <a:t>Trauma-informed practices</a:t>
            </a:r>
          </a:p>
        </p:txBody>
      </p:sp>
      <p:sp>
        <p:nvSpPr>
          <p:cNvPr id="6" name="Title 5">
            <a:extLst>
              <a:ext uri="{FF2B5EF4-FFF2-40B4-BE49-F238E27FC236}">
                <a16:creationId xmlns:a16="http://schemas.microsoft.com/office/drawing/2014/main" id="{41087EA4-1DE9-87D5-0949-84A2BDCA7EC0}"/>
              </a:ext>
            </a:extLst>
          </p:cNvPr>
          <p:cNvSpPr txBox="1">
            <a:spLocks noGrp="1"/>
          </p:cNvSpPr>
          <p:nvPr>
            <p:ph type="title" idx="4294967295"/>
          </p:nvPr>
        </p:nvSpPr>
        <p:spPr>
          <a:xfrm>
            <a:off x="754063" y="754063"/>
            <a:ext cx="8694737" cy="6619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a:ln>
                  <a:noFill/>
                </a:ln>
                <a:solidFill>
                  <a:schemeClr val="tx1"/>
                </a:solidFill>
                <a:effectLst/>
                <a:uLnTx/>
                <a:uFillTx/>
                <a:latin typeface="+mj-lt"/>
                <a:ea typeface="+mn-ea"/>
                <a:cs typeface="Poppins SemiBold" panose="00000700000000000000" pitchFamily="50" charset="0"/>
              </a:rPr>
              <a:t>Unveiling Best Practices	</a:t>
            </a:r>
          </a:p>
        </p:txBody>
      </p:sp>
      <p:sp>
        <p:nvSpPr>
          <p:cNvPr id="2" name="Slide Number Placeholder 1">
            <a:extLst>
              <a:ext uri="{FF2B5EF4-FFF2-40B4-BE49-F238E27FC236}">
                <a16:creationId xmlns:a16="http://schemas.microsoft.com/office/drawing/2014/main" id="{EB139ED5-14D1-9A3E-0053-790C8B0F2087}"/>
              </a:ext>
            </a:extLst>
          </p:cNvPr>
          <p:cNvSpPr>
            <a:spLocks noGrp="1"/>
          </p:cNvSpPr>
          <p:nvPr>
            <p:ph type="sldNum" sz="quarter" idx="12"/>
          </p:nvPr>
        </p:nvSpPr>
        <p:spPr/>
        <p:txBody>
          <a:bodyPr/>
          <a:lstStyle/>
          <a:p>
            <a:fld id="{F25542F8-3586-4B75-BE44-E8DF12644DE6}" type="slidenum">
              <a:rPr lang="en-US" smtClean="0"/>
              <a:t>45</a:t>
            </a:fld>
            <a:endParaRPr lang="en-US"/>
          </a:p>
        </p:txBody>
      </p:sp>
    </p:spTree>
    <p:extLst>
      <p:ext uri="{BB962C8B-B14F-4D97-AF65-F5344CB8AC3E}">
        <p14:creationId xmlns:p14="http://schemas.microsoft.com/office/powerpoint/2010/main" val="12036885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5D1848D-9B80-14E6-C9DA-DBA3A1C5F8D2}"/>
              </a:ext>
              <a:ext uri="{C183D7F6-B498-43B3-948B-1728B52AA6E4}">
                <adec:decorative xmlns:adec="http://schemas.microsoft.com/office/drawing/2017/decorative" val="1"/>
              </a:ext>
            </a:extLst>
          </p:cNvPr>
          <p:cNvSpPr/>
          <p:nvPr/>
        </p:nvSpPr>
        <p:spPr>
          <a:xfrm>
            <a:off x="0" y="0"/>
            <a:ext cx="12191999" cy="1942011"/>
          </a:xfrm>
          <a:prstGeom prst="rect">
            <a:avLst/>
          </a:prstGeom>
          <a:solidFill>
            <a:schemeClr val="accent3">
              <a:alpha val="2489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a:extLst>
              <a:ext uri="{FF2B5EF4-FFF2-40B4-BE49-F238E27FC236}">
                <a16:creationId xmlns:a16="http://schemas.microsoft.com/office/drawing/2014/main" id="{EFFC0116-1F76-BC08-23DA-7963A9C9B07E}"/>
              </a:ext>
            </a:extLst>
          </p:cNvPr>
          <p:cNvSpPr txBox="1">
            <a:spLocks/>
          </p:cNvSpPr>
          <p:nvPr/>
        </p:nvSpPr>
        <p:spPr>
          <a:xfrm>
            <a:off x="754742" y="2290354"/>
            <a:ext cx="10723155" cy="4202521"/>
          </a:xfrm>
          <a:prstGeom prst="rect">
            <a:avLst/>
          </a:prstGeom>
        </p:spPr>
        <p:txBody>
          <a:bodyPr vert="horz" lIns="91440" tIns="45720" rIns="91440" bIns="45720" numCol="1" spcCol="68580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1600"/>
              </a:spcBef>
              <a:buSzPct val="100000"/>
              <a:buFont typeface="Wingdings" pitchFamily="2" charset="2"/>
              <a:buChar char="§"/>
              <a:tabLst>
                <a:tab pos="457200" algn="l"/>
              </a:tabLst>
            </a:pPr>
            <a:r>
              <a:rPr lang="en-US" sz="2400">
                <a:ea typeface="Times New Roman" panose="02020603050405020304" pitchFamily="18" charset="0"/>
                <a:cs typeface="Calibri"/>
              </a:rPr>
              <a:t>Organizational support via shared belief in the value of collaboration</a:t>
            </a:r>
          </a:p>
          <a:p>
            <a:pPr>
              <a:lnSpc>
                <a:spcPct val="120000"/>
              </a:lnSpc>
              <a:spcBef>
                <a:spcPts val="1600"/>
              </a:spcBef>
              <a:buSzPct val="100000"/>
              <a:buFont typeface="Wingdings" pitchFamily="2" charset="2"/>
              <a:buChar char="§"/>
              <a:tabLst>
                <a:tab pos="457200" algn="l"/>
              </a:tabLst>
            </a:pPr>
            <a:r>
              <a:rPr lang="en-US" sz="2400">
                <a:ea typeface="Times New Roman" panose="02020603050405020304" pitchFamily="18" charset="0"/>
                <a:cs typeface="Calibri"/>
              </a:rPr>
              <a:t>Invested and engaged leadership</a:t>
            </a:r>
          </a:p>
          <a:p>
            <a:pPr>
              <a:lnSpc>
                <a:spcPct val="120000"/>
              </a:lnSpc>
              <a:spcBef>
                <a:spcPts val="1600"/>
              </a:spcBef>
              <a:buSzPct val="100000"/>
              <a:buFont typeface="Wingdings" pitchFamily="2" charset="2"/>
              <a:buChar char="§"/>
              <a:tabLst>
                <a:tab pos="457200" algn="l"/>
              </a:tabLst>
            </a:pPr>
            <a:r>
              <a:rPr lang="en-US" sz="2400">
                <a:ea typeface="Times New Roman" panose="02020603050405020304" pitchFamily="18" charset="0"/>
                <a:cs typeface="Calibri"/>
              </a:rPr>
              <a:t>Coordinated case planning</a:t>
            </a:r>
          </a:p>
          <a:p>
            <a:pPr>
              <a:lnSpc>
                <a:spcPct val="120000"/>
              </a:lnSpc>
              <a:spcBef>
                <a:spcPts val="1600"/>
              </a:spcBef>
              <a:buSzPct val="100000"/>
              <a:buFont typeface="Wingdings" pitchFamily="2" charset="2"/>
              <a:buChar char="§"/>
              <a:tabLst>
                <a:tab pos="457200" algn="l"/>
              </a:tabLst>
            </a:pPr>
            <a:r>
              <a:rPr lang="en-US" sz="2400">
                <a:ea typeface="Times New Roman" panose="02020603050405020304" pitchFamily="18" charset="0"/>
                <a:cs typeface="Calibri"/>
              </a:rPr>
              <a:t>Cross-collaboration with other services</a:t>
            </a:r>
          </a:p>
          <a:p>
            <a:pPr>
              <a:lnSpc>
                <a:spcPct val="120000"/>
              </a:lnSpc>
              <a:spcBef>
                <a:spcPts val="1600"/>
              </a:spcBef>
              <a:buSzPct val="100000"/>
              <a:buFont typeface="Wingdings" pitchFamily="2" charset="2"/>
              <a:buChar char="§"/>
              <a:tabLst>
                <a:tab pos="457200" algn="l"/>
              </a:tabLst>
            </a:pPr>
            <a:r>
              <a:rPr lang="en-US" sz="2400">
                <a:ea typeface="Times New Roman" panose="02020603050405020304" pitchFamily="18" charset="0"/>
                <a:cs typeface="Calibri"/>
              </a:rPr>
              <a:t>Shared data and communication systems</a:t>
            </a:r>
          </a:p>
          <a:p>
            <a:pPr>
              <a:lnSpc>
                <a:spcPct val="120000"/>
              </a:lnSpc>
              <a:spcBef>
                <a:spcPts val="1600"/>
              </a:spcBef>
              <a:buSzPct val="100000"/>
              <a:buFont typeface="Wingdings" pitchFamily="2" charset="2"/>
              <a:buChar char="§"/>
              <a:tabLst>
                <a:tab pos="457200" algn="l"/>
              </a:tabLst>
            </a:pPr>
            <a:r>
              <a:rPr lang="en-US" sz="2400">
                <a:ea typeface="Times New Roman" panose="02020603050405020304" pitchFamily="18" charset="0"/>
                <a:cs typeface="Calibri"/>
              </a:rPr>
              <a:t>Co-location	</a:t>
            </a:r>
          </a:p>
        </p:txBody>
      </p:sp>
      <p:sp>
        <p:nvSpPr>
          <p:cNvPr id="6" name="Title 5">
            <a:extLst>
              <a:ext uri="{FF2B5EF4-FFF2-40B4-BE49-F238E27FC236}">
                <a16:creationId xmlns:a16="http://schemas.microsoft.com/office/drawing/2014/main" id="{27F3C8DA-1220-CDBE-B039-4DC6AD8C37A7}"/>
              </a:ext>
            </a:extLst>
          </p:cNvPr>
          <p:cNvSpPr txBox="1">
            <a:spLocks noGrp="1"/>
          </p:cNvSpPr>
          <p:nvPr>
            <p:ph type="title" idx="4294967295"/>
          </p:nvPr>
        </p:nvSpPr>
        <p:spPr>
          <a:xfrm>
            <a:off x="754063" y="754063"/>
            <a:ext cx="8694737" cy="6619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a:ln>
                  <a:noFill/>
                </a:ln>
                <a:solidFill>
                  <a:schemeClr val="tx1"/>
                </a:solidFill>
                <a:effectLst/>
                <a:uLnTx/>
                <a:uFillTx/>
                <a:latin typeface="+mj-lt"/>
                <a:ea typeface="+mn-ea"/>
                <a:cs typeface="Poppins SemiBold" panose="00000700000000000000" pitchFamily="50" charset="0"/>
              </a:rPr>
              <a:t>Strengthening Collaboration</a:t>
            </a:r>
          </a:p>
        </p:txBody>
      </p:sp>
      <p:sp>
        <p:nvSpPr>
          <p:cNvPr id="2" name="Slide Number Placeholder 1">
            <a:extLst>
              <a:ext uri="{FF2B5EF4-FFF2-40B4-BE49-F238E27FC236}">
                <a16:creationId xmlns:a16="http://schemas.microsoft.com/office/drawing/2014/main" id="{F78A946E-91C5-8B74-F4D6-E456D3425641}"/>
              </a:ext>
            </a:extLst>
          </p:cNvPr>
          <p:cNvSpPr>
            <a:spLocks noGrp="1"/>
          </p:cNvSpPr>
          <p:nvPr>
            <p:ph type="sldNum" sz="quarter" idx="12"/>
          </p:nvPr>
        </p:nvSpPr>
        <p:spPr/>
        <p:txBody>
          <a:bodyPr/>
          <a:lstStyle/>
          <a:p>
            <a:fld id="{F25542F8-3586-4B75-BE44-E8DF12644DE6}" type="slidenum">
              <a:rPr lang="en-US" smtClean="0"/>
              <a:t>46</a:t>
            </a:fld>
            <a:endParaRPr lang="en-US"/>
          </a:p>
        </p:txBody>
      </p:sp>
    </p:spTree>
    <p:extLst>
      <p:ext uri="{BB962C8B-B14F-4D97-AF65-F5344CB8AC3E}">
        <p14:creationId xmlns:p14="http://schemas.microsoft.com/office/powerpoint/2010/main" val="13224817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620CE46-5EDB-04BB-E0B4-D3CCA4E7D65B}"/>
              </a:ext>
              <a:ext uri="{C183D7F6-B498-43B3-948B-1728B52AA6E4}">
                <adec:decorative xmlns:adec="http://schemas.microsoft.com/office/drawing/2017/decorative" val="1"/>
              </a:ext>
            </a:extLst>
          </p:cNvPr>
          <p:cNvSpPr/>
          <p:nvPr/>
        </p:nvSpPr>
        <p:spPr>
          <a:xfrm>
            <a:off x="1" y="0"/>
            <a:ext cx="12191999" cy="6858000"/>
          </a:xfrm>
          <a:prstGeom prst="rect">
            <a:avLst/>
          </a:prstGeom>
          <a:solidFill>
            <a:schemeClr val="bg2">
              <a:alpha val="4989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B085E51D-6D7F-7C7D-E738-957AB21BCE76}"/>
              </a:ext>
            </a:extLst>
          </p:cNvPr>
          <p:cNvSpPr txBox="1">
            <a:spLocks noGrp="1"/>
          </p:cNvSpPr>
          <p:nvPr>
            <p:ph type="title" idx="4294967295"/>
          </p:nvPr>
        </p:nvSpPr>
        <p:spPr>
          <a:xfrm>
            <a:off x="754063" y="754063"/>
            <a:ext cx="6321425" cy="7080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i="0" u="none" strike="noStrike" kern="1200" cap="none" spc="0" normalizeH="0" baseline="0" noProof="0">
                <a:ln>
                  <a:noFill/>
                </a:ln>
                <a:solidFill>
                  <a:schemeClr val="tx1"/>
                </a:solidFill>
                <a:effectLst/>
                <a:uLnTx/>
                <a:uFillTx/>
                <a:latin typeface="+mj-lt"/>
                <a:ea typeface="+mn-ea"/>
                <a:cs typeface="Poppins SemiBold" panose="00000700000000000000" pitchFamily="50" charset="0"/>
              </a:rPr>
              <a:t>Closing</a:t>
            </a:r>
          </a:p>
        </p:txBody>
      </p:sp>
      <p:sp>
        <p:nvSpPr>
          <p:cNvPr id="6" name="TextBox 5">
            <a:extLst>
              <a:ext uri="{FF2B5EF4-FFF2-40B4-BE49-F238E27FC236}">
                <a16:creationId xmlns:a16="http://schemas.microsoft.com/office/drawing/2014/main" id="{E1E1DFB6-9BAE-ECC7-F37F-0694746378B7}"/>
              </a:ext>
            </a:extLst>
          </p:cNvPr>
          <p:cNvSpPr txBox="1"/>
          <p:nvPr/>
        </p:nvSpPr>
        <p:spPr>
          <a:xfrm>
            <a:off x="754741" y="1711522"/>
            <a:ext cx="5472359" cy="3908186"/>
          </a:xfrm>
          <a:prstGeom prst="rect">
            <a:avLst/>
          </a:prstGeom>
          <a:noFill/>
        </p:spPr>
        <p:txBody>
          <a:bodyPr wrap="square" rtlCol="0">
            <a:spAutoFit/>
          </a:bodyPr>
          <a:lstStyle/>
          <a:p>
            <a:pPr>
              <a:lnSpc>
                <a:spcPct val="150000"/>
              </a:lnSpc>
            </a:pPr>
            <a:r>
              <a:rPr lang="en-US" sz="2800">
                <a:cs typeface="Poppins Medium" panose="00000600000000000000" pitchFamily="50" charset="0"/>
              </a:rPr>
              <a:t>Consider: How do you plan to strengthen collaboration between CWS and CalWORKs within your role, ultimately enhancing support for shared families through Linkages?</a:t>
            </a:r>
          </a:p>
        </p:txBody>
      </p:sp>
      <p:pic>
        <p:nvPicPr>
          <p:cNvPr id="7" name="Picture 6">
            <a:extLst>
              <a:ext uri="{FF2B5EF4-FFF2-40B4-BE49-F238E27FC236}">
                <a16:creationId xmlns:a16="http://schemas.microsoft.com/office/drawing/2014/main" id="{F4536434-17A8-1100-E537-3C4E64D8A861}"/>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 r="13271" b="15160"/>
          <a:stretch/>
        </p:blipFill>
        <p:spPr>
          <a:xfrm>
            <a:off x="6760032" y="1544466"/>
            <a:ext cx="5431969" cy="5313535"/>
          </a:xfrm>
          <a:prstGeom prst="rect">
            <a:avLst/>
          </a:prstGeom>
        </p:spPr>
      </p:pic>
      <p:sp>
        <p:nvSpPr>
          <p:cNvPr id="2" name="Slide Number Placeholder 1">
            <a:extLst>
              <a:ext uri="{FF2B5EF4-FFF2-40B4-BE49-F238E27FC236}">
                <a16:creationId xmlns:a16="http://schemas.microsoft.com/office/drawing/2014/main" id="{0DCF46BB-26DB-AEDD-94FB-3F66A48A7015}"/>
              </a:ext>
            </a:extLst>
          </p:cNvPr>
          <p:cNvSpPr>
            <a:spLocks noGrp="1"/>
          </p:cNvSpPr>
          <p:nvPr>
            <p:ph type="sldNum" sz="quarter" idx="12"/>
          </p:nvPr>
        </p:nvSpPr>
        <p:spPr/>
        <p:txBody>
          <a:bodyPr/>
          <a:lstStyle/>
          <a:p>
            <a:fld id="{F25542F8-3586-4B75-BE44-E8DF12644DE6}" type="slidenum">
              <a:rPr lang="en-US" smtClean="0"/>
              <a:t>47</a:t>
            </a:fld>
            <a:endParaRPr lang="en-US"/>
          </a:p>
        </p:txBody>
      </p:sp>
    </p:spTree>
    <p:extLst>
      <p:ext uri="{BB962C8B-B14F-4D97-AF65-F5344CB8AC3E}">
        <p14:creationId xmlns:p14="http://schemas.microsoft.com/office/powerpoint/2010/main" val="2872153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24" descr="Group of people raising their hands shown from the back in a meeting or seminar setting.">
            <a:extLst>
              <a:ext uri="{FF2B5EF4-FFF2-40B4-BE49-F238E27FC236}">
                <a16:creationId xmlns:a16="http://schemas.microsoft.com/office/drawing/2014/main" id="{F41EFD8C-65A1-4611-F25C-F19682C49E0F}"/>
              </a:ext>
            </a:extLst>
          </p:cNvPr>
          <p:cNvPicPr>
            <a:picLocks noChangeAspect="1"/>
          </p:cNvPicPr>
          <p:nvPr/>
        </p:nvPicPr>
        <p:blipFill rotWithShape="1">
          <a:blip r:embed="rId3">
            <a:extLst>
              <a:ext uri="{28A0092B-C50C-407E-A947-70E740481C1C}">
                <a14:useLocalDpi xmlns:a14="http://schemas.microsoft.com/office/drawing/2010/main" val="0"/>
              </a:ext>
            </a:extLst>
          </a:blip>
          <a:srcRect t="20363" b="-1587"/>
          <a:stretch/>
        </p:blipFill>
        <p:spPr>
          <a:xfrm>
            <a:off x="4940300" y="903779"/>
            <a:ext cx="6649358" cy="3605002"/>
          </a:xfrm>
          <a:prstGeom prst="rect">
            <a:avLst/>
          </a:prstGeom>
        </p:spPr>
      </p:pic>
      <p:grpSp>
        <p:nvGrpSpPr>
          <p:cNvPr id="2" name="Group 1">
            <a:extLst>
              <a:ext uri="{FF2B5EF4-FFF2-40B4-BE49-F238E27FC236}">
                <a16:creationId xmlns:a16="http://schemas.microsoft.com/office/drawing/2014/main" id="{86901567-EB86-9236-36D0-00CB1B810287}"/>
              </a:ext>
              <a:ext uri="{C183D7F6-B498-43B3-948B-1728B52AA6E4}">
                <adec:decorative xmlns:adec="http://schemas.microsoft.com/office/drawing/2017/decorative" val="1"/>
              </a:ext>
            </a:extLst>
          </p:cNvPr>
          <p:cNvGrpSpPr/>
          <p:nvPr/>
        </p:nvGrpSpPr>
        <p:grpSpPr>
          <a:xfrm>
            <a:off x="5639737" y="4220165"/>
            <a:ext cx="5184610" cy="868854"/>
            <a:chOff x="5639737" y="4220165"/>
            <a:chExt cx="5184610" cy="868854"/>
          </a:xfrm>
        </p:grpSpPr>
        <p:sp>
          <p:nvSpPr>
            <p:cNvPr id="4" name="Oval 3">
              <a:extLst>
                <a:ext uri="{FF2B5EF4-FFF2-40B4-BE49-F238E27FC236}">
                  <a16:creationId xmlns:a16="http://schemas.microsoft.com/office/drawing/2014/main" id="{F2AD03AE-D965-19A0-8611-9C4E78C746AA}"/>
                </a:ext>
                <a:ext uri="{C183D7F6-B498-43B3-948B-1728B52AA6E4}">
                  <adec:decorative xmlns:adec="http://schemas.microsoft.com/office/drawing/2017/decorative" val="1"/>
                </a:ext>
              </a:extLst>
            </p:cNvPr>
            <p:cNvSpPr/>
            <p:nvPr/>
          </p:nvSpPr>
          <p:spPr>
            <a:xfrm>
              <a:off x="5639737" y="4220165"/>
              <a:ext cx="862404" cy="862404"/>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D7F72392-E0FF-7DD5-1B82-064F11D1FA13}"/>
                </a:ext>
                <a:ext uri="{C183D7F6-B498-43B3-948B-1728B52AA6E4}">
                  <adec:decorative xmlns:adec="http://schemas.microsoft.com/office/drawing/2017/decorative" val="1"/>
                </a:ext>
              </a:extLst>
            </p:cNvPr>
            <p:cNvSpPr/>
            <p:nvPr/>
          </p:nvSpPr>
          <p:spPr>
            <a:xfrm>
              <a:off x="7082383" y="4220165"/>
              <a:ext cx="862404" cy="862404"/>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EEC06B90-944C-5F5B-737A-560466C08F96}"/>
                </a:ext>
                <a:ext uri="{C183D7F6-B498-43B3-948B-1728B52AA6E4}">
                  <adec:decorative xmlns:adec="http://schemas.microsoft.com/office/drawing/2017/decorative" val="1"/>
                </a:ext>
              </a:extLst>
            </p:cNvPr>
            <p:cNvSpPr/>
            <p:nvPr/>
          </p:nvSpPr>
          <p:spPr>
            <a:xfrm>
              <a:off x="8525029" y="4226615"/>
              <a:ext cx="862404" cy="862404"/>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086F378B-7BE0-868A-D091-A2BBDC512A97}"/>
                </a:ext>
                <a:ext uri="{C183D7F6-B498-43B3-948B-1728B52AA6E4}">
                  <adec:decorative xmlns:adec="http://schemas.microsoft.com/office/drawing/2017/decorative" val="1"/>
                </a:ext>
              </a:extLst>
            </p:cNvPr>
            <p:cNvSpPr/>
            <p:nvPr/>
          </p:nvSpPr>
          <p:spPr>
            <a:xfrm>
              <a:off x="9961943" y="4226615"/>
              <a:ext cx="862404" cy="862404"/>
            </a:xfrm>
            <a:prstGeom prst="ellipse">
              <a:avLst/>
            </a:prstGeom>
            <a:solidFill>
              <a:schemeClr val="bg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a:extLst>
              <a:ext uri="{FF2B5EF4-FFF2-40B4-BE49-F238E27FC236}">
                <a16:creationId xmlns:a16="http://schemas.microsoft.com/office/drawing/2014/main" id="{23AE3AE5-4397-5C58-E702-84913E33D67D}"/>
              </a:ext>
            </a:extLst>
          </p:cNvPr>
          <p:cNvSpPr txBox="1"/>
          <p:nvPr/>
        </p:nvSpPr>
        <p:spPr>
          <a:xfrm>
            <a:off x="1625600" y="5560801"/>
            <a:ext cx="8940798" cy="306109"/>
          </a:xfrm>
          <a:prstGeom prst="rect">
            <a:avLst/>
          </a:prstGeom>
          <a:noFill/>
        </p:spPr>
        <p:txBody>
          <a:bodyPr wrap="square">
            <a:spAutoFit/>
          </a:bodyPr>
          <a:lstStyle/>
          <a:p>
            <a:pPr algn="ctr">
              <a:lnSpc>
                <a:spcPts val="1800"/>
              </a:lnSpc>
            </a:pPr>
            <a:r>
              <a:rPr lang="en-US" sz="1200" b="0" i="0" spc="300">
                <a:solidFill>
                  <a:schemeClr val="tx1">
                    <a:lumMod val="50000"/>
                    <a:lumOff val="50000"/>
                  </a:schemeClr>
                </a:solidFill>
                <a:effectLst/>
                <a:ea typeface="Jost Light" pitchFamily="2" charset="0"/>
              </a:rPr>
              <a:t>linkages.cfpic.org</a:t>
            </a:r>
            <a:endParaRPr lang="en-US" sz="1200" spc="300">
              <a:solidFill>
                <a:schemeClr val="tx1">
                  <a:lumMod val="50000"/>
                  <a:lumOff val="50000"/>
                </a:schemeClr>
              </a:solidFill>
              <a:ea typeface="Jost Light" pitchFamily="2" charset="0"/>
            </a:endParaRPr>
          </a:p>
        </p:txBody>
      </p:sp>
      <p:sp>
        <p:nvSpPr>
          <p:cNvPr id="3" name="Title 2">
            <a:extLst>
              <a:ext uri="{FF2B5EF4-FFF2-40B4-BE49-F238E27FC236}">
                <a16:creationId xmlns:a16="http://schemas.microsoft.com/office/drawing/2014/main" id="{0C3D5FE3-BB52-D42F-4E75-89709DE90DCC}"/>
              </a:ext>
            </a:extLst>
          </p:cNvPr>
          <p:cNvSpPr txBox="1">
            <a:spLocks noGrp="1"/>
          </p:cNvSpPr>
          <p:nvPr>
            <p:ph type="title" idx="4294967295"/>
          </p:nvPr>
        </p:nvSpPr>
        <p:spPr>
          <a:xfrm>
            <a:off x="754742" y="754743"/>
            <a:ext cx="4185558" cy="123110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a:ln>
                  <a:noFill/>
                </a:ln>
                <a:solidFill>
                  <a:schemeClr val="tx1"/>
                </a:solidFill>
                <a:effectLst/>
                <a:uLnTx/>
                <a:uFillTx/>
                <a:latin typeface="+mj-lt"/>
                <a:ea typeface="+mn-ea"/>
                <a:cs typeface="Poppins SemiBold" panose="00000700000000000000" pitchFamily="50" charset="0"/>
              </a:rPr>
              <a:t>Questions &amp; Comments</a:t>
            </a:r>
          </a:p>
        </p:txBody>
      </p:sp>
      <p:sp>
        <p:nvSpPr>
          <p:cNvPr id="9" name="Slide Number Placeholder 8">
            <a:extLst>
              <a:ext uri="{FF2B5EF4-FFF2-40B4-BE49-F238E27FC236}">
                <a16:creationId xmlns:a16="http://schemas.microsoft.com/office/drawing/2014/main" id="{F69DC8AC-DC4A-AD9D-D9E0-6E51D752BB2A}"/>
              </a:ext>
            </a:extLst>
          </p:cNvPr>
          <p:cNvSpPr>
            <a:spLocks noGrp="1"/>
          </p:cNvSpPr>
          <p:nvPr>
            <p:ph type="sldNum" sz="quarter" idx="12"/>
          </p:nvPr>
        </p:nvSpPr>
        <p:spPr/>
        <p:txBody>
          <a:bodyPr/>
          <a:lstStyle/>
          <a:p>
            <a:fld id="{F25542F8-3586-4B75-BE44-E8DF12644DE6}" type="slidenum">
              <a:rPr lang="en-US" smtClean="0"/>
              <a:t>48</a:t>
            </a:fld>
            <a:endParaRPr lang="en-US"/>
          </a:p>
        </p:txBody>
      </p:sp>
    </p:spTree>
    <p:extLst>
      <p:ext uri="{BB962C8B-B14F-4D97-AF65-F5344CB8AC3E}">
        <p14:creationId xmlns:p14="http://schemas.microsoft.com/office/powerpoint/2010/main" val="35381155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9357888-0E43-B491-E027-0090E2D53845}"/>
              </a:ext>
              <a:ext uri="{C183D7F6-B498-43B3-948B-1728B52AA6E4}">
                <adec:decorative xmlns:adec="http://schemas.microsoft.com/office/drawing/2017/decorative" val="1"/>
              </a:ext>
            </a:extLst>
          </p:cNvPr>
          <p:cNvSpPr/>
          <p:nvPr/>
        </p:nvSpPr>
        <p:spPr>
          <a:xfrm>
            <a:off x="1" y="0"/>
            <a:ext cx="6095999" cy="6103257"/>
          </a:xfrm>
          <a:prstGeom prst="rect">
            <a:avLst/>
          </a:prstGeom>
          <a:solidFill>
            <a:schemeClr val="accent3">
              <a:alpha val="6013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itle 15">
            <a:extLst>
              <a:ext uri="{FF2B5EF4-FFF2-40B4-BE49-F238E27FC236}">
                <a16:creationId xmlns:a16="http://schemas.microsoft.com/office/drawing/2014/main" id="{AD6F69E8-F55E-6D46-31E2-D840A9DC046C}"/>
              </a:ext>
            </a:extLst>
          </p:cNvPr>
          <p:cNvSpPr txBox="1">
            <a:spLocks noGrp="1"/>
          </p:cNvSpPr>
          <p:nvPr>
            <p:ph type="title" idx="4294967295"/>
          </p:nvPr>
        </p:nvSpPr>
        <p:spPr>
          <a:xfrm>
            <a:off x="754063" y="754063"/>
            <a:ext cx="10436225" cy="6619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a:ln>
                  <a:noFill/>
                </a:ln>
                <a:solidFill>
                  <a:schemeClr val="tx1"/>
                </a:solidFill>
                <a:effectLst/>
                <a:uLnTx/>
                <a:uFillTx/>
                <a:latin typeface="+mj-lt"/>
                <a:ea typeface="+mn-ea"/>
                <a:cs typeface="Poppins SemiBold" panose="00000700000000000000" pitchFamily="50" charset="0"/>
              </a:rPr>
              <a:t>Feedback</a:t>
            </a:r>
          </a:p>
        </p:txBody>
      </p:sp>
      <p:pic>
        <p:nvPicPr>
          <p:cNvPr id="17" name="Picture Placeholder 24" descr="Feedback concept showing hands writing on note pads in a meeting at a white office table.">
            <a:extLst>
              <a:ext uri="{FF2B5EF4-FFF2-40B4-BE49-F238E27FC236}">
                <a16:creationId xmlns:a16="http://schemas.microsoft.com/office/drawing/2014/main" id="{AAE6CB42-B196-BC75-6F38-07E9AF7F0623}"/>
              </a:ext>
            </a:extLst>
          </p:cNvPr>
          <p:cNvPicPr>
            <a:picLocks noChangeAspect="1"/>
          </p:cNvPicPr>
          <p:nvPr/>
        </p:nvPicPr>
        <p:blipFill>
          <a:blip r:embed="rId3">
            <a:extLst>
              <a:ext uri="{28A0092B-C50C-407E-A947-70E740481C1C}">
                <a14:useLocalDpi xmlns:a14="http://schemas.microsoft.com/office/drawing/2010/main" val="0"/>
              </a:ext>
            </a:extLst>
          </a:blip>
          <a:srcRect l="9554" r="9554"/>
          <a:stretch/>
        </p:blipFill>
        <p:spPr>
          <a:xfrm>
            <a:off x="671380" y="1822938"/>
            <a:ext cx="4753239" cy="3917364"/>
          </a:xfrm>
          <a:prstGeom prst="rect">
            <a:avLst/>
          </a:prstGeom>
        </p:spPr>
      </p:pic>
      <p:sp>
        <p:nvSpPr>
          <p:cNvPr id="18" name="TextBox 17">
            <a:extLst>
              <a:ext uri="{FF2B5EF4-FFF2-40B4-BE49-F238E27FC236}">
                <a16:creationId xmlns:a16="http://schemas.microsoft.com/office/drawing/2014/main" id="{10BD892C-4690-136C-70D9-37487327D660}"/>
              </a:ext>
            </a:extLst>
          </p:cNvPr>
          <p:cNvSpPr txBox="1"/>
          <p:nvPr/>
        </p:nvSpPr>
        <p:spPr>
          <a:xfrm>
            <a:off x="6457662" y="1722968"/>
            <a:ext cx="5208311" cy="1308050"/>
          </a:xfrm>
          <a:prstGeom prst="rect">
            <a:avLst/>
          </a:prstGeom>
          <a:noFill/>
        </p:spPr>
        <p:txBody>
          <a:bodyPr wrap="square" rtlCol="0">
            <a:spAutoFit/>
          </a:bodyPr>
          <a:lstStyle/>
          <a:p>
            <a:pPr marL="571500" indent="-571500">
              <a:spcBef>
                <a:spcPts val="1800"/>
              </a:spcBef>
              <a:buFont typeface="Wingdings" pitchFamily="2" charset="2"/>
              <a:buChar char="§"/>
            </a:pPr>
            <a:r>
              <a:rPr lang="en-US" sz="3200" dirty="0">
                <a:cs typeface="Poppins" panose="00000500000000000000" pitchFamily="50" charset="0"/>
              </a:rPr>
              <a:t>What worked well?</a:t>
            </a:r>
          </a:p>
          <a:p>
            <a:pPr marL="571500" indent="-571500">
              <a:spcBef>
                <a:spcPts val="1800"/>
              </a:spcBef>
              <a:buFont typeface="Wingdings" pitchFamily="2" charset="2"/>
              <a:buChar char="§"/>
            </a:pPr>
            <a:r>
              <a:rPr lang="en-US" sz="3200" dirty="0">
                <a:cs typeface="Poppins" panose="00000500000000000000" pitchFamily="50" charset="0"/>
              </a:rPr>
              <a:t>What could be changed?</a:t>
            </a:r>
          </a:p>
        </p:txBody>
      </p:sp>
      <p:sp>
        <p:nvSpPr>
          <p:cNvPr id="2" name="Slide Number Placeholder 1">
            <a:extLst>
              <a:ext uri="{FF2B5EF4-FFF2-40B4-BE49-F238E27FC236}">
                <a16:creationId xmlns:a16="http://schemas.microsoft.com/office/drawing/2014/main" id="{3F342BCB-C410-1C06-EC46-442143894288}"/>
              </a:ext>
            </a:extLst>
          </p:cNvPr>
          <p:cNvSpPr>
            <a:spLocks noGrp="1"/>
          </p:cNvSpPr>
          <p:nvPr>
            <p:ph type="sldNum" sz="quarter" idx="12"/>
          </p:nvPr>
        </p:nvSpPr>
        <p:spPr/>
        <p:txBody>
          <a:bodyPr/>
          <a:lstStyle/>
          <a:p>
            <a:fld id="{F25542F8-3586-4B75-BE44-E8DF12644DE6}" type="slidenum">
              <a:rPr lang="en-US" smtClean="0"/>
              <a:t>49</a:t>
            </a:fld>
            <a:endParaRPr lang="en-US"/>
          </a:p>
        </p:txBody>
      </p:sp>
    </p:spTree>
    <p:extLst>
      <p:ext uri="{BB962C8B-B14F-4D97-AF65-F5344CB8AC3E}">
        <p14:creationId xmlns:p14="http://schemas.microsoft.com/office/powerpoint/2010/main" val="33774840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1801F38-29B9-E9DC-0681-A284E63F5CE2}"/>
              </a:ext>
              <a:ext uri="{C183D7F6-B498-43B3-948B-1728B52AA6E4}">
                <adec:decorative xmlns:adec="http://schemas.microsoft.com/office/drawing/2017/decorative" val="1"/>
              </a:ext>
            </a:extLst>
          </p:cNvPr>
          <p:cNvSpPr/>
          <p:nvPr/>
        </p:nvSpPr>
        <p:spPr>
          <a:xfrm>
            <a:off x="0" y="0"/>
            <a:ext cx="12191999" cy="1942011"/>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27FC77CF-8B58-D732-172E-1D4C2DBEAD74}"/>
              </a:ext>
            </a:extLst>
          </p:cNvPr>
          <p:cNvSpPr txBox="1">
            <a:spLocks noGrp="1"/>
          </p:cNvSpPr>
          <p:nvPr>
            <p:ph type="title" idx="4294967295"/>
          </p:nvPr>
        </p:nvSpPr>
        <p:spPr>
          <a:xfrm>
            <a:off x="754063" y="754063"/>
            <a:ext cx="10922000" cy="6619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a:ln>
                  <a:noFill/>
                </a:ln>
                <a:solidFill>
                  <a:schemeClr val="tx1"/>
                </a:solidFill>
                <a:effectLst/>
                <a:uLnTx/>
                <a:uFillTx/>
                <a:latin typeface="+mj-lt"/>
                <a:ea typeface="+mn-ea"/>
                <a:cs typeface="Poppins SemiBold" panose="00000700000000000000" pitchFamily="50" charset="0"/>
              </a:rPr>
              <a:t>References</a:t>
            </a:r>
          </a:p>
        </p:txBody>
      </p:sp>
      <p:sp>
        <p:nvSpPr>
          <p:cNvPr id="10" name="Content Placeholder 2">
            <a:extLst>
              <a:ext uri="{FF2B5EF4-FFF2-40B4-BE49-F238E27FC236}">
                <a16:creationId xmlns:a16="http://schemas.microsoft.com/office/drawing/2014/main" id="{13FAFD5A-E113-C986-158F-9719C3708E87}"/>
              </a:ext>
            </a:extLst>
          </p:cNvPr>
          <p:cNvSpPr txBox="1">
            <a:spLocks/>
          </p:cNvSpPr>
          <p:nvPr/>
        </p:nvSpPr>
        <p:spPr>
          <a:xfrm>
            <a:off x="907142" y="2442754"/>
            <a:ext cx="10723155" cy="4202521"/>
          </a:xfrm>
          <a:prstGeom prst="rect">
            <a:avLst/>
          </a:prstGeom>
        </p:spPr>
        <p:txBody>
          <a:bodyPr vert="horz" lIns="91440" tIns="45720" rIns="91440" bIns="45720" numCol="1" spcCol="68580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800"/>
              </a:spcBef>
              <a:buSzPct val="100000"/>
              <a:buFont typeface="Wingdings" pitchFamily="2" charset="2"/>
              <a:buChar char="§"/>
              <a:tabLst>
                <a:tab pos="457200" algn="l"/>
              </a:tabLst>
            </a:pPr>
            <a:r>
              <a:rPr lang="en-US" sz="1400">
                <a:ea typeface="Times New Roman" panose="02020603050405020304" pitchFamily="18" charset="0"/>
                <a:cs typeface="Calibri" panose="020F0502020204030204" pitchFamily="34" charset="0"/>
              </a:rPr>
              <a:t>ACL 23-105. (n.d.-b). https://</a:t>
            </a:r>
            <a:r>
              <a:rPr lang="en-US" sz="1400" err="1">
                <a:ea typeface="Times New Roman" panose="02020603050405020304" pitchFamily="18" charset="0"/>
                <a:cs typeface="Calibri" panose="020F0502020204030204" pitchFamily="34" charset="0"/>
              </a:rPr>
              <a:t>www.cdss.ca.gov</a:t>
            </a:r>
            <a:r>
              <a:rPr lang="en-US" sz="1400">
                <a:ea typeface="Times New Roman" panose="02020603050405020304" pitchFamily="18" charset="0"/>
                <a:cs typeface="Calibri" panose="020F0502020204030204" pitchFamily="34" charset="0"/>
              </a:rPr>
              <a:t>/Portals/9/Additional-Resources/Forms-and-Brochures/2020/I-L/LIC9274.pdf?ver=2022-02-22-163616-390  </a:t>
            </a:r>
          </a:p>
          <a:p>
            <a:pPr>
              <a:lnSpc>
                <a:spcPct val="100000"/>
              </a:lnSpc>
              <a:spcBef>
                <a:spcPts val="800"/>
              </a:spcBef>
              <a:buSzPct val="100000"/>
              <a:buFont typeface="Wingdings" pitchFamily="2" charset="2"/>
              <a:buChar char="§"/>
              <a:tabLst>
                <a:tab pos="457200" algn="l"/>
              </a:tabLst>
            </a:pPr>
            <a:r>
              <a:rPr lang="en-US" sz="1400">
                <a:ea typeface="Times New Roman" panose="02020603050405020304" pitchFamily="18" charset="0"/>
                <a:cs typeface="Calibri" panose="020F0502020204030204" pitchFamily="34" charset="0"/>
              </a:rPr>
              <a:t>ACL 23-105. (n.d.-b). https://</a:t>
            </a:r>
            <a:r>
              <a:rPr lang="en-US" sz="1400" err="1">
                <a:ea typeface="Times New Roman" panose="02020603050405020304" pitchFamily="18" charset="0"/>
                <a:cs typeface="Calibri" panose="020F0502020204030204" pitchFamily="34" charset="0"/>
              </a:rPr>
              <a:t>www.cdss.ca.gov</a:t>
            </a:r>
            <a:r>
              <a:rPr lang="en-US" sz="1400">
                <a:ea typeface="Times New Roman" panose="02020603050405020304" pitchFamily="18" charset="0"/>
                <a:cs typeface="Calibri" panose="020F0502020204030204" pitchFamily="34" charset="0"/>
              </a:rPr>
              <a:t>/Portals/9/Additional-Resources/Forms-and-Brochures/2020/I-L/LIC9274.pdf?ver=2022-02-22-163616-390 </a:t>
            </a:r>
          </a:p>
          <a:p>
            <a:pPr>
              <a:lnSpc>
                <a:spcPct val="100000"/>
              </a:lnSpc>
              <a:spcBef>
                <a:spcPts val="800"/>
              </a:spcBef>
              <a:buSzPct val="100000"/>
              <a:buFont typeface="Wingdings" pitchFamily="2" charset="2"/>
              <a:buChar char="§"/>
              <a:tabLst>
                <a:tab pos="457200" algn="l"/>
              </a:tabLst>
            </a:pPr>
            <a:r>
              <a:rPr lang="en-US" sz="1400">
                <a:ea typeface="Times New Roman" panose="02020603050405020304" pitchFamily="18" charset="0"/>
                <a:cs typeface="Calibri" panose="020F0502020204030204" pitchFamily="34" charset="0"/>
              </a:rPr>
              <a:t>Detailed history of linkages in California. The Linkages Project. (2022, April 14). https://</a:t>
            </a:r>
            <a:r>
              <a:rPr lang="en-US" sz="1400" err="1">
                <a:ea typeface="Times New Roman" panose="02020603050405020304" pitchFamily="18" charset="0"/>
                <a:cs typeface="Calibri" panose="020F0502020204030204" pitchFamily="34" charset="0"/>
              </a:rPr>
              <a:t>linkages.cfpic.org</a:t>
            </a:r>
            <a:r>
              <a:rPr lang="en-US" sz="1400">
                <a:ea typeface="Times New Roman" panose="02020603050405020304" pitchFamily="18" charset="0"/>
                <a:cs typeface="Calibri" panose="020F0502020204030204" pitchFamily="34" charset="0"/>
              </a:rPr>
              <a:t>/detailed-history-of-linkages-in-</a:t>
            </a:r>
            <a:r>
              <a:rPr lang="en-US" sz="1400" err="1">
                <a:ea typeface="Times New Roman" panose="02020603050405020304" pitchFamily="18" charset="0"/>
                <a:cs typeface="Calibri" panose="020F0502020204030204" pitchFamily="34" charset="0"/>
              </a:rPr>
              <a:t>california</a:t>
            </a:r>
            <a:r>
              <a:rPr lang="en-US" sz="1400">
                <a:ea typeface="Times New Roman" panose="02020603050405020304" pitchFamily="18" charset="0"/>
                <a:cs typeface="Calibri" panose="020F0502020204030204" pitchFamily="34" charset="0"/>
              </a:rPr>
              <a:t>/ </a:t>
            </a:r>
          </a:p>
          <a:p>
            <a:pPr>
              <a:lnSpc>
                <a:spcPct val="100000"/>
              </a:lnSpc>
              <a:spcBef>
                <a:spcPts val="800"/>
              </a:spcBef>
              <a:buSzPct val="100000"/>
              <a:buFont typeface="Wingdings" pitchFamily="2" charset="2"/>
              <a:buChar char="§"/>
              <a:tabLst>
                <a:tab pos="457200" algn="l"/>
              </a:tabLst>
            </a:pPr>
            <a:r>
              <a:rPr lang="en-US" sz="1400">
                <a:ea typeface="Times New Roman" panose="02020603050405020304" pitchFamily="18" charset="0"/>
                <a:cs typeface="Calibri" panose="020F0502020204030204" pitchFamily="34" charset="0"/>
              </a:rPr>
              <a:t>Dawson, K. &amp; Berry, M. (2002). Engaging families in child welfare services: An evidence-based approach to best practice. Child Welfare, 81(2), 293-317.</a:t>
            </a:r>
          </a:p>
          <a:p>
            <a:pPr>
              <a:lnSpc>
                <a:spcPct val="100000"/>
              </a:lnSpc>
              <a:spcBef>
                <a:spcPts val="800"/>
              </a:spcBef>
              <a:buSzPct val="100000"/>
              <a:buFont typeface="Wingdings" pitchFamily="2" charset="2"/>
              <a:buChar char="§"/>
              <a:tabLst>
                <a:tab pos="457200" algn="l"/>
              </a:tabLst>
            </a:pPr>
            <a:r>
              <a:rPr lang="en-US" sz="1400">
                <a:ea typeface="Times New Roman" panose="02020603050405020304" pitchFamily="18" charset="0"/>
                <a:cs typeface="Calibri" panose="020F0502020204030204" pitchFamily="34" charset="0"/>
              </a:rPr>
              <a:t>Economic &amp; Concrete supports: Prevention of child welfare ... (n.d.-c). https://</a:t>
            </a:r>
            <a:r>
              <a:rPr lang="en-US" sz="1400" err="1">
                <a:ea typeface="Times New Roman" panose="02020603050405020304" pitchFamily="18" charset="0"/>
                <a:cs typeface="Calibri" panose="020F0502020204030204" pitchFamily="34" charset="0"/>
              </a:rPr>
              <a:t>www.chhs.ca.gov</a:t>
            </a:r>
            <a:r>
              <a:rPr lang="en-US" sz="1400">
                <a:ea typeface="Times New Roman" panose="02020603050405020304" pitchFamily="18" charset="0"/>
                <a:cs typeface="Calibri" panose="020F0502020204030204" pitchFamily="34" charset="0"/>
              </a:rPr>
              <a:t>/wp-content/uploads/2022/06/CA-CWC-06.01.22-Chapin-Hall-final-deck.pdf </a:t>
            </a:r>
          </a:p>
          <a:p>
            <a:pPr>
              <a:lnSpc>
                <a:spcPct val="100000"/>
              </a:lnSpc>
              <a:spcBef>
                <a:spcPts val="800"/>
              </a:spcBef>
              <a:buSzPct val="100000"/>
              <a:buFont typeface="Wingdings" pitchFamily="2" charset="2"/>
              <a:buChar char="§"/>
              <a:tabLst>
                <a:tab pos="457200" algn="l"/>
              </a:tabLst>
            </a:pPr>
            <a:r>
              <a:rPr lang="en-US" sz="1400">
                <a:ea typeface="Times New Roman" panose="02020603050405020304" pitchFamily="18" charset="0"/>
                <a:cs typeface="Calibri" panose="020F0502020204030204" pitchFamily="34" charset="0"/>
              </a:rPr>
              <a:t>Family engagement: Partnering with families to improve child welfare outcomes. Child Welfare Information Gateway. (n.d.). https://</a:t>
            </a:r>
            <a:r>
              <a:rPr lang="en-US" sz="1400" err="1">
                <a:ea typeface="Times New Roman" panose="02020603050405020304" pitchFamily="18" charset="0"/>
                <a:cs typeface="Calibri" panose="020F0502020204030204" pitchFamily="34" charset="0"/>
              </a:rPr>
              <a:t>www.childwelfare.gov</a:t>
            </a:r>
            <a:r>
              <a:rPr lang="en-US" sz="1400">
                <a:ea typeface="Times New Roman" panose="02020603050405020304" pitchFamily="18" charset="0"/>
                <a:cs typeface="Calibri" panose="020F0502020204030204" pitchFamily="34" charset="0"/>
              </a:rPr>
              <a:t>/resources/family-engagement-partnering-families-improve-child-welfare-outcomes/ </a:t>
            </a:r>
          </a:p>
          <a:p>
            <a:pPr>
              <a:lnSpc>
                <a:spcPct val="100000"/>
              </a:lnSpc>
              <a:spcBef>
                <a:spcPts val="800"/>
              </a:spcBef>
              <a:buSzPct val="100000"/>
              <a:buFont typeface="Wingdings" pitchFamily="2" charset="2"/>
              <a:buChar char="§"/>
              <a:tabLst>
                <a:tab pos="457200" algn="l"/>
              </a:tabLst>
            </a:pPr>
            <a:r>
              <a:rPr lang="en-US" sz="1400">
                <a:ea typeface="Times New Roman" panose="02020603050405020304" pitchFamily="18" charset="0"/>
                <a:cs typeface="Calibri" panose="020F0502020204030204" pitchFamily="34" charset="0"/>
              </a:rPr>
              <a:t>Home. The Linkages Project. (2024, January 23). https://</a:t>
            </a:r>
            <a:r>
              <a:rPr lang="en-US" sz="1400" err="1">
                <a:ea typeface="Times New Roman" panose="02020603050405020304" pitchFamily="18" charset="0"/>
                <a:cs typeface="Calibri" panose="020F0502020204030204" pitchFamily="34" charset="0"/>
              </a:rPr>
              <a:t>linkages.cfpic.org</a:t>
            </a:r>
            <a:r>
              <a:rPr lang="en-US" sz="1400">
                <a:ea typeface="Times New Roman" panose="02020603050405020304" pitchFamily="18" charset="0"/>
                <a:cs typeface="Calibri" panose="020F0502020204030204" pitchFamily="34" charset="0"/>
              </a:rPr>
              <a:t>/ </a:t>
            </a:r>
          </a:p>
          <a:p>
            <a:pPr>
              <a:lnSpc>
                <a:spcPct val="100000"/>
              </a:lnSpc>
              <a:spcBef>
                <a:spcPts val="800"/>
              </a:spcBef>
              <a:buSzPct val="100000"/>
              <a:buFont typeface="Wingdings" pitchFamily="2" charset="2"/>
              <a:buChar char="§"/>
              <a:tabLst>
                <a:tab pos="457200" algn="l"/>
              </a:tabLst>
            </a:pPr>
            <a:r>
              <a:rPr lang="en-US" sz="1400">
                <a:ea typeface="Times New Roman" panose="02020603050405020304" pitchFamily="18" charset="0"/>
                <a:cs typeface="Calibri" panose="020F0502020204030204" pitchFamily="34" charset="0"/>
              </a:rPr>
              <a:t>Initial analysis and key questions: Racial disproportionalities and disparities in California’s child welfare system [publication details]. (2022, March 9). https://</a:t>
            </a:r>
            <a:r>
              <a:rPr lang="en-US" sz="1400" err="1">
                <a:ea typeface="Times New Roman" panose="02020603050405020304" pitchFamily="18" charset="0"/>
                <a:cs typeface="Calibri" panose="020F0502020204030204" pitchFamily="34" charset="0"/>
              </a:rPr>
              <a:t>lao.ca.gov</a:t>
            </a:r>
            <a:r>
              <a:rPr lang="en-US" sz="1400">
                <a:ea typeface="Times New Roman" panose="02020603050405020304" pitchFamily="18" charset="0"/>
                <a:cs typeface="Calibri" panose="020F0502020204030204" pitchFamily="34" charset="0"/>
              </a:rPr>
              <a:t>/Publications/Detail/4571 </a:t>
            </a:r>
          </a:p>
        </p:txBody>
      </p:sp>
      <p:sp>
        <p:nvSpPr>
          <p:cNvPr id="2" name="Slide Number Placeholder 1">
            <a:extLst>
              <a:ext uri="{FF2B5EF4-FFF2-40B4-BE49-F238E27FC236}">
                <a16:creationId xmlns:a16="http://schemas.microsoft.com/office/drawing/2014/main" id="{EFF3337D-FC76-7455-2573-49EE6C114CB4}"/>
              </a:ext>
            </a:extLst>
          </p:cNvPr>
          <p:cNvSpPr>
            <a:spLocks noGrp="1"/>
          </p:cNvSpPr>
          <p:nvPr>
            <p:ph type="sldNum" sz="quarter" idx="12"/>
          </p:nvPr>
        </p:nvSpPr>
        <p:spPr/>
        <p:txBody>
          <a:bodyPr/>
          <a:lstStyle/>
          <a:p>
            <a:fld id="{F25542F8-3586-4B75-BE44-E8DF12644DE6}" type="slidenum">
              <a:rPr lang="en-US" smtClean="0"/>
              <a:t>50</a:t>
            </a:fld>
            <a:endParaRPr lang="en-US"/>
          </a:p>
        </p:txBody>
      </p:sp>
    </p:spTree>
    <p:extLst>
      <p:ext uri="{BB962C8B-B14F-4D97-AF65-F5344CB8AC3E}">
        <p14:creationId xmlns:p14="http://schemas.microsoft.com/office/powerpoint/2010/main" val="243116569"/>
      </p:ext>
    </p:extLst>
  </p:cSld>
  <p:clrMapOvr>
    <a:masterClrMapping/>
  </p:clrMapOvr>
</p:sld>
</file>

<file path=ppt/theme/theme1.xml><?xml version="1.0" encoding="utf-8"?>
<a:theme xmlns:a="http://schemas.openxmlformats.org/drawingml/2006/main" name="Office Theme">
  <a:themeElements>
    <a:clrScheme name="Linkages">
      <a:dk1>
        <a:srgbClr val="000000"/>
      </a:dk1>
      <a:lt1>
        <a:srgbClr val="FFFFFF"/>
      </a:lt1>
      <a:dk2>
        <a:srgbClr val="263418"/>
      </a:dk2>
      <a:lt2>
        <a:srgbClr val="DDE569"/>
      </a:lt2>
      <a:accent1>
        <a:srgbClr val="7DA33F"/>
      </a:accent1>
      <a:accent2>
        <a:srgbClr val="7983BA"/>
      </a:accent2>
      <a:accent3>
        <a:srgbClr val="55C2CB"/>
      </a:accent3>
      <a:accent4>
        <a:srgbClr val="20515D"/>
      </a:accent4>
      <a:accent5>
        <a:srgbClr val="A02B93"/>
      </a:accent5>
      <a:accent6>
        <a:srgbClr val="4EA72E"/>
      </a:accent6>
      <a:hlink>
        <a:srgbClr val="4674C2"/>
      </a:hlink>
      <a:folHlink>
        <a:srgbClr val="20515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1763</TotalTime>
  <Words>11816</Words>
  <Application>Microsoft Macintosh PowerPoint</Application>
  <PresentationFormat>Widescreen</PresentationFormat>
  <Paragraphs>1021</Paragraphs>
  <Slides>50</Slides>
  <Notes>50</Notes>
  <HiddenSlides>0</HiddenSlides>
  <MMClips>0</MMClips>
  <ScaleCrop>false</ScaleCrop>
  <HeadingPairs>
    <vt:vector size="6" baseType="variant">
      <vt:variant>
        <vt:lpstr>Fonts Used</vt:lpstr>
      </vt:variant>
      <vt:variant>
        <vt:i4>18</vt:i4>
      </vt:variant>
      <vt:variant>
        <vt:lpstr>Theme</vt:lpstr>
      </vt:variant>
      <vt:variant>
        <vt:i4>1</vt:i4>
      </vt:variant>
      <vt:variant>
        <vt:lpstr>Slide Titles</vt:lpstr>
      </vt:variant>
      <vt:variant>
        <vt:i4>50</vt:i4>
      </vt:variant>
    </vt:vector>
  </HeadingPairs>
  <TitlesOfParts>
    <vt:vector size="69" baseType="lpstr">
      <vt:lpstr>Aptos</vt:lpstr>
      <vt:lpstr>Aptos Display</vt:lpstr>
      <vt:lpstr>Arial</vt:lpstr>
      <vt:lpstr>Arial,Sans-Serif</vt:lpstr>
      <vt:lpstr>Calibri</vt:lpstr>
      <vt:lpstr>Georgia</vt:lpstr>
      <vt:lpstr>Jost Light</vt:lpstr>
      <vt:lpstr>Noto Sans Symbols</vt:lpstr>
      <vt:lpstr>Noto Sans Symbols,Sans-Serif</vt:lpstr>
      <vt:lpstr>Play</vt:lpstr>
      <vt:lpstr>Poppins</vt:lpstr>
      <vt:lpstr>Poppins Medium</vt:lpstr>
      <vt:lpstr>PT Sans</vt:lpstr>
      <vt:lpstr>Roboto</vt:lpstr>
      <vt:lpstr>Segoe UI</vt:lpstr>
      <vt:lpstr>Times New Roman</vt:lpstr>
      <vt:lpstr>Wingdings</vt:lpstr>
      <vt:lpstr>Wingdings,Sans-Serif</vt:lpstr>
      <vt:lpstr>Office Theme</vt:lpstr>
      <vt:lpstr>Linkages Overview</vt:lpstr>
      <vt:lpstr>Agenda</vt:lpstr>
      <vt:lpstr>Welcome!</vt:lpstr>
      <vt:lpstr>Let’s Get to Know Each Other</vt:lpstr>
      <vt:lpstr>Group Agreements</vt:lpstr>
      <vt:lpstr>Review of Trainee Materials</vt:lpstr>
      <vt:lpstr>Learning Objectives</vt:lpstr>
      <vt:lpstr>Linkages Overview</vt:lpstr>
      <vt:lpstr>Linkages Timeline</vt:lpstr>
      <vt:lpstr>Why Linkages?</vt:lpstr>
      <vt:lpstr>Linkages 2.0: Legislation Supporting Collaboration</vt:lpstr>
      <vt:lpstr>Key Changes: What’s different now?</vt:lpstr>
      <vt:lpstr>Latest developments…</vt:lpstr>
      <vt:lpstr>Linkages Framework</vt:lpstr>
      <vt:lpstr>Linkages Theory of Change – Primary Prevention</vt:lpstr>
      <vt:lpstr>Linkages Theory of Change – Primary Prevention</vt:lpstr>
      <vt:lpstr>Linkages Theory of Change – Secondary Prevention</vt:lpstr>
      <vt:lpstr>Linkages Theory of Change – Secondary Prevention</vt:lpstr>
      <vt:lpstr>Linkages Theory of Change – Tertiary Prevention</vt:lpstr>
      <vt:lpstr>Linkages Theory of Change – Tertiary Prevention</vt:lpstr>
      <vt:lpstr>Small Group Activity</vt:lpstr>
      <vt:lpstr>Statistics</vt:lpstr>
      <vt:lpstr>Economic Hardship and Child Maltreatment</vt:lpstr>
      <vt:lpstr>Poverty and Neglect</vt:lpstr>
      <vt:lpstr>Concrete Support In Times of Need</vt:lpstr>
      <vt:lpstr>Income Disparities:  Families of Color Earn Less </vt:lpstr>
      <vt:lpstr>Disproportionality</vt:lpstr>
      <vt:lpstr>Disproportionality at All Stages</vt:lpstr>
      <vt:lpstr>California “In Care” Disparity Index 2023</vt:lpstr>
      <vt:lpstr>Disproportionality:  Why?</vt:lpstr>
      <vt:lpstr>Discussion</vt:lpstr>
      <vt:lpstr>Linkages: What does it look like?</vt:lpstr>
      <vt:lpstr>Who is being served?</vt:lpstr>
      <vt:lpstr>Discussion:</vt:lpstr>
      <vt:lpstr>Strengthening Families / Protective Factors</vt:lpstr>
      <vt:lpstr>Let’s Reflect!</vt:lpstr>
      <vt:lpstr>Key Collaboration Points and Activities</vt:lpstr>
      <vt:lpstr>Emergency Response Referral Coordination</vt:lpstr>
      <vt:lpstr>Family Reunification &amp; Family Maintenance</vt:lpstr>
      <vt:lpstr>AB 429</vt:lpstr>
      <vt:lpstr>After-Care Coordination</vt:lpstr>
      <vt:lpstr>What Might After Care Look Like?</vt:lpstr>
      <vt:lpstr>Family Engagement Guidelines</vt:lpstr>
      <vt:lpstr>Small Group Activity The Miller Family </vt:lpstr>
      <vt:lpstr>Unveiling Best Practices </vt:lpstr>
      <vt:lpstr>Strengthening Collaboration</vt:lpstr>
      <vt:lpstr>Closing</vt:lpstr>
      <vt:lpstr>Questions &amp; Comments</vt:lpstr>
      <vt:lpstr>Feedback</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Linkages 2.0 Overview</dc:title>
  <dc:creator>Kimberly Y Adams</dc:creator>
  <cp:lastModifiedBy>Harold Sobrado</cp:lastModifiedBy>
  <cp:revision>1258</cp:revision>
  <cp:lastPrinted>2024-07-22T18:15:25Z</cp:lastPrinted>
  <dcterms:created xsi:type="dcterms:W3CDTF">2023-10-11T18:42:24Z</dcterms:created>
  <dcterms:modified xsi:type="dcterms:W3CDTF">2025-02-12T20:21:03Z</dcterms:modified>
</cp:coreProperties>
</file>