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12192000"/>
  <p:notesSz cx="6858000" cy="9144000"/>
  <p:embeddedFontLst>
    <p:embeddedFont>
      <p:font typeface="Play"/>
      <p:regular r:id="rId44"/>
      <p:bold r:id="rId45"/>
    </p:embeddedFont>
    <p:embeddedFont>
      <p:font typeface="Helvetica Neue"/>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9Akv+tPpS2tC9AB1JH/ZLjC6b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2DD5F4-854E-402C-A57B-A4E4A7BDB20F}">
  <a:tblStyle styleId="{852DD5F4-854E-402C-A57B-A4E4A7BDB20F}"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F4F6"/>
          </a:solidFill>
        </a:fill>
      </a:tcStyle>
    </a:wholeTbl>
    <a:band1H>
      <a:tcTxStyle/>
      <a:tcStyle>
        <a:fill>
          <a:solidFill>
            <a:srgbClr val="D0E9EC"/>
          </a:solidFill>
        </a:fill>
      </a:tcStyle>
    </a:band1H>
    <a:band2H>
      <a:tcTxStyle/>
    </a:band2H>
    <a:band1V>
      <a:tcTxStyle/>
      <a:tcStyle>
        <a:fill>
          <a:solidFill>
            <a:srgbClr val="D0E9EC"/>
          </a:solidFill>
        </a:fill>
      </a:tcStyle>
    </a:band1V>
    <a:band2V>
      <a:tcTxStyle/>
    </a:band2V>
    <a:lastCol>
      <a:tcTxStyle b="on" i="off">
        <a:font>
          <a:latin typeface="Aptos"/>
          <a:ea typeface="Aptos"/>
          <a:cs typeface="Aptos"/>
        </a:font>
        <a:schemeClr val="lt1"/>
      </a:tcTxStyle>
      <a:tcStyle>
        <a:fill>
          <a:solidFill>
            <a:schemeClr val="accent3"/>
          </a:solidFill>
        </a:fill>
      </a:tcStyle>
    </a:lastCol>
    <a:firstCol>
      <a:tcTxStyle b="on" i="off">
        <a:font>
          <a:latin typeface="Aptos"/>
          <a:ea typeface="Aptos"/>
          <a:cs typeface="Aptos"/>
        </a:font>
        <a:schemeClr val="lt1"/>
      </a:tcTxStyle>
      <a:tcStyle>
        <a:fill>
          <a:solidFill>
            <a:schemeClr val="accent3"/>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Play-regular.fntdata"/><Relationship Id="rId43" Type="http://schemas.openxmlformats.org/officeDocument/2006/relationships/slide" Target="slides/slide38.xml"/><Relationship Id="rId46" Type="http://schemas.openxmlformats.org/officeDocument/2006/relationships/font" Target="fonts/HelveticaNeue-regular.fntdata"/><Relationship Id="rId45"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HelveticaNeue-italic.fntdata"/><Relationship Id="rId47" Type="http://schemas.openxmlformats.org/officeDocument/2006/relationships/font" Target="fonts/HelveticaNeue-bold.fntdata"/><Relationship Id="rId49" Type="http://schemas.openxmlformats.org/officeDocument/2006/relationships/font" Target="fonts/HelveticaNeue-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cdavis.box.com/s/96aeps9n9d06gl3lo1vkiaxrt3ikuiuz"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ss.ca.gov/lettersnotices/entres/getinfo/acl02/pdf/02-36.pdf" TargetMode="External"/><Relationship Id="rId3" Type="http://schemas.openxmlformats.org/officeDocument/2006/relationships/hyperlink" Target="about:blank" TargetMode="External"/><Relationship Id="rId4" Type="http://schemas.openxmlformats.org/officeDocument/2006/relationships/hyperlink" Target="https://www.cdss.ca.gov/Portals/9/Additional-Resources/Letters-and-Notices/ACLs/2021/21-140.pdf?ver=2021-11-19-153428-340" TargetMode="External"/><Relationship Id="rId5" Type="http://schemas.openxmlformats.org/officeDocument/2006/relationships/hyperlink" Target="https://www.cdss.ca.gov/Portals/9/Additional-Resources/Letters-and-Notices/ACLs/2021/21-131.pdf?ver=2021-10-27-084034-477" TargetMode="External"/><Relationship Id="rId6" Type="http://schemas.openxmlformats.org/officeDocument/2006/relationships/hyperlink" Target="https://www.cdss.ca.gov/Portals/9/Additional-Resources/Letters-and-Notices/ACLs/2021/21-85.pdf?ver=2021-08-11-164455-037"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ss.ca.gov/lettersnotices/entres/getinfo/acl/2015/15-69.pdf"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fpic.org/initial-linkages-evaluation-results-families-share-their-perspective/"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Proctor: CACWT check in and attendance.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Trainers introduce themselves, sharing relevant experience related to CalWORKs/Child Welfare/Linkages and their excitement for collaboration to support families.</a:t>
            </a:r>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Review the agenda for the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 Note breaks, lunch, housekeeping items.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Breakout room for intros next slide.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3" name="Google Shape;1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Purpose: Trainees introduce themselves.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Activity: Introductions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a:t>
            </a:r>
            <a:endParaRPr/>
          </a:p>
          <a:p>
            <a:pPr indent="0" lvl="0" marL="0" rtl="0" algn="l">
              <a:lnSpc>
                <a:spcPct val="100000"/>
              </a:lnSpc>
              <a:spcBef>
                <a:spcPts val="0"/>
              </a:spcBef>
              <a:spcAft>
                <a:spcPts val="0"/>
              </a:spcAft>
              <a:buClr>
                <a:schemeClr val="dk1"/>
              </a:buClr>
              <a:buSzPts val="1400"/>
              <a:buFont typeface="Arial"/>
              <a:buNone/>
            </a:pPr>
            <a:r>
              <a:rPr lang="en-US"/>
              <a:t>Have trainees introduce themselves.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groups larger than 10, put into breakout groups to introduce themselves. </a:t>
            </a:r>
            <a:endParaRPr/>
          </a:p>
          <a:p>
            <a:pPr indent="0" lvl="0" marL="0" rtl="0" algn="l">
              <a:spcBef>
                <a:spcPts val="0"/>
              </a:spcBef>
              <a:spcAft>
                <a:spcPts val="0"/>
              </a:spcAft>
              <a:buNone/>
            </a:pPr>
            <a:r>
              <a:rPr lang="en-US"/>
              <a:t>Virtual delivery: Breakout rooms 5/room, 8 minutes</a:t>
            </a:r>
            <a:endParaRPr/>
          </a:p>
          <a:p>
            <a:pPr indent="0" lvl="0" marL="0" rtl="0" algn="l">
              <a:spcBef>
                <a:spcPts val="0"/>
              </a:spcBef>
              <a:spcAft>
                <a:spcPts val="0"/>
              </a:spcAft>
              <a:buNone/>
            </a:pPr>
            <a:r>
              <a:rPr lang="en-US"/>
              <a:t>Paste into chat prior to breakout rooms:</a:t>
            </a:r>
            <a:endParaRPr/>
          </a:p>
          <a:p>
            <a:pPr indent="-171450" lvl="1" marL="857250" rtl="0" algn="l">
              <a:lnSpc>
                <a:spcPct val="90000"/>
              </a:lnSpc>
              <a:spcBef>
                <a:spcPts val="0"/>
              </a:spcBef>
              <a:spcAft>
                <a:spcPts val="0"/>
              </a:spcAft>
              <a:buClr>
                <a:schemeClr val="dk1"/>
              </a:buClr>
              <a:buSzPts val="1200"/>
              <a:buFont typeface="Arial"/>
              <a:buChar char="•"/>
            </a:pPr>
            <a:r>
              <a:rPr lang="en-US"/>
              <a:t>Name</a:t>
            </a:r>
            <a:endParaRPr/>
          </a:p>
          <a:p>
            <a:pPr indent="-171450" lvl="1" marL="857250" rtl="0" algn="l">
              <a:lnSpc>
                <a:spcPct val="90000"/>
              </a:lnSpc>
              <a:spcBef>
                <a:spcPts val="500"/>
              </a:spcBef>
              <a:spcAft>
                <a:spcPts val="0"/>
              </a:spcAft>
              <a:buClr>
                <a:schemeClr val="dk1"/>
              </a:buClr>
              <a:buSzPts val="1200"/>
              <a:buFont typeface="Arial"/>
              <a:buChar char="•"/>
            </a:pPr>
            <a:r>
              <a:rPr lang="en-US"/>
              <a:t>County</a:t>
            </a:r>
            <a:endParaRPr/>
          </a:p>
          <a:p>
            <a:pPr indent="-171450" lvl="1" marL="857250" rtl="0" algn="l">
              <a:lnSpc>
                <a:spcPct val="90000"/>
              </a:lnSpc>
              <a:spcBef>
                <a:spcPts val="500"/>
              </a:spcBef>
              <a:spcAft>
                <a:spcPts val="0"/>
              </a:spcAft>
              <a:buClr>
                <a:schemeClr val="dk1"/>
              </a:buClr>
              <a:buSzPts val="1200"/>
              <a:buFont typeface="Arial"/>
              <a:buChar char="•"/>
            </a:pPr>
            <a:r>
              <a:rPr lang="en-US"/>
              <a:t>Role</a:t>
            </a:r>
            <a:endParaRPr/>
          </a:p>
          <a:p>
            <a:pPr indent="-171450" lvl="1" marL="857250" rtl="0" algn="l">
              <a:lnSpc>
                <a:spcPct val="90000"/>
              </a:lnSpc>
              <a:spcBef>
                <a:spcPts val="500"/>
              </a:spcBef>
              <a:spcAft>
                <a:spcPts val="0"/>
              </a:spcAft>
              <a:buClr>
                <a:schemeClr val="dk1"/>
              </a:buClr>
              <a:buSzPts val="1200"/>
              <a:buFont typeface="Arial"/>
              <a:buChar char="•"/>
            </a:pPr>
            <a:r>
              <a:rPr lang="en-US"/>
              <a:t>What is your experience with Linkages?</a:t>
            </a:r>
            <a:endParaRPr/>
          </a:p>
          <a:p>
            <a:pPr indent="-171450" lvl="1" marL="857250" rtl="0" algn="l">
              <a:lnSpc>
                <a:spcPct val="90000"/>
              </a:lnSpc>
              <a:spcBef>
                <a:spcPts val="500"/>
              </a:spcBef>
              <a:spcAft>
                <a:spcPts val="0"/>
              </a:spcAft>
              <a:buClr>
                <a:schemeClr val="dk1"/>
              </a:buClr>
              <a:buSzPts val="1200"/>
              <a:buFont typeface="Arial"/>
              <a:buChar char="•"/>
            </a:pPr>
            <a:r>
              <a:rPr lang="en-US"/>
              <a:t>What keeps you coming back to this work every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Debrief: have participants put in the chat one thing they hope to take away from our time together today.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to group agreements next slide.</a:t>
            </a:r>
            <a:endParaRPr/>
          </a:p>
        </p:txBody>
      </p:sp>
      <p:sp>
        <p:nvSpPr>
          <p:cNvPr id="124" name="Google Shape;1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Establish agreements for the learning space.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Activity: Group Agreements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Explain that these are the standard group agreements developed for use during trainings.  Ask if there are other ideas or agreements that participants would like to include in order to create a productive and comfortable learning environment.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Include in the discussion that being intentional about establishing group agreements at the outset of a meeting is a way to set expectations for all participants.  Recognizing that we all come from diverse backgrounds, articulating what we can expect from one another during this class can facilitate mutual learning and enhanced understanding.  We utilize group agreements in the child and family team meeting process, and reinforcing that practice here is a way for you to become more comfortable with this element of meeting facilitation.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Discuss taking space, making space and multiple ways to join the conversation today (chat, reactions, unmuting, raising hand)</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Purpose: To guide participants through the materials we will be referencing during the class.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Trainee Workbook - Includes the agenda, learning objectives, links to handouts and resources, along with information that is designed to serve as a companion to the Powerpoint.  Much of the information we will be presenting is included in your Trainee Workbook, affording you the opportunity to pay attention and participate in our discussion without having to worry about taking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Show workbook to the group and orient them to navigating the resources using the clickable table of contents and provide link in the chat: </a:t>
            </a:r>
            <a:r>
              <a:rPr lang="en-US" u="sng">
                <a:solidFill>
                  <a:schemeClr val="hlink"/>
                </a:solidFill>
                <a:hlinkClick r:id="rId2"/>
              </a:rPr>
              <a:t>https://ucdavis.box.com/s/96aeps9n9d06gl3lo1vkiaxrt3ikuiuz</a:t>
            </a:r>
            <a:r>
              <a:rPr lang="en-US"/>
              <a:t> (be prepared to put the full document into the chat for people who cannot access it in box)</a:t>
            </a:r>
            <a:endParaRPr/>
          </a:p>
        </p:txBody>
      </p:sp>
      <p:sp>
        <p:nvSpPr>
          <p:cNvPr id="145" name="Google Shape;14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Purpose: Identify learning objectives.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 Review the day’s learning objectives</a:t>
            </a:r>
            <a:endParaRPr/>
          </a:p>
          <a:p>
            <a:pPr indent="0" lvl="0" marL="0" rtl="0" algn="l">
              <a:lnSpc>
                <a:spcPct val="100000"/>
              </a:lnSpc>
              <a:spcBef>
                <a:spcPts val="0"/>
              </a:spcBef>
              <a:spcAft>
                <a:spcPts val="0"/>
              </a:spcAft>
              <a:buClr>
                <a:schemeClr val="dk1"/>
              </a:buClr>
              <a:buSzPts val="1400"/>
              <a:buFont typeface="Arial"/>
              <a:buNone/>
            </a:pPr>
            <a:r>
              <a:rPr lang="en-US"/>
              <a:t>Virtual: Ask participants to put the number of the learning objective that resonates most with them into the chat.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K1 – Identify the benefits of collaboration between Child Welfare and CalWORKs in providing comprehensive support to vulnerable families.</a:t>
            </a:r>
            <a:endParaRPr/>
          </a:p>
          <a:p>
            <a:pPr indent="0" lvl="0" marL="0" rtl="0" algn="l">
              <a:spcBef>
                <a:spcPts val="0"/>
              </a:spcBef>
              <a:spcAft>
                <a:spcPts val="0"/>
              </a:spcAft>
              <a:buNone/>
            </a:pPr>
            <a:r>
              <a:rPr lang="en-US"/>
              <a:t> K2 – Identify legislation that pertains to Linkages and collaborative work between Child Welfare and CalWORKs.</a:t>
            </a:r>
            <a:endParaRPr/>
          </a:p>
          <a:p>
            <a:pPr indent="0" lvl="0" marL="0" rtl="0" algn="l">
              <a:spcBef>
                <a:spcPts val="0"/>
              </a:spcBef>
              <a:spcAft>
                <a:spcPts val="0"/>
              </a:spcAft>
              <a:buNone/>
            </a:pPr>
            <a:r>
              <a:rPr lang="en-US"/>
              <a:t> S1 – Identify and analyze the intersection points between CalWORKs and Child Welfare systems to enhance identification of families to improve coordination of services.</a:t>
            </a:r>
            <a:endParaRPr/>
          </a:p>
          <a:p>
            <a:pPr indent="0" lvl="0" marL="0" rtl="0" algn="l">
              <a:spcBef>
                <a:spcPts val="0"/>
              </a:spcBef>
              <a:spcAft>
                <a:spcPts val="0"/>
              </a:spcAft>
              <a:buNone/>
            </a:pPr>
            <a:r>
              <a:rPr lang="en-US"/>
              <a:t> S2 – Apply interdisciplinary collaboration steps in real-work scenarios, integrating planning and assessment processes to optimize outcomes for families.</a:t>
            </a:r>
            <a:endParaRPr/>
          </a:p>
          <a:p>
            <a:pPr indent="0" lvl="0" marL="0" rtl="0" algn="l">
              <a:spcBef>
                <a:spcPts val="0"/>
              </a:spcBef>
              <a:spcAft>
                <a:spcPts val="0"/>
              </a:spcAft>
              <a:buNone/>
            </a:pPr>
            <a:r>
              <a:rPr lang="en-US"/>
              <a:t> S3 – Develop an actionable plan for effective collaboration between Child Welfare and CalWORKs which identifies and addresses barriers to collaboration and includes steps to overcome such challenges.</a:t>
            </a:r>
            <a:endParaRPr/>
          </a:p>
          <a:p>
            <a:pPr indent="0" lvl="0" marL="0" rtl="0" algn="l">
              <a:spcBef>
                <a:spcPts val="0"/>
              </a:spcBef>
              <a:spcAft>
                <a:spcPts val="0"/>
              </a:spcAft>
              <a:buNone/>
            </a:pPr>
            <a:r>
              <a:rPr b="1" lang="en-US"/>
              <a:t> </a:t>
            </a:r>
            <a:endParaRPr/>
          </a:p>
          <a:p>
            <a:pPr indent="0" lvl="0" marL="0" rtl="0" algn="l">
              <a:spcBef>
                <a:spcPts val="0"/>
              </a:spcBef>
              <a:spcAft>
                <a:spcPts val="0"/>
              </a:spcAft>
              <a:buNone/>
            </a:pPr>
            <a:r>
              <a:rPr lang="en-US"/>
              <a:t> V1 – Appreciate the power of partnership in Coordinated Case Planning, fostering empathy, trust, and mutual respect between professionals and families.</a:t>
            </a:r>
            <a:endParaRPr/>
          </a:p>
        </p:txBody>
      </p:sp>
      <p:sp>
        <p:nvSpPr>
          <p:cNvPr id="160" name="Google Shape;16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Transition to a brief overview of Linkages practice, key legislation, and the Linkages timeline.</a:t>
            </a:r>
            <a:endParaRPr/>
          </a:p>
        </p:txBody>
      </p:sp>
      <p:sp>
        <p:nvSpPr>
          <p:cNvPr id="169" name="Google Shape;16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Review timeline of linkages to provide historical context.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marR="0" rtl="0" algn="l">
              <a:lnSpc>
                <a:spcPct val="100000"/>
              </a:lnSpc>
              <a:spcBef>
                <a:spcPts val="0"/>
              </a:spcBef>
              <a:spcAft>
                <a:spcPts val="0"/>
              </a:spcAft>
              <a:buClr>
                <a:srgbClr val="000000"/>
              </a:buClr>
              <a:buSzPts val="1200"/>
              <a:buFont typeface="Arial"/>
              <a:buNone/>
            </a:pPr>
            <a:r>
              <a:rPr lang="en-US" u="none" strike="noStrike">
                <a:solidFill>
                  <a:srgbClr val="000000"/>
                </a:solidFill>
                <a:highlight>
                  <a:srgbClr val="F3F2F1"/>
                </a:highlight>
              </a:rPr>
              <a:t>Explain that this is a very brief history of Linkages in California. </a:t>
            </a:r>
            <a:r>
              <a:rPr lang="en-US">
                <a:solidFill>
                  <a:srgbClr val="444444"/>
                </a:solidFill>
                <a:highlight>
                  <a:srgbClr val="F3F2F1"/>
                </a:highlight>
              </a:rPr>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Briefly review timeline and include in the discussion the importance of including Linkages in the statewide PIP and what that means:  Consistent support, tracking and monitoring Linkages activities, evaluating effectiveness of this approach.</a:t>
            </a:r>
            <a:endParaRPr/>
          </a:p>
          <a:p>
            <a:pPr indent="0" lvl="0" marL="0" rtl="0" algn="l">
              <a:spcBef>
                <a:spcPts val="0"/>
              </a:spcBef>
              <a:spcAft>
                <a:spcPts val="0"/>
              </a:spcAft>
              <a:buNone/>
            </a:pPr>
            <a:r>
              <a:rPr lang="en-US">
                <a:solidFill>
                  <a:srgbClr val="444444"/>
                </a:solidFill>
                <a:highlight>
                  <a:srgbClr val="F3F2F1"/>
                </a:highlight>
              </a:rPr>
              <a:t>​</a:t>
            </a:r>
            <a:endParaRPr/>
          </a:p>
          <a:p>
            <a:pPr indent="0" lvl="0" marL="0" rtl="0" algn="l">
              <a:spcBef>
                <a:spcPts val="0"/>
              </a:spcBef>
              <a:spcAft>
                <a:spcPts val="0"/>
              </a:spcAft>
              <a:buNone/>
            </a:pPr>
            <a:r>
              <a:rPr lang="en-US" u="none" strike="noStrike">
                <a:solidFill>
                  <a:srgbClr val="000000"/>
                </a:solidFill>
                <a:highlight>
                  <a:srgbClr val="F3F2F1"/>
                </a:highlight>
              </a:rPr>
              <a:t>Since 2000, California has worked to develop a dynamic and effective collaboration between child welfare and CalWORKs agencies in order to improve outcomes for children and families in the areas of safety, permanency and well-being.</a:t>
            </a:r>
            <a:endParaRPr>
              <a:solidFill>
                <a:srgbClr val="444444"/>
              </a:solidFill>
              <a:highlight>
                <a:srgbClr val="F3F2F1"/>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https://linkages.cfpic.org/detailed-history-of-linkages-in-california/</a:t>
            </a:r>
            <a:endParaRPr/>
          </a:p>
        </p:txBody>
      </p:sp>
      <p:sp>
        <p:nvSpPr>
          <p:cNvPr id="184" name="Google Shape;18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 </a:t>
            </a:r>
            <a:endParaRPr/>
          </a:p>
          <a:p>
            <a:pPr indent="0" lvl="0" marL="0" rtl="0" algn="l">
              <a:spcBef>
                <a:spcPts val="0"/>
              </a:spcBef>
              <a:spcAft>
                <a:spcPts val="0"/>
              </a:spcAft>
              <a:buNone/>
            </a:pPr>
            <a:r>
              <a:rPr lang="en-US"/>
              <a:t>To highlight recent legislative changes that support the collaboration between CW and CalWORKs.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should highlight the fact that these changes reflect a recognition that families receiving FR services need ongoing support from both CW and CalWORKs in order to facilitate successful reunification.  Additionally, by providing that support throughout the FR process, we are setting up families for long-term success.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US"/>
              <a:t>Remind participants that Linkages continues to evolve as legislative changes take place, and as counties identify new strategies that foster success.</a:t>
            </a:r>
            <a:endParaRPr/>
          </a:p>
          <a:p>
            <a:pPr indent="0" lvl="0" marL="0" rtl="0" algn="l">
              <a:spcBef>
                <a:spcPts val="0"/>
              </a:spcBef>
              <a:spcAft>
                <a:spcPts val="0"/>
              </a:spcAft>
              <a:buNone/>
            </a:pPr>
            <a:r>
              <a:t/>
            </a:r>
            <a:endParaRPr/>
          </a:p>
        </p:txBody>
      </p:sp>
      <p:sp>
        <p:nvSpPr>
          <p:cNvPr id="224" name="Google Shape;22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Describing collaborative efforts of CWS and CalWORKs in each stage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Briefly describe the levels of intervention on the slide.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Our class today will be focusing on the tertiary level of intervention. While Linkages has historically focused on enhancing mutual client coordination, Linkages 2.0 includes an emphasis on family-focused case planning and goal-oriented service delivery. Both CW and CalWORKs have undergone significant practice reforms and Linkages 2.0 includes elements of CW’s CPM and CalWORKs 2.0.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Uplift the following:</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Linkages Primary Prevention </a:t>
            </a:r>
            <a:endParaRPr/>
          </a:p>
          <a:p>
            <a:pPr indent="-171450" lvl="1" marL="628650" rtl="0" algn="l">
              <a:spcBef>
                <a:spcPts val="0"/>
              </a:spcBef>
              <a:spcAft>
                <a:spcPts val="0"/>
              </a:spcAft>
              <a:buClr>
                <a:schemeClr val="dk1"/>
              </a:buClr>
              <a:buSzPts val="1200"/>
              <a:buFont typeface="Noto Sans Symbols"/>
              <a:buChar char="§"/>
            </a:pPr>
            <a:r>
              <a:rPr lang="en-US"/>
              <a:t>CalWORKs as an important program to strengthen family and child wellbeing</a:t>
            </a:r>
            <a:endParaRPr/>
          </a:p>
          <a:p>
            <a:pPr indent="-171450" lvl="1" marL="628650" rtl="0" algn="l">
              <a:spcBef>
                <a:spcPts val="0"/>
              </a:spcBef>
              <a:spcAft>
                <a:spcPts val="0"/>
              </a:spcAft>
              <a:buClr>
                <a:schemeClr val="dk1"/>
              </a:buClr>
              <a:buSzPts val="1200"/>
              <a:buFont typeface="Noto Sans Symbols"/>
              <a:buChar char="§"/>
            </a:pPr>
            <a:r>
              <a:rPr lang="en-US"/>
              <a:t>Resource material to be shared with families when applying for grants</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Linkages Secondary Prevention</a:t>
            </a:r>
            <a:endParaRPr/>
          </a:p>
          <a:p>
            <a:pPr indent="-171450" lvl="1" marL="628650" rtl="0" algn="l">
              <a:spcBef>
                <a:spcPts val="0"/>
              </a:spcBef>
              <a:spcAft>
                <a:spcPts val="0"/>
              </a:spcAft>
              <a:buClr>
                <a:schemeClr val="dk1"/>
              </a:buClr>
              <a:buSzPts val="1200"/>
              <a:buFont typeface="Noto Sans Symbols"/>
              <a:buChar char="§"/>
            </a:pPr>
            <a:r>
              <a:rPr lang="en-US"/>
              <a:t>Collaboration that supports early intervention with families with risk factors to prevent CWS referral</a:t>
            </a:r>
            <a:endParaRPr/>
          </a:p>
          <a:p>
            <a:pPr indent="-171450" lvl="2" marL="1085850" rtl="0" algn="l">
              <a:spcBef>
                <a:spcPts val="0"/>
              </a:spcBef>
              <a:spcAft>
                <a:spcPts val="0"/>
              </a:spcAft>
              <a:buClr>
                <a:schemeClr val="dk1"/>
              </a:buClr>
              <a:buSzPts val="1200"/>
              <a:buFont typeface="Noto Sans Symbols"/>
              <a:buChar char="Ø"/>
            </a:pPr>
            <a:r>
              <a:rPr lang="en-US">
                <a:latin typeface="Arial"/>
                <a:ea typeface="Arial"/>
                <a:cs typeface="Arial"/>
                <a:sym typeface="Arial"/>
              </a:rPr>
              <a:t>Family Stabilization</a:t>
            </a:r>
            <a:endParaRPr/>
          </a:p>
          <a:p>
            <a:pPr indent="-171450" lvl="2" marL="1085850" rtl="0" algn="l">
              <a:spcBef>
                <a:spcPts val="0"/>
              </a:spcBef>
              <a:spcAft>
                <a:spcPts val="0"/>
              </a:spcAft>
              <a:buClr>
                <a:schemeClr val="dk1"/>
              </a:buClr>
              <a:buSzPts val="1200"/>
              <a:buFont typeface="Noto Sans Symbols"/>
              <a:buChar char="Ø"/>
            </a:pPr>
            <a:r>
              <a:rPr lang="en-US">
                <a:latin typeface="Arial"/>
                <a:ea typeface="Arial"/>
                <a:cs typeface="Arial"/>
                <a:sym typeface="Arial"/>
              </a:rPr>
              <a:t>Home Visiting</a:t>
            </a:r>
            <a:endParaRPr/>
          </a:p>
          <a:p>
            <a:pPr indent="-171450" lvl="1" marL="628650" rtl="0" algn="l">
              <a:spcBef>
                <a:spcPts val="0"/>
              </a:spcBef>
              <a:spcAft>
                <a:spcPts val="0"/>
              </a:spcAft>
              <a:buClr>
                <a:schemeClr val="dk1"/>
              </a:buClr>
              <a:buSzPts val="1200"/>
              <a:buFont typeface="Noto Sans Symbols"/>
              <a:buChar char="§"/>
            </a:pPr>
            <a:r>
              <a:rPr lang="en-US"/>
              <a:t>Collaboration that supports families that have been referred to CWS from becoming a case</a:t>
            </a:r>
            <a:endParaRPr/>
          </a:p>
          <a:p>
            <a:pPr indent="-171450" lvl="2" marL="1085850" rtl="0" algn="l">
              <a:spcBef>
                <a:spcPts val="0"/>
              </a:spcBef>
              <a:spcAft>
                <a:spcPts val="0"/>
              </a:spcAft>
              <a:buClr>
                <a:schemeClr val="dk1"/>
              </a:buClr>
              <a:buSzPts val="1200"/>
              <a:buFont typeface="Noto Sans Symbols"/>
              <a:buChar char="Ø"/>
            </a:pPr>
            <a:r>
              <a:rPr lang="en-US">
                <a:latin typeface="Arial"/>
                <a:ea typeface="Arial"/>
                <a:cs typeface="Arial"/>
                <a:sym typeface="Arial"/>
              </a:rPr>
              <a:t>Differential Response</a:t>
            </a:r>
            <a:endParaRPr/>
          </a:p>
          <a:p>
            <a:pPr indent="-171450" lvl="2" marL="1085850" rtl="0" algn="l">
              <a:spcBef>
                <a:spcPts val="0"/>
              </a:spcBef>
              <a:spcAft>
                <a:spcPts val="0"/>
              </a:spcAft>
              <a:buClr>
                <a:schemeClr val="dk1"/>
              </a:buClr>
              <a:buSzPts val="1200"/>
              <a:buFont typeface="Noto Sans Symbols"/>
              <a:buChar char="Ø"/>
            </a:pPr>
            <a:r>
              <a:rPr lang="en-US"/>
              <a:t>Emergency response coordination with CalWORKs for supportive services</a:t>
            </a:r>
            <a:endParaRPr/>
          </a:p>
          <a:p>
            <a:pPr indent="-171450" lvl="0" marL="171450" rtl="0" algn="l">
              <a:spcBef>
                <a:spcPts val="0"/>
              </a:spcBef>
              <a:spcAft>
                <a:spcPts val="0"/>
              </a:spcAft>
              <a:buClr>
                <a:schemeClr val="dk1"/>
              </a:buClr>
              <a:buSzPts val="1200"/>
              <a:buFont typeface="Arial"/>
              <a:buChar char="•"/>
            </a:pPr>
            <a:r>
              <a:rPr lang="en-US"/>
              <a:t>Linkages Tertiary Prevention</a:t>
            </a:r>
            <a:endParaRPr/>
          </a:p>
          <a:p>
            <a:pPr indent="-171450" lvl="1" marL="628650" rtl="0" algn="l">
              <a:spcBef>
                <a:spcPts val="0"/>
              </a:spcBef>
              <a:spcAft>
                <a:spcPts val="0"/>
              </a:spcAft>
              <a:buClr>
                <a:schemeClr val="dk1"/>
              </a:buClr>
              <a:buSzPts val="1200"/>
              <a:buFont typeface="Noto Sans Symbols"/>
              <a:buChar char="§"/>
            </a:pPr>
            <a:r>
              <a:rPr lang="en-US"/>
              <a:t>Family Maintenance – Collaboration between CWS workers and CalWORKs case managers (WTW, FS)</a:t>
            </a:r>
            <a:endParaRPr/>
          </a:p>
          <a:p>
            <a:pPr indent="-171450" lvl="1" marL="628650" rtl="0" algn="l">
              <a:spcBef>
                <a:spcPts val="0"/>
              </a:spcBef>
              <a:spcAft>
                <a:spcPts val="0"/>
              </a:spcAft>
              <a:buClr>
                <a:schemeClr val="dk1"/>
              </a:buClr>
              <a:buSzPts val="1200"/>
              <a:buFont typeface="Noto Sans Symbols"/>
              <a:buChar char="§"/>
            </a:pPr>
            <a:r>
              <a:rPr lang="en-US"/>
              <a:t>Family Reunification – Child in foster care but CalWORKs Services &amp; grant continued  (AB 429 and AB 135)</a:t>
            </a:r>
            <a:endParaRPr/>
          </a:p>
          <a:p>
            <a:pPr indent="-171450" lvl="1" marL="628650" rtl="0" algn="l">
              <a:spcBef>
                <a:spcPts val="0"/>
              </a:spcBef>
              <a:spcAft>
                <a:spcPts val="0"/>
              </a:spcAft>
              <a:buClr>
                <a:schemeClr val="dk1"/>
              </a:buClr>
              <a:buSzPts val="1200"/>
              <a:buFont typeface="Noto Sans Symbols"/>
              <a:buChar char="§"/>
            </a:pPr>
            <a:r>
              <a:rPr lang="en-US"/>
              <a:t>Aftercare – Child returned to family with expedited connection to CalWORKs if eligible</a:t>
            </a:r>
            <a:endParaRPr/>
          </a:p>
          <a:p>
            <a:pPr indent="-171450" lvl="1" marL="628650" rtl="0" algn="l">
              <a:spcBef>
                <a:spcPts val="0"/>
              </a:spcBef>
              <a:spcAft>
                <a:spcPts val="0"/>
              </a:spcAft>
              <a:buClr>
                <a:schemeClr val="dk1"/>
              </a:buClr>
              <a:buSzPts val="1200"/>
              <a:buFont typeface="Noto Sans Symbols"/>
              <a:buChar char="§"/>
            </a:pPr>
            <a:r>
              <a:rPr lang="en-US"/>
              <a:t>TAY- Transitional Age Youth</a:t>
            </a:r>
            <a:endParaRPr/>
          </a:p>
          <a:p>
            <a:pPr indent="-95250" lvl="1" marL="6286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Questions for trainers to ask participants:</a:t>
            </a:r>
            <a:endParaRPr/>
          </a:p>
          <a:p>
            <a:pPr indent="-171450" lvl="0" marL="171450" rtl="0" algn="l">
              <a:spcBef>
                <a:spcPts val="0"/>
              </a:spcBef>
              <a:spcAft>
                <a:spcPts val="0"/>
              </a:spcAft>
              <a:buClr>
                <a:schemeClr val="dk1"/>
              </a:buClr>
              <a:buSzPts val="1200"/>
              <a:buFont typeface="Arial"/>
              <a:buChar char="•"/>
            </a:pPr>
            <a:r>
              <a:rPr lang="en-US"/>
              <a:t>How might counties support connecting mutual families to linkages services?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3" name="Google Shape;2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Transition to a brief overview of Linkages practice, key legislation.</a:t>
            </a:r>
            <a:endParaRPr>
              <a:latin typeface="Arial"/>
              <a:ea typeface="Arial"/>
              <a:cs typeface="Arial"/>
              <a:sym typeface="Arial"/>
            </a:endParaRPr>
          </a:p>
        </p:txBody>
      </p:sp>
      <p:sp>
        <p:nvSpPr>
          <p:cNvPr id="254" name="Google Shape;25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Define Coordinated Case Planning.  - AB 429 and AB 135</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Families are engaged through a variety of joint meetings, services and communications. Staff from both CalWORKs and CWS work together toward the same goal—ensuring child safety while promoting family economic stability.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families fall under ICWA, it is imperative to bring the tribe to the table as you are coordinating services, ensuring access to culturally relevant services and supports and including the tribe in decisions regarding the safety and wellbeing of the children.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Relevant ACL's: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CDSS All County Letter (ACL) 02-36 </a:t>
            </a:r>
            <a:r>
              <a:rPr lang="en-US" u="sng">
                <a:solidFill>
                  <a:schemeClr val="hlink"/>
                </a:solidFill>
                <a:hlinkClick r:id="rId2"/>
              </a:rPr>
              <a:t>https://www.cdss.ca.gov/lettersnotices/entres/getinfo/acl02/pdf/02-36.pdf</a:t>
            </a:r>
            <a:r>
              <a:rPr lang="en-US"/>
              <a:t>  references AB 429</a:t>
            </a:r>
            <a:endParaRPr/>
          </a:p>
          <a:p>
            <a:pPr indent="0" lvl="0" marL="0" rtl="0" algn="l">
              <a:spcBef>
                <a:spcPts val="0"/>
              </a:spcBef>
              <a:spcAft>
                <a:spcPts val="0"/>
              </a:spcAft>
              <a:buNone/>
            </a:pPr>
            <a:r>
              <a:rPr lang="en-US"/>
              <a:t>CDSS All County Letter 21-150 </a:t>
            </a:r>
            <a:r>
              <a:rPr lang="en-US" u="sng">
                <a:solidFill>
                  <a:schemeClr val="hlink"/>
                </a:solidFill>
                <a:hlinkClick r:id="rId3"/>
              </a:rPr>
              <a:t>https://www.cdss.ca.gov/Portals/9/Additional-Resources/Letters-and-Notices/ACLs/2021/21-150.pdf?ver=2021-12-30-113041-027</a:t>
            </a:r>
            <a:r>
              <a:rPr lang="en-US"/>
              <a:t> references AB 135</a:t>
            </a:r>
            <a:endParaRPr/>
          </a:p>
          <a:p>
            <a:pPr indent="0" lvl="0" marL="0" rtl="0" algn="l">
              <a:spcBef>
                <a:spcPts val="0"/>
              </a:spcBef>
              <a:spcAft>
                <a:spcPts val="0"/>
              </a:spcAft>
              <a:buNone/>
            </a:pPr>
            <a:r>
              <a:rPr lang="en-US"/>
              <a:t>CDSS All Count Letter 21-140 </a:t>
            </a:r>
            <a:r>
              <a:rPr lang="en-US" u="sng">
                <a:solidFill>
                  <a:schemeClr val="hlink"/>
                </a:solidFill>
                <a:hlinkClick r:id="rId4"/>
              </a:rPr>
              <a:t>https://www.cdss.ca.gov/Portals/9/Additional-Resources/Letters-and-Notices/ACLs/2021/21-140.pdf?ver=2021-11-19-153428-340</a:t>
            </a:r>
            <a:r>
              <a:rPr lang="en-US"/>
              <a:t> references AB 135</a:t>
            </a:r>
            <a:endParaRPr/>
          </a:p>
          <a:p>
            <a:pPr indent="0" lvl="0" marL="0" rtl="0" algn="l">
              <a:spcBef>
                <a:spcPts val="0"/>
              </a:spcBef>
              <a:spcAft>
                <a:spcPts val="0"/>
              </a:spcAft>
              <a:buNone/>
            </a:pPr>
            <a:r>
              <a:rPr lang="en-US"/>
              <a:t>CDSS All County Letter 21-131 </a:t>
            </a:r>
            <a:r>
              <a:rPr lang="en-US" u="sng">
                <a:solidFill>
                  <a:schemeClr val="hlink"/>
                </a:solidFill>
                <a:hlinkClick r:id="rId5"/>
              </a:rPr>
              <a:t>https://www.cdss.ca.gov/Portals/9/Additional-Resources/Letters-and-Notices/ACLs/2021/21-131.pdf?ver=2021-10-27-084034-477</a:t>
            </a:r>
            <a:r>
              <a:rPr lang="en-US"/>
              <a:t> references AB 135</a:t>
            </a:r>
            <a:endParaRPr/>
          </a:p>
          <a:p>
            <a:pPr indent="0" lvl="0" marL="0" rtl="0" algn="l">
              <a:spcBef>
                <a:spcPts val="0"/>
              </a:spcBef>
              <a:spcAft>
                <a:spcPts val="0"/>
              </a:spcAft>
              <a:buNone/>
            </a:pPr>
            <a:r>
              <a:rPr lang="en-US"/>
              <a:t>CDSS All County Letter 21-85 </a:t>
            </a:r>
            <a:r>
              <a:rPr lang="en-US" u="sng">
                <a:solidFill>
                  <a:schemeClr val="hlink"/>
                </a:solidFill>
                <a:hlinkClick r:id="rId6"/>
              </a:rPr>
              <a:t>https://www.cdss.ca.gov/Portals/9/Additional-Resources/Letters-and-Notices/ACLs/2021/21-85.pdf?ver=2021-08-11-164455-037</a:t>
            </a:r>
            <a:r>
              <a:rPr lang="en-US"/>
              <a:t> references AB 135</a:t>
            </a:r>
            <a:endParaRPr/>
          </a:p>
        </p:txBody>
      </p:sp>
      <p:sp>
        <p:nvSpPr>
          <p:cNvPr id="268" name="Google Shape;2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Purpose:  Transition into discussion of concepts and principles guiding development and implementation of Linkages 2.0.</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Mention to participants that we will be discussing the principles that define how we want to work with families.  All of these principles share the value of collaboration, strength-based practice and the importance of listening to what families have to say about their strengths and about what they need. This values the voice and choice of the family and promotes success as they are empowered to become part of the process in their own wellbeing.</a:t>
            </a:r>
            <a:endParaRPr/>
          </a:p>
        </p:txBody>
      </p:sp>
      <p:sp>
        <p:nvSpPr>
          <p:cNvPr id="278" name="Google Shape;27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none" strike="noStrike">
                <a:solidFill>
                  <a:srgbClr val="000000"/>
                </a:solidFill>
                <a:highlight>
                  <a:srgbClr val="F3F2F1"/>
                </a:highlight>
              </a:rPr>
              <a:t>Purpose: To define and provide examples of specific CPM behaviors, emphasizing those related to Inquiry and Exploration as well as Teaming.</a:t>
            </a: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u="none" strike="noStrike">
                <a:solidFill>
                  <a:srgbClr val="000000"/>
                </a:solidFill>
                <a:highlight>
                  <a:srgbClr val="F3F2F1"/>
                </a:highlight>
              </a:rPr>
              <a:t>Trainer can refer participants to the CPM Framework Brochure in the Supplemental Handouts</a:t>
            </a: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u="none" strike="noStrike">
                <a:solidFill>
                  <a:srgbClr val="000000"/>
                </a:solidFill>
                <a:highlight>
                  <a:srgbClr val="F3F2F1"/>
                </a:highlight>
              </a:rPr>
              <a:t>Trainer </a:t>
            </a:r>
            <a:r>
              <a:rPr lang="en-US">
                <a:solidFill>
                  <a:srgbClr val="000000"/>
                </a:solidFill>
                <a:highlight>
                  <a:srgbClr val="F3F2F1"/>
                </a:highlight>
              </a:rPr>
              <a:t>Notes</a:t>
            </a:r>
            <a:r>
              <a:rPr lang="en-US" u="none" strike="noStrike">
                <a:solidFill>
                  <a:srgbClr val="000000"/>
                </a:solidFill>
                <a:highlight>
                  <a:srgbClr val="F3F2F1"/>
                </a:highlight>
              </a:rPr>
              <a:t>:</a:t>
            </a: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u="none" strike="noStrike">
                <a:solidFill>
                  <a:srgbClr val="000000"/>
                </a:solidFill>
                <a:highlight>
                  <a:srgbClr val="F3F2F1"/>
                </a:highlight>
              </a:rPr>
              <a:t>The Core Practice Model includes specific behaviors, including Engagement, </a:t>
            </a:r>
            <a:r>
              <a:rPr lang="en-US">
                <a:solidFill>
                  <a:srgbClr val="000000"/>
                </a:solidFill>
                <a:highlight>
                  <a:srgbClr val="F3F2F1"/>
                </a:highlight>
              </a:rPr>
              <a:t>Inquiry and Exploration, and Teaming, that</a:t>
            </a:r>
            <a:r>
              <a:rPr lang="en-US" u="none" strike="noStrike">
                <a:solidFill>
                  <a:srgbClr val="000000"/>
                </a:solidFill>
                <a:highlight>
                  <a:srgbClr val="F3F2F1"/>
                </a:highlight>
              </a:rPr>
              <a:t> are associated with each component, both for direct practitioners and for leadership.  By outlining clear expectations for all levels of staff, agencies are conveying their commitment to full implementation of CPM.  For our discussion today, we are going to focus on some key behaviors that support successful Linkages partnerships.</a:t>
            </a: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sz="1800">
                <a:solidFill>
                  <a:srgbClr val="444444"/>
                </a:solidFill>
                <a:highlight>
                  <a:srgbClr val="F3F2F1"/>
                </a:highlight>
                <a:latin typeface="Arial"/>
                <a:ea typeface="Arial"/>
                <a:cs typeface="Arial"/>
                <a:sym typeface="Arial"/>
              </a:rPr>
              <a:t>Engagement: The range of activities, behaviors, and interactions between helping professionals and the children and families they serve that create an effective working alliance and shared responsibility for change.</a:t>
            </a:r>
            <a:endParaRPr/>
          </a:p>
          <a:p>
            <a:pPr indent="0" lvl="0" marL="0" rtl="0" algn="l">
              <a:spcBef>
                <a:spcPts val="0"/>
              </a:spcBef>
              <a:spcAft>
                <a:spcPts val="0"/>
              </a:spcAft>
              <a:buNone/>
            </a:pPr>
            <a:r>
              <a:t/>
            </a:r>
            <a:endParaRPr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sz="1800">
                <a:solidFill>
                  <a:srgbClr val="444444"/>
                </a:solidFill>
                <a:highlight>
                  <a:srgbClr val="F3F2F1"/>
                </a:highlight>
                <a:latin typeface="Arial"/>
                <a:ea typeface="Arial"/>
                <a:cs typeface="Arial"/>
                <a:sym typeface="Arial"/>
              </a:rPr>
              <a:t>What does engagement look like in practice? </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Demonstrate an interest in connecting with the family and helping them identify and meet their goals by actively listening; and acknowledging what is important to them.</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Reflect what you heard and use language and concepts the family has used to show that you understood.</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Identify and engage family members, natural supports, and others who are important to the family, making a special effort to engage fathers and paternal relatives.</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Show cultural humility and use language and body language that demonstrate an accepting and affirming approach to understanding the family, their experiences, and their culture.</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Show respect for Tribal sovereignty and deference to Tribal leadership and their titles.</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Ask people how they prefer to be addressed, and address individuals by the name or title and pronouns they request in person and in writing.</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Ask family members what method of communication they prefer, use age-appropriate language that everyone can understand, and confirm with family members that your communication meets their language and literacy needs.</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Help family members access the services and supports in their language that meet their individual needs and ask for feedback about their experience with the services and supports they receive.</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Sustain and renew engagement efforts by reaching out regularly, sharing information, and responding to evolving family needs with culturally relevant services and supports.</a:t>
            </a:r>
            <a:endParaRPr/>
          </a:p>
          <a:p>
            <a:pPr indent="0" lvl="0" marL="0" rtl="0" algn="l">
              <a:spcBef>
                <a:spcPts val="0"/>
              </a:spcBef>
              <a:spcAft>
                <a:spcPts val="0"/>
              </a:spcAft>
              <a:buNone/>
            </a:pPr>
            <a:r>
              <a:t/>
            </a:r>
            <a:endParaRPr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t/>
            </a:r>
            <a:endParaRPr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a:solidFill>
                  <a:srgbClr val="000000"/>
                </a:solidFill>
                <a:highlight>
                  <a:srgbClr val="F3F2F1"/>
                </a:highlight>
              </a:rPr>
              <a:t>Inquiry and Exploration:  Seeking feedback </a:t>
            </a:r>
            <a:r>
              <a:rPr lang="en-US"/>
              <a:t>to understand the family’s perspectives to develop consensus, and create a path forward that is sensitive to the varied needs and concerns of all parties. </a:t>
            </a:r>
            <a:endParaRPr>
              <a:solidFill>
                <a:srgbClr val="000000"/>
              </a:solidFill>
              <a:highlight>
                <a:srgbClr val="F3F2F1"/>
              </a:highlight>
            </a:endParaRPr>
          </a:p>
          <a:p>
            <a:pPr indent="0" lvl="0" marL="0" rtl="0" algn="l">
              <a:spcBef>
                <a:spcPts val="0"/>
              </a:spcBef>
              <a:spcAft>
                <a:spcPts val="0"/>
              </a:spcAft>
              <a:buNone/>
            </a:pPr>
            <a:r>
              <a:t/>
            </a:r>
            <a:endParaRPr>
              <a:solidFill>
                <a:srgbClr val="000000"/>
              </a:solidFill>
              <a:highlight>
                <a:srgbClr val="F3F2F1"/>
              </a:highlight>
            </a:endParaRPr>
          </a:p>
          <a:p>
            <a:pPr indent="0" lvl="0" marL="0" rtl="0" algn="l">
              <a:spcBef>
                <a:spcPts val="0"/>
              </a:spcBef>
              <a:spcAft>
                <a:spcPts val="0"/>
              </a:spcAft>
              <a:buNone/>
            </a:pPr>
            <a:r>
              <a:t/>
            </a:r>
            <a:endParaRPr>
              <a:solidFill>
                <a:srgbClr val="000000"/>
              </a:solidFill>
              <a:highlight>
                <a:srgbClr val="F3F2F1"/>
              </a:highlight>
            </a:endParaRPr>
          </a:p>
          <a:p>
            <a:pPr indent="0" lvl="0" marL="0" rtl="0" algn="l">
              <a:spcBef>
                <a:spcPts val="0"/>
              </a:spcBef>
              <a:spcAft>
                <a:spcPts val="0"/>
              </a:spcAft>
              <a:buNone/>
            </a:pPr>
            <a:r>
              <a:rPr lang="en-US">
                <a:solidFill>
                  <a:srgbClr val="000000"/>
                </a:solidFill>
                <a:highlight>
                  <a:srgbClr val="F3F2F1"/>
                </a:highlight>
              </a:rPr>
              <a:t>What does Exploration look like in practice?</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Inquire about a family’s culture, values and beliefs and incorporate them throughout your work with the family.</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Work continuously to find, locate, and learn about family members, Tribal connections, and supportive relationships.</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Ask about and acknowledge the trauma experienced by the family including the traumatic impact of involvement in the child welfare system.</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Explore the expressed and underlying needs of the family by asking about their experiences and identifying their strengths, needs, safety concerns, and solutions.</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Ask family members about their ideas about safety and permanency and incorporate their perspectives in all practice.</a:t>
            </a:r>
            <a:endParaRPr/>
          </a:p>
          <a:p>
            <a:pPr indent="-285750" lvl="0" marL="285750" rtl="0" algn="l">
              <a:spcBef>
                <a:spcPts val="0"/>
              </a:spcBef>
              <a:spcAft>
                <a:spcPts val="0"/>
              </a:spcAft>
              <a:buClr>
                <a:srgbClr val="000000"/>
              </a:buClr>
              <a:buSzPts val="1200"/>
              <a:buFont typeface="Arial"/>
              <a:buChar char="•"/>
            </a:pPr>
            <a:r>
              <a:rPr lang="en-US">
                <a:solidFill>
                  <a:srgbClr val="000000"/>
                </a:solidFill>
                <a:highlight>
                  <a:srgbClr val="F3F2F1"/>
                </a:highlight>
              </a:rPr>
              <a:t>Ask children, youth, and young adults about their worries, wishes, where they feel safe and where they want to stay and incorporate their perspectives in practice.</a:t>
            </a:r>
            <a:endParaRPr/>
          </a:p>
          <a:p>
            <a:pPr indent="0" lvl="0" marL="0" rtl="0" algn="l">
              <a:spcBef>
                <a:spcPts val="0"/>
              </a:spcBef>
              <a:spcAft>
                <a:spcPts val="0"/>
              </a:spcAft>
              <a:buNone/>
            </a:pPr>
            <a:r>
              <a:t/>
            </a:r>
            <a:endParaRPr>
              <a:solidFill>
                <a:srgbClr val="000000"/>
              </a:solidFill>
              <a:highlight>
                <a:srgbClr val="F3F2F1"/>
              </a:highlight>
            </a:endParaRPr>
          </a:p>
          <a:p>
            <a:pPr indent="0" lvl="0" marL="0" rtl="0" algn="l">
              <a:spcBef>
                <a:spcPts val="0"/>
              </a:spcBef>
              <a:spcAft>
                <a:spcPts val="0"/>
              </a:spcAft>
              <a:buNone/>
            </a:pPr>
            <a:r>
              <a:t/>
            </a:r>
            <a:endParaRPr>
              <a:solidFill>
                <a:srgbClr val="000000"/>
              </a:solidFill>
              <a:highlight>
                <a:srgbClr val="F3F2F1"/>
              </a:highlight>
            </a:endParaRPr>
          </a:p>
          <a:p>
            <a:pPr indent="0" lvl="0" marL="0" rtl="0" algn="l">
              <a:spcBef>
                <a:spcPts val="0"/>
              </a:spcBef>
              <a:spcAft>
                <a:spcPts val="0"/>
              </a:spcAft>
              <a:buNone/>
            </a:pPr>
            <a:r>
              <a:rPr lang="en-US" u="none" strike="noStrike">
                <a:solidFill>
                  <a:srgbClr val="000000"/>
                </a:solidFill>
                <a:highlight>
                  <a:srgbClr val="F3F2F1"/>
                </a:highlight>
              </a:rPr>
              <a:t>Teaming: The team building process begins with the initial interactions between the child welfare worker and the child, youth, and family. From the initial conversations, engagement is critical. By eliciting the family’s story, the worker can begin to understand the child, youth, and family member’s strengths, self-identified needs, culture, natural supports, and vision for the future.</a:t>
            </a:r>
            <a:r>
              <a:rPr lang="en-US">
                <a:solidFill>
                  <a:srgbClr val="000000"/>
                </a:solidFill>
                <a:highlight>
                  <a:srgbClr val="F3F2F1"/>
                </a:highlight>
              </a:rPr>
              <a:t> </a:t>
            </a:r>
            <a:endParaRPr u="none" strike="noStrike">
              <a:solidFill>
                <a:srgbClr val="444444"/>
              </a:solidFill>
              <a:highlight>
                <a:srgbClr val="F3F2F1"/>
              </a:highlight>
            </a:endParaRPr>
          </a:p>
          <a:p>
            <a:pPr indent="0" lvl="0" marL="0" rtl="0" algn="l">
              <a:spcBef>
                <a:spcPts val="0"/>
              </a:spcBef>
              <a:spcAft>
                <a:spcPts val="0"/>
              </a:spcAft>
              <a:buNone/>
            </a:pPr>
            <a:r>
              <a:t/>
            </a:r>
            <a:endParaRPr>
              <a:solidFill>
                <a:srgbClr val="000000"/>
              </a:solidFill>
              <a:highlight>
                <a:srgbClr val="F3F2F1"/>
              </a:highlight>
            </a:endParaRPr>
          </a:p>
          <a:p>
            <a:pPr indent="0" lvl="0" marL="0" rtl="0" algn="l">
              <a:spcBef>
                <a:spcPts val="0"/>
              </a:spcBef>
              <a:spcAft>
                <a:spcPts val="0"/>
              </a:spcAft>
              <a:buNone/>
            </a:pPr>
            <a:r>
              <a:rPr lang="en-US" u="none" strike="noStrike">
                <a:solidFill>
                  <a:srgbClr val="000000"/>
                </a:solidFill>
                <a:highlight>
                  <a:srgbClr val="F3F2F1"/>
                </a:highlight>
              </a:rPr>
              <a:t>What does Teaming look like in practice?</a:t>
            </a:r>
            <a:r>
              <a:rPr lang="en-US">
                <a:solidFill>
                  <a:srgbClr val="444444"/>
                </a:solidFill>
                <a:highlight>
                  <a:srgbClr val="F3F2F1"/>
                </a:highlight>
                <a:latin typeface="Calibri"/>
                <a:ea typeface="Calibri"/>
                <a:cs typeface="Calibri"/>
                <a:sym typeface="Calibri"/>
              </a:rPr>
              <a:t>​</a:t>
            </a:r>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Partner </a:t>
            </a:r>
            <a:r>
              <a:rPr b="0" i="0" lang="en-US" u="none" strike="noStrike">
                <a:solidFill>
                  <a:srgbClr val="444444"/>
                </a:solidFill>
                <a:highlight>
                  <a:srgbClr val="F3F2F1"/>
                </a:highlight>
              </a:rPr>
              <a:t>with the family to build </a:t>
            </a:r>
            <a:r>
              <a:rPr lang="en-US">
                <a:solidFill>
                  <a:srgbClr val="444444"/>
                </a:solidFill>
                <a:highlight>
                  <a:srgbClr val="F3F2F1"/>
                </a:highlight>
              </a:rPr>
              <a:t>and sustain a </a:t>
            </a:r>
            <a:r>
              <a:rPr b="0" i="0" lang="en-US" u="none" strike="noStrike">
                <a:solidFill>
                  <a:srgbClr val="444444"/>
                </a:solidFill>
                <a:highlight>
                  <a:srgbClr val="F3F2F1"/>
                </a:highlight>
              </a:rPr>
              <a:t>team </a:t>
            </a:r>
            <a:r>
              <a:rPr lang="en-US">
                <a:solidFill>
                  <a:srgbClr val="444444"/>
                </a:solidFill>
                <a:highlight>
                  <a:srgbClr val="F3F2F1"/>
                </a:highlight>
              </a:rPr>
              <a:t>of natural and professional supports </a:t>
            </a:r>
            <a:r>
              <a:rPr b="0" i="0" lang="en-US" u="none" strike="noStrike">
                <a:solidFill>
                  <a:srgbClr val="444444"/>
                </a:solidFill>
                <a:highlight>
                  <a:srgbClr val="F3F2F1"/>
                </a:highlight>
              </a:rPr>
              <a:t>that engages and centers </a:t>
            </a:r>
            <a:r>
              <a:rPr lang="en-US">
                <a:solidFill>
                  <a:srgbClr val="444444"/>
                </a:solidFill>
                <a:highlight>
                  <a:srgbClr val="F3F2F1"/>
                </a:highlight>
              </a:rPr>
              <a:t>the </a:t>
            </a:r>
            <a:r>
              <a:rPr b="0" i="0" lang="en-US" u="none" strike="noStrike">
                <a:solidFill>
                  <a:srgbClr val="444444"/>
                </a:solidFill>
                <a:highlight>
                  <a:srgbClr val="F3F2F1"/>
                </a:highlight>
              </a:rPr>
              <a:t>family</a:t>
            </a:r>
            <a:r>
              <a:rPr lang="en-US">
                <a:solidFill>
                  <a:srgbClr val="444444"/>
                </a:solidFill>
                <a:highlight>
                  <a:srgbClr val="F3F2F1"/>
                </a:highlight>
              </a:rPr>
              <a:t> and their </a:t>
            </a:r>
            <a:r>
              <a:rPr b="0" i="0" lang="en-US" u="none" strike="noStrike">
                <a:solidFill>
                  <a:srgbClr val="444444"/>
                </a:solidFill>
                <a:highlight>
                  <a:srgbClr val="F3F2F1"/>
                </a:highlight>
              </a:rPr>
              <a:t>cultural, community and Tribal connections as early as possible.</a:t>
            </a:r>
            <a:endParaRPr u="none" strike="noStrike">
              <a:solidFill>
                <a:srgbClr val="444444"/>
              </a:solidFill>
              <a:highlight>
                <a:srgbClr val="F3F2F1"/>
              </a:highlight>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Facilitate development of a mutually supportive relationship between the parents and caregivers.</a:t>
            </a:r>
            <a:endParaRPr/>
          </a:p>
          <a:p>
            <a:pPr indent="-285750" lvl="0" marL="285750" rtl="0" algn="l">
              <a:spcBef>
                <a:spcPts val="0"/>
              </a:spcBef>
              <a:spcAft>
                <a:spcPts val="0"/>
              </a:spcAft>
              <a:buClr>
                <a:srgbClr val="444444"/>
              </a:buClr>
              <a:buSzPts val="1200"/>
              <a:buFont typeface="Arial"/>
              <a:buChar char="•"/>
            </a:pPr>
            <a:r>
              <a:rPr b="0" i="0" lang="en-US" u="none" strike="noStrike">
                <a:solidFill>
                  <a:srgbClr val="444444"/>
                </a:solidFill>
                <a:highlight>
                  <a:srgbClr val="F3F2F1"/>
                </a:highlight>
              </a:rPr>
              <a:t>Promote the capacity of family members, Tribes, and their teams to identify </a:t>
            </a:r>
            <a:r>
              <a:rPr lang="en-US">
                <a:solidFill>
                  <a:srgbClr val="444444"/>
                </a:solidFill>
                <a:highlight>
                  <a:srgbClr val="F3F2F1"/>
                </a:highlight>
              </a:rPr>
              <a:t>culturally responsive </a:t>
            </a:r>
            <a:r>
              <a:rPr b="0" i="0" lang="en-US" u="none" strike="noStrike">
                <a:solidFill>
                  <a:srgbClr val="444444"/>
                </a:solidFill>
                <a:highlight>
                  <a:srgbClr val="F3F2F1"/>
                </a:highlight>
              </a:rPr>
              <a:t>services, supports, visitation activities, and meeting locations that honor family members’ traditions and needs.</a:t>
            </a:r>
            <a:endParaRPr>
              <a:solidFill>
                <a:srgbClr val="444444"/>
              </a:solidFill>
            </a:endParaRPr>
          </a:p>
          <a:p>
            <a:pPr indent="-285750" lvl="0" marL="285750" rtl="0" algn="l">
              <a:spcBef>
                <a:spcPts val="0"/>
              </a:spcBef>
              <a:spcAft>
                <a:spcPts val="0"/>
              </a:spcAft>
              <a:buClr>
                <a:srgbClr val="444444"/>
              </a:buClr>
              <a:buSzPts val="1200"/>
              <a:buFont typeface="Arial"/>
              <a:buChar char="•"/>
            </a:pPr>
            <a:r>
              <a:rPr i="0" lang="en-US" u="none" strike="noStrike">
                <a:solidFill>
                  <a:srgbClr val="444444"/>
                </a:solidFill>
                <a:highlight>
                  <a:srgbClr val="F3F2F1"/>
                </a:highlight>
              </a:rPr>
              <a:t>Facilitate </a:t>
            </a:r>
            <a:r>
              <a:rPr lang="en-US">
                <a:solidFill>
                  <a:srgbClr val="444444"/>
                </a:solidFill>
                <a:highlight>
                  <a:srgbClr val="F3F2F1"/>
                </a:highlight>
              </a:rPr>
              <a:t>culturally responsive </a:t>
            </a:r>
            <a:r>
              <a:rPr i="0" lang="en-US" u="none" strike="noStrike">
                <a:solidFill>
                  <a:srgbClr val="444444"/>
                </a:solidFill>
                <a:highlight>
                  <a:srgbClr val="F3F2F1"/>
                </a:highlight>
              </a:rPr>
              <a:t>team processes, utilizing available and relevant assessments to make decisions in partnership with the family and their team.</a:t>
            </a:r>
            <a:endParaRPr>
              <a:solidFill>
                <a:srgbClr val="444444"/>
              </a:solidFill>
            </a:endParaRPr>
          </a:p>
          <a:p>
            <a:pPr indent="-285750" lvl="0" marL="285750" rtl="0" algn="l">
              <a:spcBef>
                <a:spcPts val="0"/>
              </a:spcBef>
              <a:spcAft>
                <a:spcPts val="0"/>
              </a:spcAft>
              <a:buClr>
                <a:srgbClr val="444444"/>
              </a:buClr>
              <a:buSzPts val="1200"/>
              <a:buFont typeface="Arial"/>
              <a:buChar char="•"/>
            </a:pPr>
            <a:r>
              <a:rPr lang="en-US">
                <a:solidFill>
                  <a:srgbClr val="444444"/>
                </a:solidFill>
                <a:highlight>
                  <a:srgbClr val="F3F2F1"/>
                </a:highlight>
              </a:rPr>
              <a:t>Be transparent about the role of the court and the child welfare agency and constraints that may limit shared decision-making.</a:t>
            </a:r>
            <a:endParaRPr/>
          </a:p>
          <a:p>
            <a:pPr indent="-285750" lvl="0" marL="285750" rtl="0" algn="l">
              <a:spcBef>
                <a:spcPts val="0"/>
              </a:spcBef>
              <a:spcAft>
                <a:spcPts val="0"/>
              </a:spcAft>
              <a:buClr>
                <a:srgbClr val="444444"/>
              </a:buClr>
              <a:buSzPts val="1200"/>
              <a:buFont typeface="Arial"/>
              <a:buChar char="•"/>
            </a:pPr>
            <a:r>
              <a:rPr i="0" lang="en-US" u="none" strike="noStrike">
                <a:solidFill>
                  <a:srgbClr val="444444"/>
                </a:solidFill>
                <a:highlight>
                  <a:srgbClr val="F3F2F1"/>
                </a:highlight>
              </a:rPr>
              <a:t>Collaborate with the family and their team to recognize and respond to evolving family needs.</a:t>
            </a:r>
            <a:endParaRPr>
              <a:solidFill>
                <a:srgbClr val="444444"/>
              </a:solidFill>
            </a:endParaRPr>
          </a:p>
          <a:p>
            <a:pPr indent="-171450" lvl="0" marL="285750" rtl="0" algn="l">
              <a:spcBef>
                <a:spcPts val="0"/>
              </a:spcBef>
              <a:spcAft>
                <a:spcPts val="0"/>
              </a:spcAft>
              <a:buClr>
                <a:schemeClr val="dk1"/>
              </a:buClr>
              <a:buSzPts val="1800"/>
              <a:buFont typeface="Arial"/>
              <a:buNone/>
            </a:pPr>
            <a:r>
              <a:t/>
            </a:r>
            <a:endParaRPr sz="1800">
              <a:solidFill>
                <a:srgbClr val="444444"/>
              </a:solidFill>
              <a:highlight>
                <a:srgbClr val="F3F2F1"/>
              </a:highlight>
            </a:endParaRPr>
          </a:p>
          <a:p>
            <a:pPr indent="0" lvl="0" marL="0" rtl="0" algn="l">
              <a:spcBef>
                <a:spcPts val="0"/>
              </a:spcBef>
              <a:spcAft>
                <a:spcPts val="0"/>
              </a:spcAft>
              <a:buNone/>
            </a:pP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a:solidFill>
                  <a:srgbClr val="444444"/>
                </a:solidFill>
                <a:highlight>
                  <a:srgbClr val="F3F2F1"/>
                </a:highlight>
                <a:latin typeface="Calibri"/>
                <a:ea typeface="Calibri"/>
                <a:cs typeface="Calibri"/>
                <a:sym typeface="Calibri"/>
              </a:rPr>
              <a:t>​</a:t>
            </a:r>
            <a:endParaRPr/>
          </a:p>
          <a:p>
            <a:pPr indent="0" lvl="0" marL="0" rtl="0" algn="l">
              <a:spcBef>
                <a:spcPts val="0"/>
              </a:spcBef>
              <a:spcAft>
                <a:spcPts val="0"/>
              </a:spcAft>
              <a:buNone/>
            </a:pPr>
            <a:r>
              <a:rPr lang="en-US" u="none" strike="noStrike">
                <a:solidFill>
                  <a:srgbClr val="000000"/>
                </a:solidFill>
                <a:highlight>
                  <a:srgbClr val="F3F2F1"/>
                </a:highlight>
                <a:latin typeface="Arial"/>
                <a:ea typeface="Arial"/>
                <a:cs typeface="Arial"/>
                <a:sym typeface="Arial"/>
              </a:rPr>
              <a:t>**Refer participants to workbook </a:t>
            </a:r>
            <a:r>
              <a:rPr lang="en-US" sz="1800" u="none" strike="noStrike">
                <a:solidFill>
                  <a:srgbClr val="000000"/>
                </a:solidFill>
                <a:latin typeface="Arial"/>
                <a:ea typeface="Arial"/>
                <a:cs typeface="Arial"/>
                <a:sym typeface="Arial"/>
              </a:rPr>
              <a:t>for more information on the CPM.</a:t>
            </a:r>
            <a:endParaRPr>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t/>
            </a:r>
            <a:endParaRPr>
              <a:solidFill>
                <a:srgbClr val="444444"/>
              </a:solidFill>
              <a:highlight>
                <a:srgbClr val="F3F2F1"/>
              </a:highlight>
            </a:endParaRPr>
          </a:p>
        </p:txBody>
      </p:sp>
      <p:sp>
        <p:nvSpPr>
          <p:cNvPr id="295" name="Google Shape;29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none" strike="noStrike">
                <a:solidFill>
                  <a:srgbClr val="000000"/>
                </a:solidFill>
                <a:highlight>
                  <a:srgbClr val="F3F2F1"/>
                </a:highlight>
              </a:rPr>
              <a:t>Purpose:   Review of CalWORKs 2.0 basic concepts.</a:t>
            </a: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u="none" strike="noStrike">
                <a:solidFill>
                  <a:srgbClr val="000000"/>
                </a:solidFill>
                <a:highlight>
                  <a:srgbClr val="F3F2F1"/>
                </a:highlight>
              </a:rPr>
              <a:t>Trainer Notes:</a:t>
            </a: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CalWORKs 2.0 promotes goal achievement for the family and is driven by tools developed to identify and support unique family needs. </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CalWORKs staff  complete appraisals and engage the family in motivational interviewing to provide meaningful support to families based on their voice and choice. </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CalWORKs 2.0 seeks to promote family stability with the recognition that first prioritizing the family’s stability enables other pieces – such as education, employment, and family wellness – to fall into place. CalWORKs staff also support brokering relationships with community partners and connections to resources in support of the family’s goals for wellness and self-sufficiency.</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Clr>
                <a:srgbClr val="000000"/>
              </a:buClr>
              <a:buSzPts val="1800"/>
              <a:buFont typeface="Arial"/>
              <a:buNone/>
            </a:pPr>
            <a:r>
              <a:rPr lang="en-US" sz="1800" u="none" strike="noStrike">
                <a:solidFill>
                  <a:srgbClr val="000000"/>
                </a:solidFill>
                <a:highlight>
                  <a:srgbClr val="F3F2F1"/>
                </a:highlight>
              </a:rPr>
              <a:t>Ask participants: what are some of the services available under CalWORKs 2.0 that go beyond employment to support family stability?</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u="none" strike="noStrike">
                <a:solidFill>
                  <a:srgbClr val="000000"/>
                </a:solidFill>
                <a:highlight>
                  <a:srgbClr val="F3F2F1"/>
                </a:highlight>
              </a:rPr>
              <a:t>Examples to share if not uplifted (do not share all):</a:t>
            </a:r>
            <a:r>
              <a:rPr lang="en-US">
                <a:solidFill>
                  <a:srgbClr val="444444"/>
                </a:solidFill>
                <a:highlight>
                  <a:srgbClr val="F3F2F1"/>
                </a:highlight>
              </a:rPr>
              <a:t>​</a:t>
            </a:r>
            <a:endParaRPr/>
          </a:p>
          <a:p>
            <a:pPr indent="0" lvl="0" marL="0" rtl="0" algn="l">
              <a:spcBef>
                <a:spcPts val="0"/>
              </a:spcBef>
              <a:spcAft>
                <a:spcPts val="0"/>
              </a:spcAft>
              <a:buNone/>
            </a:pPr>
            <a:r>
              <a:t/>
            </a:r>
            <a:endParaRPr b="0" i="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u="none" strike="noStrike">
                <a:solidFill>
                  <a:srgbClr val="000000"/>
                </a:solidFill>
                <a:highlight>
                  <a:srgbClr val="F3F2F1"/>
                </a:highlight>
              </a:rPr>
              <a:t>Examples of Activities to Remove Barriers &amp; Promote Family Well-Being</a:t>
            </a: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Behavioral Health Referrals </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(Child and Adult)</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Substance Use Disorder (SUD) Programs &amp; Supports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Domestic or Familial Violence Counseling, Supports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Anger Management Classes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u="none" strike="noStrike">
                <a:solidFill>
                  <a:srgbClr val="000000"/>
                </a:solidFill>
                <a:highlight>
                  <a:srgbClr val="F3F2F1"/>
                </a:highlight>
              </a:rPr>
              <a:t>Examples of Supportive Services</a:t>
            </a:r>
            <a:r>
              <a:rPr lang="en-US">
                <a:solidFill>
                  <a:srgbClr val="444444"/>
                </a:solidFill>
                <a:highlight>
                  <a:srgbClr val="F3F2F1"/>
                </a:highlight>
              </a:rPr>
              <a:t>​</a:t>
            </a:r>
            <a:endParaRPr b="0" i="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Child Care</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Transportation</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Books &amp; Supplies for School</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Diaper Assistance</a:t>
            </a:r>
            <a:r>
              <a:rPr lang="en-US" sz="1800">
                <a:solidFill>
                  <a:srgbClr val="444444"/>
                </a:solidFill>
                <a:highlight>
                  <a:srgbClr val="F3F2F1"/>
                </a:highlight>
              </a:rPr>
              <a:t>​</a:t>
            </a:r>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Uniforms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Tools and Supplies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Clothing to support Job Interviews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Resume support</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Interview Skills and Coaching</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sz="2800" u="none" strike="noStrike">
                <a:solidFill>
                  <a:srgbClr val="000000"/>
                </a:solidFill>
                <a:highlight>
                  <a:srgbClr val="F3F2F1"/>
                </a:highlight>
              </a:rPr>
              <a:t>Examples of Educational or Employment Activities:</a:t>
            </a:r>
            <a:r>
              <a:rPr lang="en-US" sz="2800">
                <a:solidFill>
                  <a:srgbClr val="444444"/>
                </a:solidFill>
                <a:highlight>
                  <a:srgbClr val="F3F2F1"/>
                </a:highlight>
              </a:rPr>
              <a:t>​</a:t>
            </a:r>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English as a Second Language (ESL) Programs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College Degree Programs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Certificate Programs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Vocational Training, Job Skills Training</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Work Study, On the Job Training</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lang="en-US" sz="1800" u="none" strike="noStrike">
                <a:solidFill>
                  <a:srgbClr val="000000"/>
                </a:solidFill>
                <a:highlight>
                  <a:srgbClr val="F3F2F1"/>
                </a:highlight>
              </a:rPr>
              <a:t>Job Retention Services</a:t>
            </a:r>
            <a:r>
              <a:rPr lang="en-US" sz="1800">
                <a:solidFill>
                  <a:srgbClr val="444444"/>
                </a:solidFill>
                <a:highlight>
                  <a:srgbClr val="F3F2F1"/>
                </a:highlight>
              </a:rPr>
              <a:t>​</a:t>
            </a:r>
            <a:endParaRPr b="0" i="0" sz="1800">
              <a:solidFill>
                <a:srgbClr val="444444"/>
              </a:solidFill>
              <a:highlight>
                <a:srgbClr val="F3F2F1"/>
              </a:highlight>
              <a:latin typeface="Arial"/>
              <a:ea typeface="Arial"/>
              <a:cs typeface="Arial"/>
              <a:sym typeface="Arial"/>
            </a:endParaRPr>
          </a:p>
          <a:p>
            <a:pPr indent="0" lvl="0" marL="0" rtl="0" algn="l">
              <a:spcBef>
                <a:spcPts val="0"/>
              </a:spcBef>
              <a:spcAft>
                <a:spcPts val="0"/>
              </a:spcAft>
              <a:buNone/>
            </a:pPr>
            <a:r>
              <a:rPr lang="en-US" sz="2800">
                <a:solidFill>
                  <a:srgbClr val="444444"/>
                </a:solidFill>
                <a:highlight>
                  <a:srgbClr val="F3F2F1"/>
                </a:highlight>
              </a:rPr>
              <a:t>​</a:t>
            </a:r>
            <a:endParaRPr/>
          </a:p>
          <a:p>
            <a:pPr indent="0" lvl="0" marL="0" rtl="0" algn="l">
              <a:spcBef>
                <a:spcPts val="0"/>
              </a:spcBef>
              <a:spcAft>
                <a:spcPts val="0"/>
              </a:spcAft>
              <a:buNone/>
            </a:pPr>
            <a:r>
              <a:rPr lang="en-US" sz="2800" u="none" strike="noStrike">
                <a:solidFill>
                  <a:srgbClr val="000000"/>
                </a:solidFill>
                <a:highlight>
                  <a:srgbClr val="F3F2F1"/>
                </a:highlight>
                <a:latin typeface="Arial"/>
                <a:ea typeface="Arial"/>
                <a:cs typeface="Arial"/>
                <a:sym typeface="Arial"/>
              </a:rPr>
              <a:t>**refer participants to workbook for additional information on CalWORKs 2.0 for later reference.</a:t>
            </a:r>
            <a:r>
              <a:rPr lang="en-US" sz="2800">
                <a:solidFill>
                  <a:srgbClr val="444444"/>
                </a:solidFill>
                <a:highlight>
                  <a:srgbClr val="F3F2F1"/>
                </a:highlight>
                <a:latin typeface="Arial"/>
                <a:ea typeface="Arial"/>
                <a:cs typeface="Arial"/>
                <a:sym typeface="Arial"/>
              </a:rPr>
              <a:t>​</a:t>
            </a:r>
            <a:endParaRPr/>
          </a:p>
          <a:p>
            <a:pPr indent="0" lvl="0" marL="0" rtl="0" algn="l">
              <a:spcBef>
                <a:spcPts val="0"/>
              </a:spcBef>
              <a:spcAft>
                <a:spcPts val="0"/>
              </a:spcAft>
              <a:buNone/>
            </a:pPr>
            <a:r>
              <a:t/>
            </a:r>
            <a:endParaRPr sz="2800">
              <a:solidFill>
                <a:srgbClr val="444444"/>
              </a:solidFill>
              <a:highlight>
                <a:srgbClr val="F3F2F1"/>
              </a:highlight>
            </a:endParaRPr>
          </a:p>
          <a:p>
            <a:pPr indent="0" lvl="0" marL="0" rtl="0" algn="l">
              <a:spcBef>
                <a:spcPts val="0"/>
              </a:spcBef>
              <a:spcAft>
                <a:spcPts val="0"/>
              </a:spcAft>
              <a:buNone/>
            </a:pPr>
            <a:r>
              <a:rPr lang="en-US" sz="1800" u="none" strike="noStrike">
                <a:solidFill>
                  <a:srgbClr val="000000"/>
                </a:solidFill>
                <a:latin typeface="Arial"/>
                <a:ea typeface="Arial"/>
                <a:cs typeface="Arial"/>
                <a:sym typeface="Arial"/>
              </a:rPr>
              <a:t>Source: https://www.cwda.org/sites/main/files/file-attachments/day_1_b1_s5_calworks_2.0_road_tests_implementation_insights_and_county_experiences_0.pdf?1511906326</a:t>
            </a:r>
            <a:r>
              <a:rPr lang="en-US" sz="2800" u="none" strike="noStrike">
                <a:solidFill>
                  <a:srgbClr val="444444"/>
                </a:solidFill>
                <a:highlight>
                  <a:srgbClr val="F3F2F1"/>
                </a:highlight>
                <a:latin typeface="Arial"/>
                <a:ea typeface="Arial"/>
                <a:cs typeface="Arial"/>
                <a:sym typeface="Arial"/>
              </a:rPr>
              <a:t> </a:t>
            </a:r>
            <a:endParaRPr sz="2800">
              <a:solidFill>
                <a:srgbClr val="444444"/>
              </a:solidFill>
              <a:highlight>
                <a:srgbClr val="F3F2F1"/>
              </a:highlight>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b="0" i="0" sz="1800">
              <a:solidFill>
                <a:srgbClr val="444444"/>
              </a:solidFill>
              <a:highlight>
                <a:srgbClr val="F3F2F1"/>
              </a:highlight>
              <a:latin typeface="Arial"/>
              <a:ea typeface="Arial"/>
              <a:cs typeface="Arial"/>
              <a:sym typeface="Arial"/>
            </a:endParaRPr>
          </a:p>
        </p:txBody>
      </p:sp>
      <p:sp>
        <p:nvSpPr>
          <p:cNvPr id="305" name="Google Shape;30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002663"/>
                </a:solidFill>
              </a:rPr>
              <a:t>Purpose: Review protective factors in the context of supporting collaborative work with families.</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lang="en-US">
                <a:solidFill>
                  <a:srgbClr val="002663"/>
                </a:solidFill>
              </a:rPr>
              <a:t>The Strengthening Families initiative is a comprehensive, strengths-based approach that identifies specific factors that support child and family well-being. It recognizes that many families have the potential for positive change and that children often benefit from maintaining strong connections with their families whenever possible. This approach also aligns with the Core Practice Model and CalWORKs 2.0 practice model.</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lang="en-US">
                <a:solidFill>
                  <a:srgbClr val="002663"/>
                </a:solidFill>
              </a:rPr>
              <a:t>Trainer Notes:</a:t>
            </a:r>
            <a:endParaRPr/>
          </a:p>
          <a:p>
            <a:pPr indent="0" lvl="0" marL="0" rtl="0" algn="l">
              <a:spcBef>
                <a:spcPts val="0"/>
              </a:spcBef>
              <a:spcAft>
                <a:spcPts val="0"/>
              </a:spcAft>
              <a:buNone/>
            </a:pPr>
            <a:r>
              <a:rPr lang="en-US">
                <a:solidFill>
                  <a:srgbClr val="002663"/>
                </a:solidFill>
              </a:rPr>
              <a:t>Briefly review each of the five factors through use of examples provided below. Trainee Workbook has definitions and examples of each for reference and additional information.</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b="1" lang="en-US">
                <a:solidFill>
                  <a:srgbClr val="002663"/>
                </a:solidFill>
              </a:rPr>
              <a:t>Parental resilience:  </a:t>
            </a:r>
            <a:endParaRPr>
              <a:solidFill>
                <a:srgbClr val="002663"/>
              </a:solidFill>
            </a:endParaRPr>
          </a:p>
          <a:p>
            <a:pPr indent="-285750" lvl="0" marL="285750" rtl="0" algn="l">
              <a:spcBef>
                <a:spcPts val="0"/>
              </a:spcBef>
              <a:spcAft>
                <a:spcPts val="0"/>
              </a:spcAft>
              <a:buClr>
                <a:srgbClr val="002663"/>
              </a:buClr>
              <a:buSzPts val="1200"/>
              <a:buFont typeface="Arial"/>
              <a:buChar char="•"/>
            </a:pPr>
            <a:r>
              <a:rPr b="1" lang="en-US">
                <a:solidFill>
                  <a:srgbClr val="002663"/>
                </a:solidFill>
              </a:rPr>
              <a:t>Example</a:t>
            </a:r>
            <a:r>
              <a:rPr lang="en-US">
                <a:solidFill>
                  <a:srgbClr val="002663"/>
                </a:solidFill>
              </a:rPr>
              <a:t>: Mom is a newly single parent and expects her seasonal employment to end next month. She knows this will be a challenge, and has reached out to her CalWORKs worker for support with job placement and interview skills.</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b="1" lang="en-US">
                <a:solidFill>
                  <a:srgbClr val="002663"/>
                </a:solidFill>
              </a:rPr>
              <a:t>Social connections:  </a:t>
            </a:r>
            <a:endParaRPr>
              <a:solidFill>
                <a:srgbClr val="002663"/>
              </a:solidFill>
            </a:endParaRPr>
          </a:p>
          <a:p>
            <a:pPr indent="-285750" lvl="0" marL="285750" rtl="0" algn="l">
              <a:spcBef>
                <a:spcPts val="0"/>
              </a:spcBef>
              <a:spcAft>
                <a:spcPts val="0"/>
              </a:spcAft>
              <a:buClr>
                <a:srgbClr val="002663"/>
              </a:buClr>
              <a:buSzPts val="1200"/>
              <a:buFont typeface="Arial"/>
              <a:buChar char="•"/>
            </a:pPr>
            <a:r>
              <a:rPr b="1" lang="en-US">
                <a:solidFill>
                  <a:srgbClr val="002663"/>
                </a:solidFill>
              </a:rPr>
              <a:t>Example</a:t>
            </a:r>
            <a:r>
              <a:rPr lang="en-US">
                <a:solidFill>
                  <a:srgbClr val="002663"/>
                </a:solidFill>
              </a:rPr>
              <a:t>: Parents of a child with special needs are connected to a play group and make connections with other parents who are caring for a child with special needs. This helps broaden their support network.</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b="1" lang="en-US">
                <a:solidFill>
                  <a:srgbClr val="002663"/>
                </a:solidFill>
              </a:rPr>
              <a:t>Knowledge of parenting and child development:  </a:t>
            </a:r>
            <a:endParaRPr>
              <a:solidFill>
                <a:srgbClr val="002663"/>
              </a:solidFill>
            </a:endParaRPr>
          </a:p>
          <a:p>
            <a:pPr indent="-285750" lvl="0" marL="285750" rtl="0" algn="l">
              <a:spcBef>
                <a:spcPts val="0"/>
              </a:spcBef>
              <a:spcAft>
                <a:spcPts val="0"/>
              </a:spcAft>
              <a:buClr>
                <a:srgbClr val="002663"/>
              </a:buClr>
              <a:buSzPts val="1200"/>
              <a:buFont typeface="Arial"/>
              <a:buChar char="•"/>
            </a:pPr>
            <a:r>
              <a:rPr b="1" lang="en-US">
                <a:solidFill>
                  <a:srgbClr val="002663"/>
                </a:solidFill>
              </a:rPr>
              <a:t>Example: </a:t>
            </a:r>
            <a:r>
              <a:rPr lang="en-US">
                <a:solidFill>
                  <a:srgbClr val="002663"/>
                </a:solidFill>
              </a:rPr>
              <a:t>A Social Worker helps Dad learn to  respond in a positive way when his child misbehaves – instead of yelling at his child, he learns to help the child regulate their emotions by having them practice taking slow, deep breaths.</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b="1" lang="en-US">
                <a:solidFill>
                  <a:srgbClr val="002663"/>
                </a:solidFill>
              </a:rPr>
              <a:t>Concrete supports in times of need:  </a:t>
            </a:r>
            <a:endParaRPr>
              <a:solidFill>
                <a:srgbClr val="002663"/>
              </a:solidFill>
            </a:endParaRPr>
          </a:p>
          <a:p>
            <a:pPr indent="-285750" lvl="0" marL="285750" rtl="0" algn="l">
              <a:spcBef>
                <a:spcPts val="0"/>
              </a:spcBef>
              <a:spcAft>
                <a:spcPts val="0"/>
              </a:spcAft>
              <a:buClr>
                <a:srgbClr val="002663"/>
              </a:buClr>
              <a:buSzPts val="1200"/>
              <a:buFont typeface="Arial"/>
              <a:buChar char="•"/>
            </a:pPr>
            <a:r>
              <a:rPr b="1" lang="en-US">
                <a:solidFill>
                  <a:srgbClr val="002663"/>
                </a:solidFill>
              </a:rPr>
              <a:t>Example</a:t>
            </a:r>
            <a:r>
              <a:rPr lang="en-US">
                <a:solidFill>
                  <a:srgbClr val="002663"/>
                </a:solidFill>
              </a:rPr>
              <a:t>: The family reaches out about a 48-hour shut off notice for their utilities. The Social worker connects the family with the Low-Income Heating and Energy Assistance Program (LIHEAP) to get help paying their overdue bill; this prevents the family’s lights from being shut off.</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b="1" lang="en-US">
                <a:solidFill>
                  <a:srgbClr val="002663"/>
                </a:solidFill>
              </a:rPr>
              <a:t>Social and emotional competence of children:  </a:t>
            </a:r>
            <a:endParaRPr>
              <a:solidFill>
                <a:srgbClr val="002663"/>
              </a:solidFill>
            </a:endParaRPr>
          </a:p>
          <a:p>
            <a:pPr indent="-285750" lvl="0" marL="285750" rtl="0" algn="l">
              <a:spcBef>
                <a:spcPts val="0"/>
              </a:spcBef>
              <a:spcAft>
                <a:spcPts val="0"/>
              </a:spcAft>
              <a:buClr>
                <a:srgbClr val="002663"/>
              </a:buClr>
              <a:buSzPts val="1200"/>
              <a:buFont typeface="Arial"/>
              <a:buChar char="•"/>
            </a:pPr>
            <a:r>
              <a:rPr b="1" lang="en-US">
                <a:solidFill>
                  <a:srgbClr val="002663"/>
                </a:solidFill>
              </a:rPr>
              <a:t>Example: </a:t>
            </a:r>
            <a:r>
              <a:rPr lang="en-US">
                <a:solidFill>
                  <a:srgbClr val="002663"/>
                </a:solidFill>
              </a:rPr>
              <a:t>Mom and Dad create a regular family check-in routine with their children to talk about their day.</a:t>
            </a:r>
            <a:endParaRPr/>
          </a:p>
          <a:p>
            <a:pPr indent="0" lvl="0" marL="0" rtl="0" algn="l">
              <a:spcBef>
                <a:spcPts val="0"/>
              </a:spcBef>
              <a:spcAft>
                <a:spcPts val="0"/>
              </a:spcAft>
              <a:buNone/>
            </a:pPr>
            <a:r>
              <a:t/>
            </a:r>
            <a:endParaRPr>
              <a:solidFill>
                <a:srgbClr val="002663"/>
              </a:solidFill>
            </a:endParaRPr>
          </a:p>
          <a:p>
            <a:pPr indent="0" lvl="0" marL="0" rtl="0" algn="l">
              <a:spcBef>
                <a:spcPts val="0"/>
              </a:spcBef>
              <a:spcAft>
                <a:spcPts val="0"/>
              </a:spcAft>
              <a:buNone/>
            </a:pPr>
            <a:r>
              <a:rPr lang="en-US">
                <a:solidFill>
                  <a:srgbClr val="002663"/>
                </a:solidFill>
              </a:rPr>
              <a:t>What we know: Families gain what they need to be successful when </a:t>
            </a:r>
            <a:r>
              <a:rPr b="1" lang="en-US">
                <a:solidFill>
                  <a:srgbClr val="002663"/>
                </a:solidFill>
              </a:rPr>
              <a:t>key protective factors</a:t>
            </a:r>
            <a:r>
              <a:rPr lang="en-US">
                <a:solidFill>
                  <a:srgbClr val="002663"/>
                </a:solidFill>
              </a:rPr>
              <a:t> are robust in their lives and communities</a:t>
            </a:r>
            <a:endParaRPr/>
          </a:p>
          <a:p>
            <a:pPr indent="0" lvl="0" marL="0" rtl="0" algn="l">
              <a:spcBef>
                <a:spcPts val="0"/>
              </a:spcBef>
              <a:spcAft>
                <a:spcPts val="0"/>
              </a:spcAft>
              <a:buNone/>
            </a:pPr>
            <a:r>
              <a:t/>
            </a:r>
            <a:endParaRPr/>
          </a:p>
        </p:txBody>
      </p:sp>
      <p:sp>
        <p:nvSpPr>
          <p:cNvPr id="315" name="Google Shape;3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Transition to collaboration.</a:t>
            </a:r>
            <a:endParaRPr/>
          </a:p>
        </p:txBody>
      </p:sp>
      <p:sp>
        <p:nvSpPr>
          <p:cNvPr id="324" name="Google Shape;32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To explain the importance of collaborating with families in assessments and decision making.</a:t>
            </a:r>
            <a:endParaRPr/>
          </a:p>
          <a:p>
            <a:pPr indent="-96520" lvl="0" marL="174625" rtl="0" algn="l">
              <a:spcBef>
                <a:spcPts val="0"/>
              </a:spcBef>
              <a:spcAft>
                <a:spcPts val="0"/>
              </a:spcAft>
              <a:buNone/>
            </a:pPr>
            <a:r>
              <a:t/>
            </a:r>
            <a:endParaRPr/>
          </a:p>
          <a:p>
            <a:pPr indent="0" lvl="0" marL="0" rtl="0" algn="l">
              <a:spcBef>
                <a:spcPts val="0"/>
              </a:spcBef>
              <a:spcAft>
                <a:spcPts val="0"/>
              </a:spcAft>
              <a:buNone/>
            </a:pPr>
            <a:r>
              <a:rPr lang="en-US"/>
              <a:t>Suggested language:</a:t>
            </a:r>
            <a:endParaRPr/>
          </a:p>
          <a:p>
            <a:pPr indent="-174625" lvl="0" marL="174625" rtl="0" algn="l">
              <a:spcBef>
                <a:spcPts val="0"/>
              </a:spcBef>
              <a:spcAft>
                <a:spcPts val="0"/>
              </a:spcAft>
              <a:buClr>
                <a:schemeClr val="dk1"/>
              </a:buClr>
              <a:buSzPts val="1200"/>
              <a:buFont typeface="Arial"/>
              <a:buChar char="•"/>
            </a:pPr>
            <a:r>
              <a:rPr lang="en-US"/>
              <a:t>Traditionally in social work and child welfare, assessment was seen as a fully professional activity. We study something—or someone—and gather and analyze information and told the clients what they needed to do.</a:t>
            </a:r>
            <a:endParaRPr/>
          </a:p>
          <a:p>
            <a:pPr indent="-174625" lvl="0" marL="174625" rtl="0" algn="l">
              <a:spcBef>
                <a:spcPts val="0"/>
              </a:spcBef>
              <a:spcAft>
                <a:spcPts val="0"/>
              </a:spcAft>
              <a:buClr>
                <a:schemeClr val="dk1"/>
              </a:buClr>
              <a:buSzPts val="1200"/>
              <a:buFont typeface="Arial"/>
              <a:buChar char="•"/>
            </a:pPr>
            <a:r>
              <a:rPr lang="en-US"/>
              <a:t>In a truly collaborative partnership, the perspective and input of families, children, and youth are equally important, if not more, than our perspective. They are the experts on their lives and their family. </a:t>
            </a:r>
            <a:endParaRPr/>
          </a:p>
          <a:p>
            <a:pPr indent="-174625" lvl="0" marL="174625" rtl="0" algn="l">
              <a:spcBef>
                <a:spcPts val="0"/>
              </a:spcBef>
              <a:spcAft>
                <a:spcPts val="0"/>
              </a:spcAft>
              <a:buClr>
                <a:schemeClr val="dk1"/>
              </a:buClr>
              <a:buSzPts val="1200"/>
              <a:buFont typeface="Arial"/>
              <a:buChar char="•"/>
            </a:pPr>
            <a:r>
              <a:rPr lang="en-US"/>
              <a:t>If you were working with a child welfare professional (or any other helper), would you want the assessment to be done to you? You might want the helper’s expertise, but you would also want to be an equal participant so that your perspective is understood and any goal setting and decision making included your input on what would work for you. </a:t>
            </a:r>
            <a:endParaRPr/>
          </a:p>
          <a:p>
            <a:pPr indent="-174625" lvl="0" marL="174625" rtl="0" algn="l">
              <a:spcBef>
                <a:spcPts val="0"/>
              </a:spcBef>
              <a:spcAft>
                <a:spcPts val="0"/>
              </a:spcAft>
              <a:buClr>
                <a:schemeClr val="dk1"/>
              </a:buClr>
              <a:buSzPts val="1200"/>
              <a:buFont typeface="Arial"/>
              <a:buChar char="•"/>
            </a:pPr>
            <a:r>
              <a:rPr lang="en-US"/>
              <a:t>We call this "assessment with" instead of just "assessment of." </a:t>
            </a:r>
            <a:endParaRPr/>
          </a:p>
          <a:p>
            <a:pPr indent="-174625" lvl="0" marL="174625" rtl="0" algn="l">
              <a:spcBef>
                <a:spcPts val="0"/>
              </a:spcBef>
              <a:spcAft>
                <a:spcPts val="0"/>
              </a:spcAft>
              <a:buClr>
                <a:schemeClr val="dk1"/>
              </a:buClr>
              <a:buSzPts val="1200"/>
              <a:buFont typeface="Arial"/>
              <a:buChar char="•"/>
            </a:pPr>
            <a:r>
              <a:rPr lang="en-US"/>
              <a:t>Organizational theorist Margaret Wheatley captures this neatly with this quote: “People support what they have had a hand in creating.”</a:t>
            </a:r>
            <a:endParaRPr/>
          </a:p>
          <a:p>
            <a:pPr indent="-174625" lvl="0" marL="174625" rtl="0" algn="l">
              <a:spcBef>
                <a:spcPts val="0"/>
              </a:spcBef>
              <a:spcAft>
                <a:spcPts val="0"/>
              </a:spcAft>
              <a:buClr>
                <a:schemeClr val="dk1"/>
              </a:buClr>
              <a:buSzPts val="1200"/>
              <a:buFont typeface="Arial"/>
              <a:buChar char="•"/>
            </a:pPr>
            <a:r>
              <a:rPr lang="en-US"/>
              <a:t>The Core Practice Model (CPM), Child and Family Teaming, Child and Adolescent Needs Assessment, Wraparound, and Safety Organized Practice all support engaging with families in this collaborative partnership.</a:t>
            </a:r>
            <a:endParaRPr/>
          </a:p>
          <a:p>
            <a:pPr indent="0" lvl="0" marL="0" rtl="0" algn="l">
              <a:lnSpc>
                <a:spcPct val="100000"/>
              </a:lnSpc>
              <a:spcBef>
                <a:spcPts val="0"/>
              </a:spcBef>
              <a:spcAft>
                <a:spcPts val="0"/>
              </a:spcAft>
              <a:buClr>
                <a:schemeClr val="dk1"/>
              </a:buClr>
              <a:buSzPts val="1400"/>
              <a:buFont typeface="Arial"/>
              <a:buNone/>
            </a:pPr>
            <a:r>
              <a:t/>
            </a:r>
            <a:endParaRPr>
              <a:latin typeface="Verdana"/>
              <a:ea typeface="Verdana"/>
              <a:cs typeface="Verdana"/>
              <a:sym typeface="Verdana"/>
            </a:endParaRPr>
          </a:p>
          <a:p>
            <a:pPr indent="-98508" lvl="0" marL="174708" rtl="0" algn="l">
              <a:lnSpc>
                <a:spcPct val="100000"/>
              </a:lnSpc>
              <a:spcBef>
                <a:spcPts val="0"/>
              </a:spcBef>
              <a:spcAft>
                <a:spcPts val="0"/>
              </a:spcAft>
              <a:buClr>
                <a:schemeClr val="dk1"/>
              </a:buClr>
              <a:buSzPts val="1200"/>
              <a:buFont typeface="Arial"/>
              <a:buNone/>
            </a:pPr>
            <a:r>
              <a:t/>
            </a:r>
            <a:endParaRPr>
              <a:latin typeface="Verdana"/>
              <a:ea typeface="Verdana"/>
              <a:cs typeface="Verdana"/>
              <a:sym typeface="Verdana"/>
            </a:endParaRPr>
          </a:p>
        </p:txBody>
      </p:sp>
      <p:sp>
        <p:nvSpPr>
          <p:cNvPr id="339" name="Google Shape;33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Identify the benefits of collaboration.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171450" lvl="0" marL="171450" rtl="0" algn="l">
              <a:spcBef>
                <a:spcPts val="0"/>
              </a:spcBef>
              <a:spcAft>
                <a:spcPts val="0"/>
              </a:spcAft>
              <a:buClr>
                <a:schemeClr val="dk1"/>
              </a:buClr>
              <a:buSzPts val="1200"/>
              <a:buFont typeface="Arial"/>
              <a:buChar char="•"/>
            </a:pPr>
            <a:r>
              <a:rPr lang="en-US"/>
              <a:t>Linkages has already demonstrated the benefits of cross-sector collaboration.  By coordinating case plan activities for a family, we can more effectively serve the families we have in common by:</a:t>
            </a:r>
            <a:endParaRPr/>
          </a:p>
          <a:p>
            <a:pPr indent="-171450" lvl="1" marL="628650" rtl="0" algn="l">
              <a:spcBef>
                <a:spcPts val="0"/>
              </a:spcBef>
              <a:spcAft>
                <a:spcPts val="0"/>
              </a:spcAft>
              <a:buClr>
                <a:schemeClr val="dk1"/>
              </a:buClr>
              <a:buSzPts val="1200"/>
              <a:buFont typeface="Arial"/>
              <a:buChar char="•"/>
            </a:pPr>
            <a:r>
              <a:rPr lang="en-US"/>
              <a:t>Reducing number of meetings/appointments for families</a:t>
            </a:r>
            <a:endParaRPr/>
          </a:p>
          <a:p>
            <a:pPr indent="-171450" lvl="1" marL="628650" rtl="0" algn="l">
              <a:spcBef>
                <a:spcPts val="0"/>
              </a:spcBef>
              <a:spcAft>
                <a:spcPts val="0"/>
              </a:spcAft>
              <a:buClr>
                <a:schemeClr val="dk1"/>
              </a:buClr>
              <a:buSzPts val="1200"/>
              <a:buFont typeface="Arial"/>
              <a:buChar char="•"/>
            </a:pPr>
            <a:r>
              <a:rPr lang="en-US"/>
              <a:t>Coordinating required case plan activities to reduce duplication of service referrals and supportive services (e.g., mental health and domestic violence services). </a:t>
            </a:r>
            <a:endParaRPr/>
          </a:p>
          <a:p>
            <a:pPr indent="-171450" lvl="1" marL="628650" rtl="0" algn="l">
              <a:spcBef>
                <a:spcPts val="0"/>
              </a:spcBef>
              <a:spcAft>
                <a:spcPts val="0"/>
              </a:spcAft>
              <a:buClr>
                <a:schemeClr val="dk1"/>
              </a:buClr>
              <a:buSzPts val="1200"/>
              <a:buFont typeface="Arial"/>
              <a:buChar char="•"/>
            </a:pPr>
            <a:r>
              <a:rPr lang="en-US"/>
              <a:t>Leveraging resources and staff strengths from both programs. </a:t>
            </a:r>
            <a:endParaRPr/>
          </a:p>
          <a:p>
            <a:pPr indent="-171450" lvl="1" marL="628650" rtl="0" algn="l">
              <a:spcBef>
                <a:spcPts val="0"/>
              </a:spcBef>
              <a:spcAft>
                <a:spcPts val="0"/>
              </a:spcAft>
              <a:buClr>
                <a:schemeClr val="dk1"/>
              </a:buClr>
              <a:buSzPts val="1200"/>
              <a:buFont typeface="Arial"/>
              <a:buChar char="•"/>
            </a:pPr>
            <a:r>
              <a:rPr lang="en-US"/>
              <a:t>Providing opportunity to use information known by the Child Welfare caseworker to support case plan goals.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It can also help us to determine what support may be needed for parents to become work ready, such as obtaining a GED, attending college, work experience, skill building or resume support – while considering other paths for parents who may be unable to work due to a disabling condition (emotional or physical). In example, help applying for disability benefits.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Collaboration creates a team approach to working with vulnerable families allowing us to align services and better support families wholistically.</a:t>
            </a:r>
            <a:endParaRPr/>
          </a:p>
        </p:txBody>
      </p:sp>
      <p:sp>
        <p:nvSpPr>
          <p:cNvPr id="349" name="Google Shape;34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Explore what is needed for successful collaboration between CalWORKs and Child Welfare.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Activity: Small group activity - Group Brainstorm (15 minutes)</a:t>
            </a:r>
            <a:endParaRPr/>
          </a:p>
          <a:p>
            <a:pPr indent="0" lvl="0" marL="0" rtl="0" algn="l">
              <a:spcBef>
                <a:spcPts val="0"/>
              </a:spcBef>
              <a:spcAft>
                <a:spcPts val="0"/>
              </a:spcAft>
              <a:buNone/>
            </a:pPr>
            <a:r>
              <a:t/>
            </a:r>
            <a:endParaRPr i="1"/>
          </a:p>
          <a:p>
            <a:pPr indent="0" lvl="0" marL="0" rtl="0" algn="l">
              <a:spcBef>
                <a:spcPts val="0"/>
              </a:spcBef>
              <a:spcAft>
                <a:spcPts val="0"/>
              </a:spcAft>
              <a:buNone/>
            </a:pPr>
            <a:r>
              <a:rPr i="1" lang="en-US"/>
              <a:t>Alternative activity:  WordCloud /Zoom whiteboard- if time is limited, this activity can be done by having participants reply to the prompts on zoom whiteboard, in a large group discussion, or by using Mentimeter.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In-person Delivery: Have participants form table groups of 4-6 people, depending on group size.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Virtual Delivery: Set up breakout rooms for teams of 4-6 people, depending on group size.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Allow 8 minutes for breakout discussion, then return for debrief and large group discussion, seeking feedback from both Child Welfare and CalWORKs trainees.  (5-7 minutes)</a:t>
            </a:r>
            <a:endParaRPr>
              <a:latin typeface="Arial"/>
              <a:ea typeface="Arial"/>
              <a:cs typeface="Arial"/>
              <a:sym typeface="Arial"/>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Participants:</a:t>
            </a:r>
            <a:endParaRPr/>
          </a:p>
          <a:p>
            <a:pPr indent="-228600" lvl="0" marL="228600" rtl="0" algn="l">
              <a:spcBef>
                <a:spcPts val="0"/>
              </a:spcBef>
              <a:spcAft>
                <a:spcPts val="0"/>
              </a:spcAft>
              <a:buClr>
                <a:schemeClr val="dk1"/>
              </a:buClr>
              <a:buSzPts val="1200"/>
              <a:buFont typeface="Arial"/>
              <a:buAutoNum type="arabicPeriod"/>
            </a:pPr>
            <a:r>
              <a:rPr lang="en-US"/>
              <a:t>What is required for successful collaboration between Child Welfare and CalWORKs?  </a:t>
            </a:r>
            <a:endParaRPr/>
          </a:p>
          <a:p>
            <a:pPr indent="-228600" lvl="0" marL="228600" rtl="0" algn="l">
              <a:spcBef>
                <a:spcPts val="0"/>
              </a:spcBef>
              <a:spcAft>
                <a:spcPts val="0"/>
              </a:spcAft>
              <a:buClr>
                <a:schemeClr val="dk1"/>
              </a:buClr>
              <a:buSzPts val="1200"/>
              <a:buFont typeface="Arial"/>
              <a:buAutoNum type="arabicPeriod"/>
            </a:pPr>
            <a:r>
              <a:rPr lang="en-US"/>
              <a:t>What barriers might there be? </a:t>
            </a:r>
            <a:endParaRPr/>
          </a:p>
          <a:p>
            <a:pPr indent="-228600" lvl="0" marL="228600" rtl="0" algn="l">
              <a:spcBef>
                <a:spcPts val="0"/>
              </a:spcBef>
              <a:spcAft>
                <a:spcPts val="0"/>
              </a:spcAft>
              <a:buClr>
                <a:schemeClr val="dk1"/>
              </a:buClr>
              <a:buSzPts val="1200"/>
              <a:buFont typeface="Arial"/>
              <a:buAutoNum type="arabicPeriod"/>
            </a:pPr>
            <a:r>
              <a:rPr lang="en-US"/>
              <a:t>How could those challenges be addressed?</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Trainer </a:t>
            </a:r>
            <a:r>
              <a:rPr lang="en-US"/>
              <a:t>Notes:</a:t>
            </a:r>
            <a:endParaRPr/>
          </a:p>
          <a:p>
            <a:pPr indent="-171450" lvl="0" marL="171450" rtl="0" algn="l">
              <a:spcBef>
                <a:spcPts val="0"/>
              </a:spcBef>
              <a:spcAft>
                <a:spcPts val="0"/>
              </a:spcAft>
              <a:buClr>
                <a:schemeClr val="dk1"/>
              </a:buClr>
              <a:buSzPts val="1200"/>
              <a:buFont typeface="Arial"/>
              <a:buChar char="•"/>
            </a:pPr>
            <a:r>
              <a:rPr lang="en-US"/>
              <a:t>Remind group of group agreements, where we discussed listening for understanding, speaking from your own experience, using </a:t>
            </a:r>
            <a:r>
              <a:rPr b="0" lang="en-US"/>
              <a:t>a </a:t>
            </a:r>
            <a:r>
              <a:rPr lang="en-US"/>
              <a:t>both/and framework, etc</a:t>
            </a:r>
            <a:r>
              <a:rPr b="0" lang="en-US"/>
              <a:t>.</a:t>
            </a:r>
            <a:r>
              <a:rPr lang="en-US"/>
              <a:t>  </a:t>
            </a:r>
            <a:endParaRPr/>
          </a:p>
          <a:p>
            <a:pPr indent="-171450" lvl="0" marL="171450" rtl="0" algn="l">
              <a:spcBef>
                <a:spcPts val="0"/>
              </a:spcBef>
              <a:spcAft>
                <a:spcPts val="0"/>
              </a:spcAft>
              <a:buClr>
                <a:schemeClr val="dk1"/>
              </a:buClr>
              <a:buSzPts val="1200"/>
              <a:buFont typeface="Arial"/>
              <a:buChar char="•"/>
            </a:pPr>
            <a:r>
              <a:rPr lang="en-US"/>
              <a:t>For county-specific trainings, </a:t>
            </a:r>
            <a:r>
              <a:rPr b="0" lang="en-US"/>
              <a:t>explore what challenges have come up and brainstorm what solutions may support better collaborative work.  What needs to happen?</a:t>
            </a:r>
            <a:endParaRPr/>
          </a:p>
        </p:txBody>
      </p:sp>
      <p:sp>
        <p:nvSpPr>
          <p:cNvPr id="359" name="Google Shape;35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To illustrate the specific behaviors and practices at both the agency and individual practice levels that reinforce effective collaboration.  (IDEALLY BEFORE THE ER WORKER GOES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Review the slide, highlighting the importance of collaboration at both the agency level and the practice level.  Linkages is likely to be more successful when agencies develop the infrastructure to support the collaboration and also communicate through the development of policies and procedures the expectation that this partnership represents a baseline – it’s not an ”extra” service we provide.  Rather, it is the way we – as child- and family-serving agencies – support our families.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Highlight joint trainings as an opportunity for enhanced collaboration.  In addition to Linkages-specific training, creating opportunities for CalWORKs and CW staff to attend additional in-service trainings can foster shared understanding.  For instance, CalWORKs staff recently attended Safety-Organized Practice training in some counties, which has traditionally been a child welfare-specific curriculum.  By participating in this training, CalWORKs staff not only increase their knowledge base, they also have a richer understanding of the principles that guide CW decision-making.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agencies commit to full implementation, the slide describes some of the practices we would expect and hope to see.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participants if they can think of additional collaborative activities at either the agency or practice level.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county-specific trainings, this may be a good time to identify what collaboration has looked like or could look like in your county. </a:t>
            </a:r>
            <a:endParaRPr/>
          </a:p>
          <a:p>
            <a:pPr indent="-171450" lvl="0" marL="171450" rtl="0" algn="l">
              <a:spcBef>
                <a:spcPts val="0"/>
              </a:spcBef>
              <a:spcAft>
                <a:spcPts val="0"/>
              </a:spcAft>
              <a:buClr>
                <a:schemeClr val="dk1"/>
              </a:buClr>
              <a:buSzPts val="1200"/>
              <a:buFont typeface="Arial"/>
              <a:buChar char="•"/>
            </a:pPr>
            <a:r>
              <a:rPr lang="en-US"/>
              <a:t>On a scale of 1-10, how have you done with each of these Agency and Practice-Level areas? </a:t>
            </a:r>
            <a:endParaRPr/>
          </a:p>
          <a:p>
            <a:pPr indent="-171450" lvl="0" marL="171450" rtl="0" algn="l">
              <a:spcBef>
                <a:spcPts val="0"/>
              </a:spcBef>
              <a:spcAft>
                <a:spcPts val="0"/>
              </a:spcAft>
              <a:buClr>
                <a:schemeClr val="dk1"/>
              </a:buClr>
              <a:buSzPts val="1200"/>
              <a:buFont typeface="Arial"/>
              <a:buChar char="•"/>
            </a:pPr>
            <a:r>
              <a:rPr lang="en-US"/>
              <a:t>What would be needed to move up one to two notches on the scale toward best practices in collaborating?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**Refer participants to trainee workbook for additional information regarding collaboration.</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a:p>
        </p:txBody>
      </p:sp>
      <p:sp>
        <p:nvSpPr>
          <p:cNvPr id="374" name="Google Shape;37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Transition to discussing teaming.  </a:t>
            </a:r>
            <a:endParaRPr/>
          </a:p>
        </p:txBody>
      </p:sp>
      <p:sp>
        <p:nvSpPr>
          <p:cNvPr id="383" name="Google Shape;38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Make the point that, while we can establish policies and protocols that create the expectation of collaboration, it takes a commitment to work together as a team to achieve the positive outcomes we are looking for.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Lift up the importance of effective teaming as colleagues in order to better serve families. Through mutual respect for each participant’s unique contribution, we can come together to provide families with a springboard to success.</a:t>
            </a:r>
            <a:endParaRPr/>
          </a:p>
          <a:p>
            <a:pPr indent="0" lvl="0" marL="0" rtl="0" algn="l">
              <a:lnSpc>
                <a:spcPct val="100000"/>
              </a:lnSpc>
              <a:spcBef>
                <a:spcPts val="0"/>
              </a:spcBef>
              <a:spcAft>
                <a:spcPts val="0"/>
              </a:spcAft>
              <a:buClr>
                <a:schemeClr val="dk1"/>
              </a:buClr>
              <a:buSzPts val="1400"/>
              <a:buFont typeface="Arial"/>
              <a:buNone/>
            </a:pPr>
            <a:r>
              <a:t/>
            </a:r>
            <a:endParaRPr/>
          </a:p>
        </p:txBody>
      </p:sp>
      <p:sp>
        <p:nvSpPr>
          <p:cNvPr id="398" name="Google Shape;39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Identify key components of effective teaming.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Now that we have an idea of what is required to collaborate effectively, let’s consider the behaviors that are required for effective teamwork.  Remind participants that while we may have prior experiences, ideas and practice being part of a team, there are very specific behaviors that facilitate effective teaming.  Review each of the bulleted points on the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There is additional information about effective Linkages teaming in the trainee workbook for your reference.</a:t>
            </a:r>
            <a:endParaRPr/>
          </a:p>
        </p:txBody>
      </p:sp>
      <p:sp>
        <p:nvSpPr>
          <p:cNvPr id="408" name="Google Shape;40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Provide participants with real-life examples of how Linkages can work to support families.</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Show video, Meeting the Linkages Challenge: https://linkages.cfpic.org/wp-content/uploads/linkages1.mp4</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Remind participants that one of the questions we identified in our agenda this morning was “Does it work?”  Let them know that this video is a great example of exactly how Linkages can work to empower families and enhance child and family well-being.</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Start video at 4:30 and watch through to the end.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Debrief: Guide a discussion about the video.</a:t>
            </a:r>
            <a:endParaRPr/>
          </a:p>
          <a:p>
            <a:pPr indent="0" lvl="0" marL="0" rtl="0" algn="l">
              <a:spcBef>
                <a:spcPts val="0"/>
              </a:spcBef>
              <a:spcAft>
                <a:spcPts val="0"/>
              </a:spcAft>
              <a:buNone/>
            </a:pPr>
            <a:r>
              <a:rPr lang="en-US"/>
              <a:t>*in larger groups, breakout groups could be helpful.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participants:</a:t>
            </a:r>
            <a:endParaRPr/>
          </a:p>
          <a:p>
            <a:pPr indent="-171450" lvl="0" marL="171450" rtl="0" algn="l">
              <a:spcBef>
                <a:spcPts val="0"/>
              </a:spcBef>
              <a:spcAft>
                <a:spcPts val="0"/>
              </a:spcAft>
              <a:buClr>
                <a:schemeClr val="dk1"/>
              </a:buClr>
              <a:buSzPts val="1200"/>
              <a:buFont typeface="Arial"/>
              <a:buChar char="•"/>
            </a:pPr>
            <a:r>
              <a:rPr lang="en-US"/>
              <a:t>What stood out? </a:t>
            </a:r>
            <a:endParaRPr/>
          </a:p>
          <a:p>
            <a:pPr indent="-171450" lvl="0" marL="171450" rtl="0" algn="l">
              <a:spcBef>
                <a:spcPts val="0"/>
              </a:spcBef>
              <a:spcAft>
                <a:spcPts val="0"/>
              </a:spcAft>
              <a:buClr>
                <a:schemeClr val="dk1"/>
              </a:buClr>
              <a:buSzPts val="1200"/>
              <a:buFont typeface="Arial"/>
              <a:buChar char="•"/>
            </a:pPr>
            <a:r>
              <a:rPr lang="en-US"/>
              <a:t>In what ways did Linkages support the family members depicted in the video?</a:t>
            </a:r>
            <a:endParaRPr/>
          </a:p>
        </p:txBody>
      </p:sp>
      <p:sp>
        <p:nvSpPr>
          <p:cNvPr id="417" name="Google Shape;41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Purpose: Practice identification of areas in which teaming can support families.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Activity: Small Group Activity</a:t>
            </a:r>
            <a:endParaRPr/>
          </a:p>
          <a:p>
            <a:pPr indent="0" lvl="0" marL="0" rtl="0" algn="l">
              <a:spcBef>
                <a:spcPts val="0"/>
              </a:spcBef>
              <a:spcAft>
                <a:spcPts val="0"/>
              </a:spcAft>
              <a:buNone/>
            </a:pPr>
            <a:r>
              <a:rPr lang="en-US">
                <a:latin typeface="Arial"/>
                <a:ea typeface="Arial"/>
                <a:cs typeface="Arial"/>
                <a:sym typeface="Arial"/>
              </a:rPr>
              <a:t>Table groups/Breakout rooms of 5-6 participants, 15 minutes in their group to discuss followed by large group discussion.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Trainer Notes: </a:t>
            </a:r>
            <a:endParaRPr/>
          </a:p>
          <a:p>
            <a:pPr indent="0" lvl="0" marL="0" rtl="0" algn="l">
              <a:spcBef>
                <a:spcPts val="0"/>
              </a:spcBef>
              <a:spcAft>
                <a:spcPts val="0"/>
              </a:spcAft>
              <a:buNone/>
            </a:pPr>
            <a:r>
              <a:rPr lang="en-US">
                <a:latin typeface="Arial"/>
                <a:ea typeface="Arial"/>
                <a:cs typeface="Arial"/>
                <a:sym typeface="Arial"/>
              </a:rPr>
              <a:t>Read the Carrillo Family scenario and discuss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**refer participants to their Coordinated Case Planning workbook read vignette and make notes.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latin typeface="Arial"/>
                <a:ea typeface="Arial"/>
                <a:cs typeface="Arial"/>
                <a:sym typeface="Arial"/>
              </a:rPr>
              <a:t>Vignette: (pages 18-19 in trainee workbook)</a:t>
            </a:r>
            <a:endParaRPr>
              <a:latin typeface="Arial"/>
              <a:ea typeface="Arial"/>
              <a:cs typeface="Arial"/>
              <a:sym typeface="Arial"/>
            </a:endParaRPr>
          </a:p>
          <a:p>
            <a:pPr indent="0" lvl="0" marL="0" rtl="0" algn="l">
              <a:spcBef>
                <a:spcPts val="0"/>
              </a:spcBef>
              <a:spcAft>
                <a:spcPts val="0"/>
              </a:spcAft>
              <a:buNone/>
            </a:pPr>
            <a:r>
              <a:rPr b="1" lang="en-US">
                <a:latin typeface="Arial"/>
                <a:ea typeface="Arial"/>
                <a:cs typeface="Arial"/>
                <a:sym typeface="Arial"/>
              </a:rPr>
              <a:t>Scenario </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The Carillo family, Mom, Dad, and two children ages 4 and 7, became involved with Child Welfare due to child neglect concerns as the children were left unsupervised for an extended period of time.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latin typeface="Arial"/>
                <a:ea typeface="Arial"/>
                <a:cs typeface="Arial"/>
                <a:sym typeface="Arial"/>
              </a:rPr>
              <a:t>Background </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The family is receiving CalWORKs as Dad recently lost his job, and Mom works part-time as a hotel receptionist. They are having difficulty paying rent and household expenses. Mom is struggling with depression, and the stress of their situation has caused some tension with Mom and Dad’s relationship. Mom and Dad lack access to support systems such as family, neighbors, and community who could provide assistance with childcare. With limited resources, the parents have been unable to afford childcare. This leads to situations where the children are left unsupervised while Dad seeks employment and Mom goes to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Child Welfare Services Involvement </a:t>
            </a:r>
            <a:endParaRPr/>
          </a:p>
          <a:p>
            <a:pPr indent="0" lvl="0" marL="0" rtl="0" algn="l">
              <a:spcBef>
                <a:spcPts val="0"/>
              </a:spcBef>
              <a:spcAft>
                <a:spcPts val="0"/>
              </a:spcAft>
              <a:buNone/>
            </a:pPr>
            <a:r>
              <a:rPr lang="en-US">
                <a:latin typeface="Arial"/>
                <a:ea typeface="Arial"/>
                <a:cs typeface="Arial"/>
                <a:sym typeface="Arial"/>
              </a:rPr>
              <a:t>A concerned neighbor made a report that the children had been unsupervised in the home for extended periods of time. She was also concerned they did not have food, asthey knocked on her door to ask for something to eat. Upon investigation, the responding Social Worker found the following additional concerns: </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Unsafe Living Conditions: The home was found to be in a state of disrepair, with exposed electrical wiring, broken windows, and a lack of basic sanitation. There was also evidence of pest infestation. </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Lack of Basic Necessities: The children were found without adequate clothing, and the home lacked sufficient food. The refrigerator was nearly empty. </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Health and Hygiene Issues: The children appeared unkempt and had not bathed in several days. Given these findings, the allegations of neglect were substantiated, and the children were removed from the home for their safety, with reunification services offered to both parents.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b="1" lang="en-US">
                <a:latin typeface="Arial"/>
                <a:ea typeface="Arial"/>
                <a:cs typeface="Arial"/>
                <a:sym typeface="Arial"/>
              </a:rPr>
              <a:t>Collaboration in Action</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Mom and Dad now have an active Child Welfare Family Reunification case and will benefit from a Linkages approach, as they were active with CalWORKs at the time of detention. CWS conducted a comprehensive assessment and recognized the overlapping needs of the Carillo family, including housing instability and lack of childcare, which could be offered by CalWORKs. The social worker initiated a referral to CalWORKs, highlighting the family’s situation and potential CalWORKs needs. The referral was communicated to the CalWORKs case manager, who promptly reached out to the social worker to discuss the family’s case and explore opportunities for collaboration.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Arial"/>
                <a:ea typeface="Arial"/>
                <a:cs typeface="Arial"/>
                <a:sym typeface="Arial"/>
              </a:rPr>
              <a:t>1. How does a Linkages approach support this family? </a:t>
            </a:r>
            <a:endParaRPr/>
          </a:p>
          <a:p>
            <a:pPr indent="0" lvl="0" marL="0" rtl="0" algn="l">
              <a:spcBef>
                <a:spcPts val="0"/>
              </a:spcBef>
              <a:spcAft>
                <a:spcPts val="0"/>
              </a:spcAft>
              <a:buNone/>
            </a:pPr>
            <a:r>
              <a:rPr lang="en-US">
                <a:latin typeface="Arial"/>
                <a:ea typeface="Arial"/>
                <a:cs typeface="Arial"/>
                <a:sym typeface="Arial"/>
              </a:rPr>
              <a:t>2. How might CalWORKs and CWS initiate teaming to support this family? </a:t>
            </a:r>
            <a:endParaRPr/>
          </a:p>
          <a:p>
            <a:pPr indent="0" lvl="0" marL="0" rtl="0" algn="l">
              <a:spcBef>
                <a:spcPts val="0"/>
              </a:spcBef>
              <a:spcAft>
                <a:spcPts val="0"/>
              </a:spcAft>
              <a:buNone/>
            </a:pPr>
            <a:r>
              <a:rPr lang="en-US">
                <a:latin typeface="Arial"/>
                <a:ea typeface="Arial"/>
                <a:cs typeface="Arial"/>
                <a:sym typeface="Arial"/>
              </a:rPr>
              <a:t>3. What services might be helpful and how will these services enhance the parental protective factors and child safety? </a:t>
            </a:r>
            <a:endParaRPr/>
          </a:p>
          <a:p>
            <a:pPr indent="0" lvl="0" marL="0" rtl="0" algn="l">
              <a:spcBef>
                <a:spcPts val="0"/>
              </a:spcBef>
              <a:spcAft>
                <a:spcPts val="0"/>
              </a:spcAft>
              <a:buNone/>
            </a:pPr>
            <a:r>
              <a:rPr lang="en-US">
                <a:latin typeface="Arial"/>
                <a:ea typeface="Arial"/>
                <a:cs typeface="Arial"/>
                <a:sym typeface="Arial"/>
              </a:rPr>
              <a:t>4. Are there similar situations in your county where this approach has worked or may work well? </a:t>
            </a:r>
            <a:endParaRPr/>
          </a:p>
        </p:txBody>
      </p:sp>
      <p:sp>
        <p:nvSpPr>
          <p:cNvPr id="428" name="Google Shape;42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Transition to Assessments and Coordinated Case Planning.</a:t>
            </a:r>
            <a:endParaRPr/>
          </a:p>
        </p:txBody>
      </p:sp>
      <p:sp>
        <p:nvSpPr>
          <p:cNvPr id="438" name="Google Shape;43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000000"/>
                </a:solidFill>
              </a:rPr>
              <a:t>Purpose:   Provide a brief overview of the multiple types of assessments used in our work with families.</a:t>
            </a:r>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rPr>
              <a:t>Trainer Notes:</a:t>
            </a:r>
            <a:endParaRPr/>
          </a:p>
          <a:p>
            <a:pPr indent="0" lvl="0" marL="0" rtl="0" algn="l">
              <a:spcBef>
                <a:spcPts val="0"/>
              </a:spcBef>
              <a:spcAft>
                <a:spcPts val="0"/>
              </a:spcAft>
              <a:buNone/>
            </a:pPr>
            <a:r>
              <a:rPr lang="en-US">
                <a:solidFill>
                  <a:srgbClr val="000000"/>
                </a:solidFill>
              </a:rPr>
              <a:t>Safety Organized Practice – SOP – Safety Organized Practice (SOP) in child welfare is an approach that prioritizes the safety and well-being of children and families involved in the child welfare system. It focuses on collaborative and strengths-based strategies to enhance child safety while respecting family needs.  SOP requires that we conduct a rigorous and balanced assessment with the family – it is not something we do “to” the family.  Through the use of techniques that facilitate family engagement, we are better able to not only identify family strengths but also to utilize those strengths and natural supports to mitigate risk and enhance safety.  </a:t>
            </a:r>
            <a:endParaRPr/>
          </a:p>
          <a:p>
            <a:pPr indent="-95250" lvl="0" marL="171450" rtl="0" algn="l">
              <a:spcBef>
                <a:spcPts val="0"/>
              </a:spcBef>
              <a:spcAft>
                <a:spcPts val="0"/>
              </a:spcAft>
              <a:buClr>
                <a:schemeClr val="dk1"/>
              </a:buClr>
              <a:buSzPts val="1200"/>
              <a:buFont typeface="Arial"/>
              <a:buNone/>
            </a:pPr>
            <a:r>
              <a:t/>
            </a:r>
            <a:endParaRPr>
              <a:solidFill>
                <a:srgbClr val="000000"/>
              </a:solidFill>
            </a:endParaRPr>
          </a:p>
          <a:p>
            <a:pPr indent="0" lvl="0" marL="0" rtl="0" algn="l">
              <a:spcBef>
                <a:spcPts val="0"/>
              </a:spcBef>
              <a:spcAft>
                <a:spcPts val="0"/>
              </a:spcAft>
              <a:buNone/>
            </a:pPr>
            <a:r>
              <a:rPr lang="en-US">
                <a:solidFill>
                  <a:srgbClr val="000000"/>
                </a:solidFill>
                <a:latin typeface="Arial"/>
                <a:ea typeface="Arial"/>
                <a:cs typeface="Arial"/>
                <a:sym typeface="Arial"/>
              </a:rPr>
              <a:t>Child Welfare Structured Decision Making (SDM)- is a suite of research-based assessment tools that are designed to assist child welfare staff at critical decision points throughout the life of a child abuse/neglect case.</a:t>
            </a:r>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latin typeface="Arial"/>
                <a:ea typeface="Arial"/>
                <a:cs typeface="Arial"/>
                <a:sym typeface="Arial"/>
              </a:rPr>
              <a:t>Child and Adolescent Needs and Strengths (CANS)- The CANS is a multi-purpose tool that supports decision-making, including level of care and service planning, which allows for the monitoring and outcome of services. When used as part of the CFT process, as California is doing, the CANS Assessment can help guide conversations among CFT members about the well-being of children and youth, identify their strengths and needs, inform and support care coordination, aid in case planning activities, and inform decisions about placement.</a:t>
            </a:r>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latin typeface="Arial"/>
                <a:ea typeface="Arial"/>
                <a:cs typeface="Arial"/>
                <a:sym typeface="Arial"/>
              </a:rPr>
              <a:t>On-Line CalWORKs Appraisal Tool (OCAT)- The OCAT is a web-based interview tool designed to equip CalWORKs caseworkers with an in-depth appraisal of client strengths and barriers to self-sufficiency. The tool gathers and provides information about the client on a variety of topics, including employment and educational history, housing stability, physical and behavioral health, and domestic abuse, in order to assist caseworkers in developing effective welfare-to-work plans. </a:t>
            </a:r>
            <a:r>
              <a:rPr lang="en-US" u="sng">
                <a:solidFill>
                  <a:srgbClr val="000000"/>
                </a:solidFill>
                <a:latin typeface="Arial"/>
                <a:ea typeface="Arial"/>
                <a:cs typeface="Arial"/>
                <a:sym typeface="Arial"/>
                <a:hlinkClick r:id="rId2">
                  <a:extLst>
                    <a:ext uri="{A12FA001-AC4F-418D-AE19-62706E023703}">
                      <ahyp:hlinkClr val="tx"/>
                    </a:ext>
                  </a:extLst>
                </a:hlinkClick>
              </a:rPr>
              <a:t>ACL 15-69: Questions And Answers Regarding The CalWORKs WTW Program Appraisal And The OCAT</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latin typeface="Arial"/>
                <a:ea typeface="Arial"/>
                <a:cs typeface="Arial"/>
                <a:sym typeface="Arial"/>
              </a:rPr>
              <a:t>Refer participants to workbook for additional information regarding assessments to reference later.</a:t>
            </a:r>
            <a:endParaRPr>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rgbClr val="000000"/>
              </a:solidFill>
              <a:highlight>
                <a:srgbClr val="FFFFFF"/>
              </a:highlight>
              <a:latin typeface="Helvetica Neue"/>
              <a:ea typeface="Helvetica Neue"/>
              <a:cs typeface="Helvetica Neue"/>
              <a:sym typeface="Helvetica Neue"/>
            </a:endParaRPr>
          </a:p>
          <a:p>
            <a:pPr indent="0" lvl="0" marL="0" rtl="0" algn="l">
              <a:spcBef>
                <a:spcPts val="0"/>
              </a:spcBef>
              <a:spcAft>
                <a:spcPts val="0"/>
              </a:spcAft>
              <a:buNone/>
            </a:pPr>
            <a:r>
              <a:rPr lang="en-US"/>
              <a:t>Ask participants: </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Are there any other assessment tools utilized in your counties regularly in your work with families?</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What benefit do you see in sharing information gathered in these assessments with your partner agency? </a:t>
            </a:r>
            <a:endParaRPr/>
          </a:p>
          <a:p>
            <a:pPr indent="-171450" lvl="0" marL="171450" rtl="0" algn="l">
              <a:spcBef>
                <a:spcPts val="0"/>
              </a:spcBef>
              <a:spcAft>
                <a:spcPts val="0"/>
              </a:spcAft>
              <a:buClr>
                <a:schemeClr val="dk1"/>
              </a:buClr>
              <a:buSzPts val="1200"/>
              <a:buFont typeface="Arial"/>
              <a:buChar char="•"/>
            </a:pPr>
            <a:r>
              <a:rPr lang="en-US">
                <a:latin typeface="Arial"/>
                <a:ea typeface="Arial"/>
                <a:cs typeface="Arial"/>
                <a:sym typeface="Arial"/>
              </a:rPr>
              <a:t>What challenges might come up in sharing this information?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t/>
            </a:r>
            <a:endParaRPr sz="1200"/>
          </a:p>
          <a:p>
            <a:pPr indent="0" lvl="0" marL="0" marR="0" rtl="0" algn="l">
              <a:lnSpc>
                <a:spcPct val="100000"/>
              </a:lnSpc>
              <a:spcBef>
                <a:spcPts val="0"/>
              </a:spcBef>
              <a:spcAft>
                <a:spcPts val="0"/>
              </a:spcAft>
              <a:buClr>
                <a:schemeClr val="dk1"/>
              </a:buClr>
              <a:buSzPts val="1200"/>
              <a:buFont typeface="Arial"/>
              <a:buNone/>
            </a:pPr>
            <a:r>
              <a:t/>
            </a:r>
            <a:endParaRPr sz="1200"/>
          </a:p>
          <a:p>
            <a:pPr indent="0" lvl="0" marL="0" rtl="0" algn="l">
              <a:spcBef>
                <a:spcPts val="0"/>
              </a:spcBef>
              <a:spcAft>
                <a:spcPts val="0"/>
              </a:spcAft>
              <a:buClr>
                <a:schemeClr val="dk1"/>
              </a:buClr>
              <a:buSzPts val="1200"/>
              <a:buFont typeface="Arial"/>
              <a:buNone/>
            </a:pPr>
            <a:r>
              <a:t/>
            </a:r>
            <a:endParaRPr/>
          </a:p>
        </p:txBody>
      </p:sp>
      <p:sp>
        <p:nvSpPr>
          <p:cNvPr id="452" name="Google Shape;45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Purpose:  Introduce the "three questions" approach to working with families.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a:t>
            </a:r>
            <a:endParaRPr/>
          </a:p>
          <a:p>
            <a:pPr indent="0" lvl="0" marL="0" rtl="0" algn="l">
              <a:lnSpc>
                <a:spcPct val="100000"/>
              </a:lnSpc>
              <a:spcBef>
                <a:spcPts val="0"/>
              </a:spcBef>
              <a:spcAft>
                <a:spcPts val="0"/>
              </a:spcAft>
              <a:buClr>
                <a:schemeClr val="dk1"/>
              </a:buClr>
              <a:buSzPts val="1400"/>
              <a:buFont typeface="Arial"/>
              <a:buNone/>
            </a:pPr>
            <a:r>
              <a:rPr lang="en-US"/>
              <a:t>When we are working with families, using this simple three-step framework can facilitate open and direct communication.  This structure can facilitate communication with family members, as it encourages family-friendly language.  We often refer to this as a Safety Map and it forms the foundation of our case plan.</a:t>
            </a:r>
            <a:endParaRPr/>
          </a:p>
          <a:p>
            <a:pPr indent="0" lvl="0" marL="0" rtl="0" algn="l">
              <a:lnSpc>
                <a:spcPct val="100000"/>
              </a:lnSpc>
              <a:spcBef>
                <a:spcPts val="0"/>
              </a:spcBef>
              <a:spcAft>
                <a:spcPts val="0"/>
              </a:spcAft>
              <a:buClr>
                <a:schemeClr val="dk1"/>
              </a:buClr>
              <a:buSzPts val="1400"/>
              <a:buFont typeface="Arial"/>
              <a:buNone/>
            </a:pPr>
            <a:r>
              <a:t/>
            </a:r>
            <a:endParaRPr/>
          </a:p>
          <a:p>
            <a:pPr indent="-228600" lvl="0" marL="228600" rtl="0" algn="l">
              <a:lnSpc>
                <a:spcPct val="100000"/>
              </a:lnSpc>
              <a:spcBef>
                <a:spcPts val="0"/>
              </a:spcBef>
              <a:spcAft>
                <a:spcPts val="0"/>
              </a:spcAft>
              <a:buClr>
                <a:schemeClr val="dk1"/>
              </a:buClr>
              <a:buSzPts val="1200"/>
              <a:buFont typeface="Calibri"/>
              <a:buAutoNum type="arabicPeriod"/>
            </a:pPr>
            <a:r>
              <a:rPr lang="en-US"/>
              <a:t>What’s working well?  </a:t>
            </a:r>
            <a:endParaRPr/>
          </a:p>
          <a:p>
            <a:pPr indent="-228600" lvl="1" marL="457200" rtl="0" algn="l">
              <a:lnSpc>
                <a:spcPct val="100000"/>
              </a:lnSpc>
              <a:spcBef>
                <a:spcPts val="0"/>
              </a:spcBef>
              <a:spcAft>
                <a:spcPts val="0"/>
              </a:spcAft>
              <a:buClr>
                <a:schemeClr val="dk1"/>
              </a:buClr>
              <a:buSzPts val="1200"/>
              <a:buFont typeface="Arial"/>
              <a:buChar char="•"/>
            </a:pPr>
            <a:r>
              <a:rPr lang="en-US"/>
              <a:t>This is an opportunity to highlight a family’s strengths.  In addition to asking family members directly what is working well, team members should also use the information from the various assessment tools that have been completed.  </a:t>
            </a:r>
            <a:endParaRPr/>
          </a:p>
          <a:p>
            <a:pPr indent="-228600" lvl="1" marL="457200" rtl="0" algn="l">
              <a:lnSpc>
                <a:spcPct val="100000"/>
              </a:lnSpc>
              <a:spcBef>
                <a:spcPts val="0"/>
              </a:spcBef>
              <a:spcAft>
                <a:spcPts val="0"/>
              </a:spcAft>
              <a:buClr>
                <a:schemeClr val="dk1"/>
              </a:buClr>
              <a:buSzPts val="1200"/>
              <a:buFont typeface="Arial"/>
              <a:buChar char="•"/>
            </a:pPr>
            <a:r>
              <a:rPr lang="en-US"/>
              <a:t>For example, if a family has stable housing, that information would be included in this column.  Another example might be a parent’s acknowledgment that they need and are ready to participate in services.</a:t>
            </a:r>
            <a:endParaRPr/>
          </a:p>
          <a:p>
            <a:pPr indent="-152400" lvl="0" marL="228600" rtl="0" algn="l">
              <a:lnSpc>
                <a:spcPct val="100000"/>
              </a:lnSpc>
              <a:spcBef>
                <a:spcPts val="0"/>
              </a:spcBef>
              <a:spcAft>
                <a:spcPts val="0"/>
              </a:spcAft>
              <a:buClr>
                <a:schemeClr val="dk1"/>
              </a:buClr>
              <a:buSzPts val="1200"/>
              <a:buFont typeface="Calibri"/>
              <a:buNone/>
            </a:pPr>
            <a:r>
              <a:t/>
            </a:r>
            <a:endParaRPr/>
          </a:p>
          <a:p>
            <a:pPr indent="-228600" lvl="0" marL="228600" rtl="0" algn="l">
              <a:lnSpc>
                <a:spcPct val="100000"/>
              </a:lnSpc>
              <a:spcBef>
                <a:spcPts val="0"/>
              </a:spcBef>
              <a:spcAft>
                <a:spcPts val="0"/>
              </a:spcAft>
              <a:buClr>
                <a:schemeClr val="dk1"/>
              </a:buClr>
              <a:buSzPts val="1200"/>
              <a:buFont typeface="Calibri"/>
              <a:buAutoNum type="arabicPeriod"/>
            </a:pPr>
            <a:r>
              <a:rPr lang="en-US"/>
              <a:t>What are we worried about?  </a:t>
            </a:r>
            <a:endParaRPr/>
          </a:p>
          <a:p>
            <a:pPr indent="-228600" lvl="1" marL="457200" rtl="0" algn="l">
              <a:lnSpc>
                <a:spcPct val="100000"/>
              </a:lnSpc>
              <a:spcBef>
                <a:spcPts val="0"/>
              </a:spcBef>
              <a:spcAft>
                <a:spcPts val="0"/>
              </a:spcAft>
              <a:buClr>
                <a:schemeClr val="dk1"/>
              </a:buClr>
              <a:buSzPts val="1200"/>
              <a:buFont typeface="Arial"/>
              <a:buChar char="•"/>
            </a:pPr>
            <a:r>
              <a:rPr lang="en-US"/>
              <a:t>This step is when the agency team member(s) discuss the reasons for CW involvement.  </a:t>
            </a:r>
            <a:endParaRPr/>
          </a:p>
          <a:p>
            <a:pPr indent="-228600" lvl="1" marL="457200" rtl="0" algn="l">
              <a:lnSpc>
                <a:spcPct val="100000"/>
              </a:lnSpc>
              <a:spcBef>
                <a:spcPts val="0"/>
              </a:spcBef>
              <a:spcAft>
                <a:spcPts val="0"/>
              </a:spcAft>
              <a:buClr>
                <a:schemeClr val="dk1"/>
              </a:buClr>
              <a:buSzPts val="1200"/>
              <a:buFont typeface="Arial"/>
              <a:buChar char="•"/>
            </a:pPr>
            <a:r>
              <a:rPr lang="en-US"/>
              <a:t>For example “We’re here because Baby Doe was born tox positive.  We’re worried that your drug use will further harm Baby Doe.”  </a:t>
            </a:r>
            <a:endParaRPr/>
          </a:p>
          <a:p>
            <a:pPr indent="-228600" lvl="1" marL="457200" rtl="0" algn="l">
              <a:lnSpc>
                <a:spcPct val="100000"/>
              </a:lnSpc>
              <a:spcBef>
                <a:spcPts val="0"/>
              </a:spcBef>
              <a:spcAft>
                <a:spcPts val="0"/>
              </a:spcAft>
              <a:buClr>
                <a:schemeClr val="dk1"/>
              </a:buClr>
              <a:buSzPts val="1200"/>
              <a:buFont typeface="Arial"/>
              <a:buChar char="•"/>
            </a:pPr>
            <a:r>
              <a:rPr lang="en-US"/>
              <a:t>By asking family members what they are worried about, team members will have an opportunity to assess a family’s readiness to engage in the case planning process.  </a:t>
            </a:r>
            <a:endParaRPr/>
          </a:p>
          <a:p>
            <a:pPr indent="-228600" lvl="1" marL="457200" rtl="0" algn="l">
              <a:lnSpc>
                <a:spcPct val="100000"/>
              </a:lnSpc>
              <a:spcBef>
                <a:spcPts val="0"/>
              </a:spcBef>
              <a:spcAft>
                <a:spcPts val="0"/>
              </a:spcAft>
              <a:buClr>
                <a:schemeClr val="dk1"/>
              </a:buClr>
              <a:buSzPts val="1200"/>
              <a:buFont typeface="Arial"/>
              <a:buChar char="•"/>
            </a:pPr>
            <a:r>
              <a:rPr lang="en-US"/>
              <a:t>If there is a discrepancy between the parents’ perception and the agency’s perception, that is an additional factor to consider in developing a case plan.</a:t>
            </a:r>
            <a:endParaRPr/>
          </a:p>
          <a:p>
            <a:pPr indent="0" lvl="0" marL="0" rtl="0" algn="l">
              <a:lnSpc>
                <a:spcPct val="100000"/>
              </a:lnSpc>
              <a:spcBef>
                <a:spcPts val="0"/>
              </a:spcBef>
              <a:spcAft>
                <a:spcPts val="0"/>
              </a:spcAft>
              <a:buClr>
                <a:schemeClr val="dk1"/>
              </a:buClr>
              <a:buSzPts val="1200"/>
              <a:buFont typeface="Calibri"/>
              <a:buNone/>
            </a:pPr>
            <a:r>
              <a:t/>
            </a:r>
            <a:endParaRPr/>
          </a:p>
          <a:p>
            <a:pPr indent="-228600" lvl="0" marL="228600" rtl="0" algn="l">
              <a:lnSpc>
                <a:spcPct val="100000"/>
              </a:lnSpc>
              <a:spcBef>
                <a:spcPts val="0"/>
              </a:spcBef>
              <a:spcAft>
                <a:spcPts val="0"/>
              </a:spcAft>
              <a:buClr>
                <a:schemeClr val="dk1"/>
              </a:buClr>
              <a:buSzPts val="1200"/>
              <a:buFont typeface="Calibri"/>
              <a:buAutoNum type="arabicPeriod"/>
            </a:pPr>
            <a:r>
              <a:rPr lang="en-US"/>
              <a:t>What needs to happen next?  </a:t>
            </a:r>
            <a:endParaRPr/>
          </a:p>
          <a:p>
            <a:pPr indent="-228600" lvl="1" marL="457200" rtl="0" algn="l">
              <a:lnSpc>
                <a:spcPct val="100000"/>
              </a:lnSpc>
              <a:spcBef>
                <a:spcPts val="0"/>
              </a:spcBef>
              <a:spcAft>
                <a:spcPts val="0"/>
              </a:spcAft>
              <a:buClr>
                <a:schemeClr val="dk1"/>
              </a:buClr>
              <a:buSzPts val="1200"/>
              <a:buFont typeface="Arial"/>
              <a:buChar char="•"/>
            </a:pPr>
            <a:r>
              <a:rPr lang="en-US"/>
              <a:t>This step is where the case plan is developed.  It is important to include in this step specific tasks, due dates and responsible parties in order to ensure accountability for the plan.  For instance:</a:t>
            </a:r>
            <a:endParaRPr/>
          </a:p>
          <a:p>
            <a:pPr indent="-152400" lvl="0" marL="228600" rtl="0" algn="l">
              <a:lnSpc>
                <a:spcPct val="100000"/>
              </a:lnSpc>
              <a:spcBef>
                <a:spcPts val="0"/>
              </a:spcBef>
              <a:spcAft>
                <a:spcPts val="0"/>
              </a:spcAft>
              <a:buClr>
                <a:schemeClr val="dk1"/>
              </a:buClr>
              <a:buSzPts val="1200"/>
              <a:buFont typeface="Calibri"/>
              <a:buNone/>
            </a:pPr>
            <a:r>
              <a:t/>
            </a:r>
            <a:endParaRPr/>
          </a:p>
          <a:p>
            <a:pPr indent="-228600" lvl="1" marL="685800" rtl="0" algn="l">
              <a:lnSpc>
                <a:spcPct val="100000"/>
              </a:lnSpc>
              <a:spcBef>
                <a:spcPts val="0"/>
              </a:spcBef>
              <a:spcAft>
                <a:spcPts val="0"/>
              </a:spcAft>
              <a:buClr>
                <a:schemeClr val="dk1"/>
              </a:buClr>
              <a:buSzPts val="1200"/>
              <a:buFont typeface="Noto Sans Symbols"/>
              <a:buChar char="❑"/>
            </a:pPr>
            <a:r>
              <a:rPr lang="en-US"/>
              <a:t>CW worker to provide referrals for substance use treatment by_____</a:t>
            </a:r>
            <a:endParaRPr/>
          </a:p>
          <a:p>
            <a:pPr indent="-228600" lvl="1" marL="685800" rtl="0" algn="l">
              <a:lnSpc>
                <a:spcPct val="100000"/>
              </a:lnSpc>
              <a:spcBef>
                <a:spcPts val="0"/>
              </a:spcBef>
              <a:spcAft>
                <a:spcPts val="0"/>
              </a:spcAft>
              <a:buClr>
                <a:schemeClr val="dk1"/>
              </a:buClr>
              <a:buSzPts val="1200"/>
              <a:buFont typeface="Noto Sans Symbols"/>
              <a:buChar char="❑"/>
            </a:pPr>
            <a:r>
              <a:rPr lang="en-US"/>
              <a:t>CalWORKs worker to determine eligibility for transportation assistance by_____</a:t>
            </a:r>
            <a:endParaRPr/>
          </a:p>
          <a:p>
            <a:pPr indent="-228600" lvl="1" marL="685800" rtl="0" algn="l">
              <a:lnSpc>
                <a:spcPct val="100000"/>
              </a:lnSpc>
              <a:spcBef>
                <a:spcPts val="0"/>
              </a:spcBef>
              <a:spcAft>
                <a:spcPts val="0"/>
              </a:spcAft>
              <a:buClr>
                <a:schemeClr val="dk1"/>
              </a:buClr>
              <a:buSzPts val="1200"/>
              <a:buFont typeface="Noto Sans Symbols"/>
              <a:buChar char="❑"/>
            </a:pPr>
            <a:r>
              <a:rPr lang="en-US"/>
              <a:t>Parent to complete intake at substance use treatment within 5 days of receiving information from CW worker.</a:t>
            </a:r>
            <a:endParaRPr/>
          </a:p>
          <a:p>
            <a:pPr indent="-228600" lvl="1" marL="685800" rtl="0" algn="l">
              <a:lnSpc>
                <a:spcPct val="100000"/>
              </a:lnSpc>
              <a:spcBef>
                <a:spcPts val="0"/>
              </a:spcBef>
              <a:spcAft>
                <a:spcPts val="0"/>
              </a:spcAft>
              <a:buClr>
                <a:schemeClr val="dk1"/>
              </a:buClr>
              <a:buSzPts val="1200"/>
              <a:buFont typeface="Noto Sans Symbols"/>
              <a:buChar char="❑"/>
            </a:pPr>
            <a:r>
              <a:rPr lang="en-US"/>
              <a:t>CW worker to provide caregiver with referrals for Early Start provider for Baby Doe</a:t>
            </a:r>
            <a:endParaRPr/>
          </a:p>
          <a:p>
            <a:pPr indent="-228600" lvl="1" marL="685800" rtl="0" algn="l">
              <a:lnSpc>
                <a:spcPct val="100000"/>
              </a:lnSpc>
              <a:spcBef>
                <a:spcPts val="0"/>
              </a:spcBef>
              <a:spcAft>
                <a:spcPts val="0"/>
              </a:spcAft>
              <a:buClr>
                <a:schemeClr val="dk1"/>
              </a:buClr>
              <a:buSzPts val="1200"/>
              <a:buFont typeface="Noto Sans Symbols"/>
              <a:buChar char="❑"/>
            </a:pPr>
            <a:r>
              <a:rPr lang="en-US"/>
              <a:t>Caregiver to confirm intake for Early Start within 5 days of receipt of information from CW.</a:t>
            </a:r>
            <a:endParaRPr/>
          </a:p>
          <a:p>
            <a:pPr indent="0" lvl="0" marL="0" rtl="0" algn="l">
              <a:lnSpc>
                <a:spcPct val="100000"/>
              </a:lnSpc>
              <a:spcBef>
                <a:spcPts val="0"/>
              </a:spcBef>
              <a:spcAft>
                <a:spcPts val="0"/>
              </a:spcAft>
              <a:buClr>
                <a:schemeClr val="dk1"/>
              </a:buClr>
              <a:buSzPts val="1200"/>
              <a:buFont typeface="Calibri"/>
              <a:buNone/>
            </a:pPr>
            <a:r>
              <a:t/>
            </a:r>
            <a:endParaRPr/>
          </a:p>
          <a:p>
            <a:pPr indent="-171450" lvl="1" marL="400050" rtl="0" algn="l">
              <a:lnSpc>
                <a:spcPct val="100000"/>
              </a:lnSpc>
              <a:spcBef>
                <a:spcPts val="0"/>
              </a:spcBef>
              <a:spcAft>
                <a:spcPts val="0"/>
              </a:spcAft>
              <a:buClr>
                <a:schemeClr val="dk1"/>
              </a:buClr>
              <a:buSzPts val="1200"/>
              <a:buFont typeface="Arial"/>
              <a:buChar char="•"/>
            </a:pPr>
            <a:r>
              <a:rPr lang="en-US"/>
              <a:t>The meeting should also include discussion of the next meeting date and expectations for how information will be shared prior to the next meeting – via text message, phone or email – this will depend on the individual family’s situation as well as county policy</a:t>
            </a:r>
            <a:endParaRPr/>
          </a:p>
          <a:p>
            <a:pPr indent="-95250" lvl="1" marL="400050" rtl="0" algn="l">
              <a:spcBef>
                <a:spcPts val="0"/>
              </a:spcBef>
              <a:spcAft>
                <a:spcPts val="0"/>
              </a:spcAft>
              <a:buClr>
                <a:srgbClr val="000000"/>
              </a:buClr>
              <a:buSzPts val="1200"/>
              <a:buFont typeface="Arial"/>
              <a:buNone/>
            </a:pPr>
            <a:r>
              <a:t/>
            </a:r>
            <a:endParaRPr/>
          </a:p>
          <a:p>
            <a:pPr indent="-95250" lvl="1" marL="400050" rtl="0" algn="l">
              <a:spcBef>
                <a:spcPts val="0"/>
              </a:spcBef>
              <a:spcAft>
                <a:spcPts val="0"/>
              </a:spcAft>
              <a:buClr>
                <a:srgbClr val="000000"/>
              </a:buClr>
              <a:buSzPts val="1200"/>
              <a:buFont typeface="Arial"/>
              <a:buNone/>
            </a:pPr>
            <a:r>
              <a:t/>
            </a:r>
            <a:endParaRPr/>
          </a:p>
          <a:p>
            <a:pPr indent="-95250" lvl="1" marL="400050" rtl="0" algn="l">
              <a:spcBef>
                <a:spcPts val="0"/>
              </a:spcBef>
              <a:spcAft>
                <a:spcPts val="0"/>
              </a:spcAft>
              <a:buClr>
                <a:srgbClr val="000000"/>
              </a:buClr>
              <a:buSzPts val="1200"/>
              <a:buFont typeface="Arial"/>
              <a:buNone/>
            </a:pPr>
            <a:r>
              <a:t/>
            </a:r>
            <a:endParaRPr/>
          </a:p>
        </p:txBody>
      </p:sp>
      <p:sp>
        <p:nvSpPr>
          <p:cNvPr id="461" name="Google Shape;46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Through completion of the SDM, the CANS, the CalWORKs appraisals/assessments, and with the input of the family members at a CFT meeting, the team can formulate the coordinated case plan.  Ideally, this plan reflects the three-way partnership that is the foundation for Linkages: the family, CWS and CalWORKs. If someone holds the coordinated plan up, all three should say, “This is our plan.”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 counties may have two separate, but aligned and jointly developed plans. Other counties may choose to have one coordinated case plan. The important thing is the alignment and leveraging of services and collaborative support of families.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best practice is to invite the CalWORKs case manager to the Child and Family Team Meetings, which should convene at least every 6 month to monitor the plan and identify additional support needed.  The purpose of these CFTMs is to discuss successes, challenges or obstacles that come up and brainstorm ways to move forward.  The CFTMs are the vehicle by which case plans are revised and/or updated.  A family’s circumstances can change significantly in a relatively short period of time, and their case plan must be updated to reflect those changes.  For example, if a family is moving towards reunification but requires housing support, addressing the need in the CFTM can potentially reduce any delays and therefore facilitate more timely reunification.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 essential element of coordinated case planning is the sharing of resources.  CalWORKs/welfare-to-work supportive services are available to assist child welfare families access childcare, transportation, job training or secondary education as well as behavioral health or substance use disorder treatment services. In addition, the activities required in the child welfare case plan can often count toward work participation requirements in CalWORKs. Intentional teaming and planning helps promote success through preventing a duplication of efforts. In example, the parent is not being asked to attend a CalWORKs required activity at the same time their CW Social Worker has planned for a required parenting class.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Three Columns tool is something that can be used at every CFTM to ensure a shared understanding of the families’ strengths and challenges and what concrete steps are needed to progress.</a:t>
            </a:r>
            <a:endParaRPr/>
          </a:p>
        </p:txBody>
      </p:sp>
      <p:sp>
        <p:nvSpPr>
          <p:cNvPr id="472" name="Google Shape;47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Purpose:  Continue discussion of practical application of coordinated case planning activities.</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a:t>
            </a:r>
            <a:endParaRPr/>
          </a:p>
          <a:p>
            <a:pPr indent="0" lvl="0" marL="0" rtl="0" algn="l">
              <a:spcBef>
                <a:spcPts val="0"/>
              </a:spcBef>
              <a:spcAft>
                <a:spcPts val="0"/>
              </a:spcAft>
              <a:buNone/>
            </a:pPr>
            <a:r>
              <a:rPr lang="en-US"/>
              <a:t>Earlier in the day, we discussed elements of successful collaboration along with characteristics of effective teams:  Clear expectations, respect for all team members’ contributions and holding members accountable for their commitments.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By holding folks accountable, we are agreeing to fulfill our responsibilities in accordance with policies, procedures and the families’ unique situation.  In order to provide services and interventions to families that are relevant to them, that address their needs timely, the team will need to establish expectations for between-meeting communications.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400"/>
              <a:buFont typeface="Arial"/>
              <a:buNone/>
            </a:pPr>
            <a:r>
              <a:rPr lang="en-US"/>
              <a:t>Court timelines and CalWORKs participation timelines often create a sense of urgency for the family as well as for staff.  To maximize efficiency, team members should maintain communication between CFTMs so that any significant changes/updates can be addressed and the plan can be revised prior to the next CFTM.  While CFTMs can be convened as frequently as the family circumstances dictate, oftentimes a a phone call or email can serve to communicate the necessary information.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spcBef>
                <a:spcPts val="0"/>
              </a:spcBef>
              <a:spcAft>
                <a:spcPts val="0"/>
              </a:spcAft>
              <a:buNone/>
            </a:pPr>
            <a:r>
              <a:rPr lang="en-US"/>
              <a:t>Both CW and CalWORKs are required to complete periodic reassessments to determine the family’s current functioning.  To maximize the use of the CFTM time, team members are encouraged to complete all required reassessments prior to the CFTM so that information can be shared during the meeting.  This will ensure that all meeting participants have been provided with the most updated information possible.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spcBef>
                <a:spcPts val="0"/>
              </a:spcBef>
              <a:spcAft>
                <a:spcPts val="0"/>
              </a:spcAft>
              <a:buNone/>
            </a:pPr>
            <a:r>
              <a:rPr lang="en-US"/>
              <a:t>Through coordinated case planning, notification of key milestones in the life of the case becomes a natural part of ongoing communication. One of these milestones is when the family’s involvement in either their child welfare case or their CalWORKs case is about to end.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Closure activities for a family involved with Linkages include transition planning related to how after care or follow-on support needs can best be met. This is where strategies used in the primary and secondary prevention levels of Linkages may again be relevant.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400"/>
              <a:buFont typeface="Arial"/>
              <a:buNone/>
            </a:pPr>
            <a:r>
              <a:rPr lang="en-US"/>
              <a:t>Connecting families to community-based supports, information and resources that build their parenting skills and promote the protective capacity of their family can help keep children safe and families stable in the months and years ahead.</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Ask participants:</a:t>
            </a:r>
            <a:endParaRPr/>
          </a:p>
          <a:p>
            <a:pPr indent="0" lvl="0" marL="0" rtl="0" algn="l">
              <a:lnSpc>
                <a:spcPct val="100000"/>
              </a:lnSpc>
              <a:spcBef>
                <a:spcPts val="0"/>
              </a:spcBef>
              <a:spcAft>
                <a:spcPts val="0"/>
              </a:spcAft>
              <a:buClr>
                <a:schemeClr val="dk1"/>
              </a:buClr>
              <a:buSzPts val="1400"/>
              <a:buFont typeface="Arial"/>
              <a:buNone/>
            </a:pPr>
            <a:r>
              <a:rPr lang="en-US"/>
              <a:t>How do you coordinate case plans between CWS and CalWORKs? </a:t>
            </a:r>
            <a:endParaRPr/>
          </a:p>
          <a:p>
            <a:pPr indent="0" lvl="0" marL="0" rtl="0" algn="l">
              <a:lnSpc>
                <a:spcPct val="100000"/>
              </a:lnSpc>
              <a:spcBef>
                <a:spcPts val="0"/>
              </a:spcBef>
              <a:spcAft>
                <a:spcPts val="0"/>
              </a:spcAft>
              <a:buClr>
                <a:schemeClr val="dk1"/>
              </a:buClr>
              <a:buSzPts val="1400"/>
              <a:buFont typeface="Arial"/>
              <a:buNone/>
            </a:pPr>
            <a:r>
              <a:rPr lang="en-US"/>
              <a:t>If this is new to your county, what do you think would be the best way to do this?</a:t>
            </a:r>
            <a:endParaRPr/>
          </a:p>
        </p:txBody>
      </p:sp>
      <p:sp>
        <p:nvSpPr>
          <p:cNvPr id="482" name="Google Shape;48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Practice identification of areas in which teaming can support families.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Activity: Small group discussion, table groups or break out rooms of 5-6 participants. 15 min.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Instructions:</a:t>
            </a:r>
            <a:endParaRPr/>
          </a:p>
          <a:p>
            <a:pPr indent="0" lvl="0" marL="0" rtl="0" algn="l">
              <a:spcBef>
                <a:spcPts val="0"/>
              </a:spcBef>
              <a:spcAft>
                <a:spcPts val="0"/>
              </a:spcAft>
              <a:buNone/>
            </a:pPr>
            <a:r>
              <a:rPr lang="en-US"/>
              <a:t>Read vignette on page 20 of their CCP Trainee Workbook, and discuss:</a:t>
            </a:r>
            <a:endParaRPr/>
          </a:p>
          <a:p>
            <a:pPr indent="-228600" lvl="1" marL="685800" rtl="0" algn="l">
              <a:spcBef>
                <a:spcPts val="0"/>
              </a:spcBef>
              <a:spcAft>
                <a:spcPts val="0"/>
              </a:spcAft>
              <a:buClr>
                <a:schemeClr val="dk1"/>
              </a:buClr>
              <a:buSzPts val="1200"/>
              <a:buFont typeface="Arial"/>
              <a:buAutoNum type="arabicPeriod"/>
            </a:pPr>
            <a:r>
              <a:rPr lang="en-US"/>
              <a:t>What would CalWORKs and CWS be doing to facilitate communication and the coordination of services?</a:t>
            </a:r>
            <a:endParaRPr/>
          </a:p>
          <a:p>
            <a:pPr indent="-228600" lvl="1" marL="685800" rtl="0" algn="l">
              <a:spcBef>
                <a:spcPts val="0"/>
              </a:spcBef>
              <a:spcAft>
                <a:spcPts val="0"/>
              </a:spcAft>
              <a:buClr>
                <a:schemeClr val="dk1"/>
              </a:buClr>
              <a:buSzPts val="1200"/>
              <a:buFont typeface="Arial"/>
              <a:buAutoNum type="arabicPeriod"/>
            </a:pPr>
            <a:r>
              <a:rPr lang="en-US"/>
              <a:t>What would CalWORKs need from Child Welfare?</a:t>
            </a:r>
            <a:endParaRPr/>
          </a:p>
          <a:p>
            <a:pPr indent="-228600" lvl="1" marL="685800" rtl="0" algn="l">
              <a:spcBef>
                <a:spcPts val="0"/>
              </a:spcBef>
              <a:spcAft>
                <a:spcPts val="0"/>
              </a:spcAft>
              <a:buClr>
                <a:schemeClr val="dk1"/>
              </a:buClr>
              <a:buSzPts val="1200"/>
              <a:buFont typeface="Arial"/>
              <a:buAutoNum type="arabicPeriod"/>
            </a:pPr>
            <a:r>
              <a:rPr lang="en-US"/>
              <a:t>What would Child Welfare need from CalWORKs?</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US"/>
              <a:t>**refer participants to their workbook for the vignette and to make notes.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Have participants share when they return to the main room/group.</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Activity: Vignette- Collaborative Approach</a:t>
            </a:r>
            <a:endParaRPr b="1"/>
          </a:p>
          <a:p>
            <a:pPr indent="0" lvl="0" marL="0" rtl="0" algn="l">
              <a:spcBef>
                <a:spcPts val="0"/>
              </a:spcBef>
              <a:spcAft>
                <a:spcPts val="0"/>
              </a:spcAft>
              <a:buNone/>
            </a:pPr>
            <a:r>
              <a:t/>
            </a:r>
            <a:endParaRPr/>
          </a:p>
          <a:p>
            <a:pPr indent="0" lvl="0" marL="0" rtl="0" algn="l">
              <a:spcBef>
                <a:spcPts val="0"/>
              </a:spcBef>
              <a:spcAft>
                <a:spcPts val="0"/>
              </a:spcAft>
              <a:buNone/>
            </a:pPr>
            <a:r>
              <a:rPr i="1" lang="en-US"/>
              <a:t>CalWORKs Support</a:t>
            </a:r>
            <a:endParaRPr i="1"/>
          </a:p>
          <a:p>
            <a:pPr indent="0" lvl="0" marL="0" rtl="0" algn="l">
              <a:spcBef>
                <a:spcPts val="0"/>
              </a:spcBef>
              <a:spcAft>
                <a:spcPts val="0"/>
              </a:spcAft>
              <a:buNone/>
            </a:pPr>
            <a:r>
              <a:rPr lang="en-US"/>
              <a:t>CalWORKs was able to provide immediate rental assistance to prevent eviction and ensure housing stability. Mom and Dad were offered employment support services including resume assistance, job search resources, referrals to potential employers, and childcare to assist during job search/work.</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US"/>
              <a:t>Teaming for Supportive Services</a:t>
            </a:r>
            <a:endParaRPr i="1"/>
          </a:p>
          <a:p>
            <a:pPr indent="0" lvl="0" marL="0" rtl="0" algn="l">
              <a:spcBef>
                <a:spcPts val="0"/>
              </a:spcBef>
              <a:spcAft>
                <a:spcPts val="0"/>
              </a:spcAft>
              <a:buNone/>
            </a:pPr>
            <a:r>
              <a:rPr lang="en-US"/>
              <a:t>The CWS social worker identified that the family is both active with CalWORKs and CWS involvement.</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i="1" lang="en-US"/>
              <a:t>Collaborative Approach</a:t>
            </a:r>
            <a:endParaRPr i="1"/>
          </a:p>
          <a:p>
            <a:pPr indent="0" lvl="0" marL="0" rtl="0" algn="l">
              <a:spcBef>
                <a:spcPts val="0"/>
              </a:spcBef>
              <a:spcAft>
                <a:spcPts val="0"/>
              </a:spcAft>
              <a:buNone/>
            </a:pPr>
            <a:r>
              <a:rPr lang="en-US"/>
              <a:t>Both CalWORKs and CWS collaborated closely to coordinate services and support for the Carillo family. Joint meetings were held to discuss the family’s case, share information, and develop a comprehensive service plan tailored to the family’s unique needs, strengths, and circumstances. By leveraging the skills and strengths of both CWS &amp; CalWORKs and the resources of both agencies, the family received integrated support that addressed their immediate needs and promoted their long-term stability.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91" name="Google Shape;49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Participants commit to at least one action they can take in order to support Linkages.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400"/>
              <a:buFont typeface="Arial"/>
              <a:buNone/>
            </a:pPr>
            <a:r>
              <a:rPr lang="en-US"/>
              <a:t>Trainer Notes:</a:t>
            </a:r>
            <a:endParaRPr/>
          </a:p>
          <a:p>
            <a:pPr indent="0" lvl="0" marL="0" rtl="0" algn="l">
              <a:spcBef>
                <a:spcPts val="0"/>
              </a:spcBef>
              <a:spcAft>
                <a:spcPts val="0"/>
              </a:spcAft>
              <a:buNone/>
            </a:pPr>
            <a:r>
              <a:rPr lang="en-US"/>
              <a:t>Spend a few minutes highlighting the lessons learned on the slide to prepare participants for the Linkages in Action whiteboard activity next slide.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00" name="Google Shape;50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Purpose:  Participants commit to at least one action they can take in order to support Linkages.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Activity: Linkages in Action Whiteboard Activity</a:t>
            </a:r>
            <a:r>
              <a:rPr lang="en-US"/>
              <a:t> (15 minutes)</a:t>
            </a:r>
            <a:endParaRPr/>
          </a:p>
          <a:p>
            <a:pPr indent="0" lvl="0" marL="0" rtl="0" algn="l">
              <a:spcBef>
                <a:spcPts val="0"/>
              </a:spcBef>
              <a:spcAft>
                <a:spcPts val="0"/>
              </a:spcAft>
              <a:buNone/>
            </a:pPr>
            <a:r>
              <a:rPr lang="en-US"/>
              <a:t>Instructions: On page 21 of your Linkages Coordinated Case Planning Trainee Workbook, write down one thing you need to do to coordinate with the child welfare social worker/WTW case manager on a case where there is a mutual family in your county.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After giving participants a few minutes to write down their commitment in their workbook, ask participants to share with the larger group. This can be done verbally, in the chat, or on the whiteboard depending on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Virtual delivery: show participants how to use white board to add a sticky note with their response)</a:t>
            </a:r>
            <a:endParaRPr/>
          </a:p>
          <a:p>
            <a:pPr indent="0" lvl="0" marL="0" rtl="0" algn="l">
              <a:spcBef>
                <a:spcPts val="0"/>
              </a:spcBef>
              <a:spcAft>
                <a:spcPts val="0"/>
              </a:spcAft>
              <a:buNone/>
            </a:pPr>
            <a:r>
              <a:rPr lang="en-US"/>
              <a:t>For in-person delivery, utilize chart paper or have participants share out loud.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b="1" lang="en-US"/>
              <a:t>Trainer Notes:</a:t>
            </a:r>
            <a:endParaRPr b="1"/>
          </a:p>
          <a:p>
            <a:pPr indent="0" lvl="0" marL="0" rtl="0" algn="l">
              <a:spcBef>
                <a:spcPts val="0"/>
              </a:spcBef>
              <a:spcAft>
                <a:spcPts val="0"/>
              </a:spcAft>
              <a:buNone/>
            </a:pPr>
            <a:r>
              <a:rPr lang="en-US"/>
              <a:t>Spend a few minutes highlighting the comments on the White Board or sharing out in the larger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Remind participants that even if their local county has not yet implemented Linkages, they still can commit to an action that will support cross-program collaboration.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Refer participants to trainee workbook to make notes during the activity in the action plan section. Remind them that there is additional information intended to serve as a resource to them for later reference within their workbook.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Share:</a:t>
            </a:r>
            <a:endParaRPr/>
          </a:p>
          <a:p>
            <a:pPr indent="0" lvl="0" marL="0" rtl="0" algn="l">
              <a:spcBef>
                <a:spcPts val="0"/>
              </a:spcBef>
              <a:spcAft>
                <a:spcPts val="0"/>
              </a:spcAft>
              <a:buNone/>
            </a:pPr>
            <a:r>
              <a:rPr lang="en-US" u="sng">
                <a:solidFill>
                  <a:schemeClr val="hlink"/>
                </a:solidFill>
                <a:hlinkClick r:id="rId2"/>
              </a:rPr>
              <a:t>https://cfpic.org/initial-linkages-evaluation-results-families-share-their-perspective/</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1" name="Google Shape;521;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531" name="Google Shape;531;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Trainer Notes:</a:t>
            </a:r>
            <a:endParaRPr/>
          </a:p>
          <a:p>
            <a:pPr indent="0" lvl="0" marL="0" rtl="0" algn="l">
              <a:spcBef>
                <a:spcPts val="0"/>
              </a:spcBef>
              <a:spcAft>
                <a:spcPts val="0"/>
              </a:spcAft>
              <a:buNone/>
            </a:pPr>
            <a:r>
              <a:rPr lang="en-US"/>
              <a:t>Guide participants through a feedback dialogue regarding what worked well for them and anything they feel could be improved with the training.</a:t>
            </a:r>
            <a:endParaRPr/>
          </a:p>
        </p:txBody>
      </p:sp>
      <p:sp>
        <p:nvSpPr>
          <p:cNvPr id="545" name="Google Shape;545;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4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9" name="Google Shape;39;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4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4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4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4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4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8"/>
          <p:cNvSpPr/>
          <p:nvPr>
            <p:ph idx="2" type="pic"/>
          </p:nvPr>
        </p:nvSpPr>
        <p:spPr>
          <a:xfrm>
            <a:off x="5183188" y="987425"/>
            <a:ext cx="6172200" cy="4873625"/>
          </a:xfrm>
          <a:prstGeom prst="rect">
            <a:avLst/>
          </a:prstGeom>
          <a:noFill/>
          <a:ln>
            <a:noFill/>
          </a:ln>
        </p:spPr>
      </p:sp>
      <p:sp>
        <p:nvSpPr>
          <p:cNvPr id="68" name="Google Shape;68;p4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1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hyperlink" Target="https://www.cdss.ca.gov/inforesources/cdss-programs/foster-care/healthy-sexual-development-project/expectant-parent-and-parenting-support-hub#HRC" TargetMode="External"/><Relationship Id="rId4" Type="http://schemas.openxmlformats.org/officeDocument/2006/relationships/hyperlink" Target="https://www.cwda.org/sites/main/files/file-attachments/day_1_b1_s5_calworks_2.0_road_tests_implementation_insights_and_county_experiences_0.pdf" TargetMode="External"/><Relationship Id="rId11" Type="http://schemas.openxmlformats.org/officeDocument/2006/relationships/hyperlink" Target="https://www.cwda.org/sites/main/files/file-attachments/day_1_b1_s5_calworks_2.0_road_tests_implementation_insights_and_county_experiences_0.pdf" TargetMode="External"/><Relationship Id="rId10" Type="http://schemas.openxmlformats.org/officeDocument/2006/relationships/hyperlink" Target="https://www.cdss.ca.gov/Portals/9/Additional-Resources/Forms-and-Brochures/2020/I-L/LIC9274.pdf?ver=2022-02-22-163616-390" TargetMode="External"/><Relationship Id="rId9" Type="http://schemas.openxmlformats.org/officeDocument/2006/relationships/hyperlink" Target="https://www.cdss.ca.gov/portals/9/additional-resou" TargetMode="External"/><Relationship Id="rId5" Type="http://schemas.openxmlformats.org/officeDocument/2006/relationships/hyperlink" Target="https://nfyi.org/issues/homelessness/" TargetMode="External"/><Relationship Id="rId6" Type="http://schemas.openxmlformats.org/officeDocument/2006/relationships/hyperlink" Target="https://linkages.cfpic.org/detailed-history-of-linkages-in-california/" TargetMode="External"/><Relationship Id="rId7" Type="http://schemas.openxmlformats.org/officeDocument/2006/relationships/hyperlink" Target="https://experience.arcgis.com/experience/7227e954a08a4d2cb990949aa029275d/page/Dashboard/" TargetMode="External"/><Relationship Id="rId8" Type="http://schemas.openxmlformats.org/officeDocument/2006/relationships/hyperlink" Target="https://linkages.cfpic.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9477829" y="0"/>
            <a:ext cx="2714171"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90" name="Google Shape;90;p1"/>
          <p:cNvCxnSpPr/>
          <p:nvPr/>
        </p:nvCxnSpPr>
        <p:spPr>
          <a:xfrm>
            <a:off x="856662" y="4628537"/>
            <a:ext cx="2458039" cy="0"/>
          </a:xfrm>
          <a:prstGeom prst="straightConnector1">
            <a:avLst/>
          </a:prstGeom>
          <a:noFill/>
          <a:ln cap="flat" cmpd="sng" w="12700">
            <a:solidFill>
              <a:srgbClr val="7F7F7F"/>
            </a:solidFill>
            <a:prstDash val="solid"/>
            <a:miter lim="800000"/>
            <a:headEnd len="sm" w="sm" type="none"/>
            <a:tailEnd len="sm" w="sm" type="none"/>
          </a:ln>
        </p:spPr>
      </p:cxnSp>
      <p:pic>
        <p:nvPicPr>
          <p:cNvPr descr="Happy parents posing with their daughter at home." id="91" name="Google Shape;91;p1"/>
          <p:cNvPicPr preferRelativeResize="0"/>
          <p:nvPr/>
        </p:nvPicPr>
        <p:blipFill rotWithShape="1">
          <a:blip r:embed="rId3">
            <a:alphaModFix/>
          </a:blip>
          <a:srcRect b="25588" l="16301" r="37994" t="10643"/>
          <a:stretch/>
        </p:blipFill>
        <p:spPr>
          <a:xfrm>
            <a:off x="5725886" y="754744"/>
            <a:ext cx="5751848" cy="5348514"/>
          </a:xfrm>
          <a:custGeom>
            <a:rect b="b" l="l" r="r" t="t"/>
            <a:pathLst>
              <a:path extrusionOk="0" h="5348514" w="8877298">
                <a:moveTo>
                  <a:pt x="0" y="0"/>
                </a:moveTo>
                <a:lnTo>
                  <a:pt x="8877298" y="0"/>
                </a:lnTo>
                <a:lnTo>
                  <a:pt x="8877298" y="5348514"/>
                </a:lnTo>
                <a:lnTo>
                  <a:pt x="0" y="5348514"/>
                </a:lnTo>
                <a:close/>
              </a:path>
            </a:pathLst>
          </a:custGeom>
          <a:noFill/>
          <a:ln>
            <a:noFill/>
          </a:ln>
        </p:spPr>
      </p:pic>
      <p:pic>
        <p:nvPicPr>
          <p:cNvPr descr="Linkages 2.0 logo with four overlapping circles and the tagline CalWORKS &amp; Child Welfare Collaboration." id="92" name="Google Shape;92;p1"/>
          <p:cNvPicPr preferRelativeResize="0"/>
          <p:nvPr/>
        </p:nvPicPr>
        <p:blipFill rotWithShape="1">
          <a:blip r:embed="rId4">
            <a:alphaModFix/>
          </a:blip>
          <a:srcRect b="0" l="0" r="0" t="0"/>
          <a:stretch/>
        </p:blipFill>
        <p:spPr>
          <a:xfrm>
            <a:off x="609679" y="5013320"/>
            <a:ext cx="4959539" cy="1458688"/>
          </a:xfrm>
          <a:prstGeom prst="rect">
            <a:avLst/>
          </a:prstGeom>
          <a:noFill/>
          <a:ln>
            <a:noFill/>
          </a:ln>
        </p:spPr>
      </p:pic>
      <p:sp>
        <p:nvSpPr>
          <p:cNvPr id="93" name="Google Shape;93;p1"/>
          <p:cNvSpPr txBox="1"/>
          <p:nvPr>
            <p:ph type="ctrTitle"/>
          </p:nvPr>
        </p:nvSpPr>
        <p:spPr>
          <a:xfrm>
            <a:off x="754743" y="1981775"/>
            <a:ext cx="4794081" cy="126188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sz="3800"/>
              <a:t>A Roadmap to Strengthening Families</a:t>
            </a:r>
            <a:endParaRPr sz="3800"/>
          </a:p>
        </p:txBody>
      </p:sp>
      <p:sp>
        <p:nvSpPr>
          <p:cNvPr id="94" name="Google Shape;94;p1"/>
          <p:cNvSpPr txBox="1"/>
          <p:nvPr/>
        </p:nvSpPr>
        <p:spPr>
          <a:xfrm>
            <a:off x="754743" y="1162666"/>
            <a:ext cx="4754563" cy="708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2000"/>
              <a:buFont typeface="Play"/>
              <a:buNone/>
            </a:pPr>
            <a:r>
              <a:rPr b="0" i="0" lang="en-US" sz="2000" u="none" cap="none" strike="noStrike">
                <a:solidFill>
                  <a:srgbClr val="595959"/>
                </a:solidFill>
                <a:latin typeface="Play"/>
                <a:ea typeface="Play"/>
                <a:cs typeface="Play"/>
                <a:sym typeface="Play"/>
              </a:rPr>
              <a:t>LINKAGES: </a:t>
            </a:r>
            <a:br>
              <a:rPr b="0" i="0" lang="en-US" sz="2000" u="none" cap="none" strike="noStrike">
                <a:solidFill>
                  <a:srgbClr val="595959"/>
                </a:solidFill>
                <a:latin typeface="Play"/>
                <a:ea typeface="Play"/>
                <a:cs typeface="Play"/>
                <a:sym typeface="Play"/>
              </a:rPr>
            </a:br>
            <a:r>
              <a:rPr b="0" i="0" lang="en-US" sz="2000" u="none" cap="none" strike="noStrike">
                <a:solidFill>
                  <a:srgbClr val="595959"/>
                </a:solidFill>
                <a:latin typeface="Play"/>
                <a:ea typeface="Play"/>
                <a:cs typeface="Play"/>
                <a:sym typeface="Play"/>
              </a:rPr>
              <a:t>COORDINATED CASE PLANNING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5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500"/>
                                        <p:tgtEl>
                                          <p:spTgt spid="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Mother and young daughter smiling and hugging while having breakfast at home in the morning." id="100" name="Google Shape;100;p2"/>
          <p:cNvPicPr preferRelativeResize="0"/>
          <p:nvPr/>
        </p:nvPicPr>
        <p:blipFill rotWithShape="1">
          <a:blip r:embed="rId3">
            <a:alphaModFix/>
          </a:blip>
          <a:srcRect b="10684" l="735" r="765" t="9183"/>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101" name="Google Shape;101;p2"/>
          <p:cNvGrpSpPr/>
          <p:nvPr/>
        </p:nvGrpSpPr>
        <p:grpSpPr>
          <a:xfrm>
            <a:off x="5639737" y="4220165"/>
            <a:ext cx="5184610" cy="868854"/>
            <a:chOff x="5639737" y="4220165"/>
            <a:chExt cx="5184610" cy="868854"/>
          </a:xfrm>
        </p:grpSpPr>
        <p:sp>
          <p:nvSpPr>
            <p:cNvPr id="102" name="Google Shape;102;p2"/>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2"/>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4" name="Google Shape;104;p2"/>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 name="Google Shape;105;p2"/>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06" name="Google Shape;106;p2"/>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u="none" cap="none" strike="noStrike">
                <a:solidFill>
                  <a:srgbClr val="7F7F7F"/>
                </a:solidFill>
                <a:latin typeface="Arial"/>
                <a:ea typeface="Arial"/>
                <a:cs typeface="Arial"/>
                <a:sym typeface="Arial"/>
              </a:rPr>
              <a:t>linkages.cfpic.org</a:t>
            </a:r>
            <a:endParaRPr b="0" i="0" sz="1200" u="none" cap="none" strike="noStrike">
              <a:solidFill>
                <a:srgbClr val="7F7F7F"/>
              </a:solidFill>
              <a:latin typeface="Arial"/>
              <a:ea typeface="Arial"/>
              <a:cs typeface="Arial"/>
              <a:sym typeface="Arial"/>
            </a:endParaRPr>
          </a:p>
        </p:txBody>
      </p:sp>
      <p:sp>
        <p:nvSpPr>
          <p:cNvPr id="107" name="Google Shape;107;p2"/>
          <p:cNvSpPr txBox="1"/>
          <p:nvPr/>
        </p:nvSpPr>
        <p:spPr>
          <a:xfrm>
            <a:off x="2120188" y="3796278"/>
            <a:ext cx="2222128" cy="712503"/>
          </a:xfrm>
          <a:prstGeom prst="rect">
            <a:avLst/>
          </a:prstGeom>
          <a:noFill/>
          <a:ln>
            <a:noFill/>
          </a:ln>
        </p:spPr>
        <p:txBody>
          <a:bodyPr anchorCtr="0" anchor="b" bIns="0" lIns="91425" spcFirstLastPara="1" rIns="91425" wrap="square" tIns="45700">
            <a:spAutoFit/>
          </a:bodyPr>
          <a:lstStyle/>
          <a:p>
            <a:pPr indent="0" lvl="0" marL="0" marR="0" rtl="0" algn="r">
              <a:lnSpc>
                <a:spcPct val="158823"/>
              </a:lnSpc>
              <a:spcBef>
                <a:spcPts val="0"/>
              </a:spcBef>
              <a:spcAft>
                <a:spcPts val="0"/>
              </a:spcAft>
              <a:buNone/>
            </a:pPr>
            <a:r>
              <a:rPr b="0" i="0" lang="en-US" sz="1700" u="none" cap="none" strike="noStrike">
                <a:solidFill>
                  <a:schemeClr val="dk1"/>
                </a:solidFill>
                <a:latin typeface="Play"/>
                <a:ea typeface="Play"/>
                <a:cs typeface="Play"/>
                <a:sym typeface="Play"/>
              </a:rPr>
              <a:t>Getting Started </a:t>
            </a:r>
            <a:br>
              <a:rPr b="0" i="0" lang="en-US" sz="1700" u="none" cap="none" strike="noStrike">
                <a:solidFill>
                  <a:schemeClr val="dk1"/>
                </a:solidFill>
                <a:latin typeface="Play"/>
                <a:ea typeface="Play"/>
                <a:cs typeface="Play"/>
                <a:sym typeface="Play"/>
              </a:rPr>
            </a:br>
            <a:r>
              <a:rPr b="0" i="0" lang="en-US" sz="1700" u="none" cap="none" strike="noStrike">
                <a:solidFill>
                  <a:schemeClr val="dk1"/>
                </a:solidFill>
                <a:latin typeface="Play"/>
                <a:ea typeface="Play"/>
                <a:cs typeface="Play"/>
                <a:sym typeface="Play"/>
              </a:rPr>
              <a:t>and Introductions</a:t>
            </a:r>
            <a:endParaRPr/>
          </a:p>
        </p:txBody>
      </p:sp>
      <p:sp>
        <p:nvSpPr>
          <p:cNvPr id="108" name="Google Shape;108;p2"/>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Welcome!</a:t>
            </a:r>
            <a:endParaRPr/>
          </a:p>
        </p:txBody>
      </p:sp>
      <p:sp>
        <p:nvSpPr>
          <p:cNvPr id="109" name="Google Shape;109;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p:nvPr/>
        </p:nvSpPr>
        <p:spPr>
          <a:xfrm>
            <a:off x="6096001" y="1509485"/>
            <a:ext cx="4586514" cy="45937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Two women looking down at a shared project." id="116" name="Google Shape;116;p3"/>
          <p:cNvPicPr preferRelativeResize="0"/>
          <p:nvPr/>
        </p:nvPicPr>
        <p:blipFill rotWithShape="1">
          <a:blip r:embed="rId3">
            <a:alphaModFix/>
          </a:blip>
          <a:srcRect b="0" l="30883" r="2472" t="0"/>
          <a:stretch/>
        </p:blipFill>
        <p:spPr>
          <a:xfrm>
            <a:off x="7163243" y="754743"/>
            <a:ext cx="4274014" cy="4280777"/>
          </a:xfrm>
          <a:prstGeom prst="rect">
            <a:avLst/>
          </a:prstGeom>
          <a:noFill/>
          <a:ln>
            <a:noFill/>
          </a:ln>
        </p:spPr>
      </p:pic>
      <p:sp>
        <p:nvSpPr>
          <p:cNvPr id="117" name="Google Shape;117;p3"/>
          <p:cNvSpPr txBox="1"/>
          <p:nvPr/>
        </p:nvSpPr>
        <p:spPr>
          <a:xfrm>
            <a:off x="754743" y="5826258"/>
            <a:ext cx="319813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accent4"/>
                </a:solidFill>
                <a:latin typeface="Arial"/>
                <a:ea typeface="Arial"/>
                <a:cs typeface="Arial"/>
                <a:sym typeface="Arial"/>
              </a:rPr>
              <a:t>linkages.cfpic.org </a:t>
            </a:r>
            <a:endParaRPr/>
          </a:p>
        </p:txBody>
      </p:sp>
      <p:sp>
        <p:nvSpPr>
          <p:cNvPr id="118" name="Google Shape;118;p3"/>
          <p:cNvSpPr txBox="1"/>
          <p:nvPr/>
        </p:nvSpPr>
        <p:spPr>
          <a:xfrm>
            <a:off x="754741" y="1509485"/>
            <a:ext cx="4677229" cy="3554819"/>
          </a:xfrm>
          <a:prstGeom prst="rect">
            <a:avLst/>
          </a:prstGeom>
          <a:noFill/>
          <a:ln>
            <a:noFill/>
          </a:ln>
        </p:spPr>
        <p:txBody>
          <a:bodyPr anchorCtr="0" anchor="t" bIns="45700" lIns="91425" spcFirstLastPara="1" rIns="91425" wrap="square" tIns="45700">
            <a:spAutoFit/>
          </a:bodyPr>
          <a:lstStyle/>
          <a:p>
            <a:pPr indent="-292100" lvl="0" marL="292100"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Introductions/Group Agreements</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Review of Materials</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Linkages 2.0, Brief History</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Does It Work?</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What is Coordinated Case Planning?</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The Power of Partnership</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Teaming with Families</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Local Implementation</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Lessons Learned</a:t>
            </a:r>
            <a:endParaRPr/>
          </a:p>
          <a:p>
            <a:pPr indent="-292100" lvl="0" marL="292100" marR="0" rtl="0" algn="l">
              <a:spcBef>
                <a:spcPts val="6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Wrap-Up: Questions and Discussion</a:t>
            </a:r>
            <a:endParaRPr/>
          </a:p>
        </p:txBody>
      </p:sp>
      <p:sp>
        <p:nvSpPr>
          <p:cNvPr id="119" name="Google Shape;119;p3"/>
          <p:cNvSpPr txBox="1"/>
          <p:nvPr>
            <p:ph idx="4294967295" type="title"/>
          </p:nvPr>
        </p:nvSpPr>
        <p:spPr>
          <a:xfrm>
            <a:off x="754742" y="754743"/>
            <a:ext cx="518735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Agenda</a:t>
            </a:r>
            <a:endParaRPr/>
          </a:p>
        </p:txBody>
      </p:sp>
      <p:sp>
        <p:nvSpPr>
          <p:cNvPr id="120" name="Google Shape;1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p:nvPr/>
        </p:nvSpPr>
        <p:spPr>
          <a:xfrm>
            <a:off x="0" y="0"/>
            <a:ext cx="12191999" cy="6858000"/>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27" name="Google Shape;127;p4"/>
          <p:cNvPicPr preferRelativeResize="0"/>
          <p:nvPr/>
        </p:nvPicPr>
        <p:blipFill rotWithShape="1">
          <a:blip r:embed="rId3">
            <a:alphaModFix/>
          </a:blip>
          <a:srcRect b="15160" l="-1" r="13271" t="0"/>
          <a:stretch/>
        </p:blipFill>
        <p:spPr>
          <a:xfrm>
            <a:off x="6760032" y="1544466"/>
            <a:ext cx="5431969" cy="5313535"/>
          </a:xfrm>
          <a:prstGeom prst="rect">
            <a:avLst/>
          </a:prstGeom>
          <a:noFill/>
          <a:ln>
            <a:noFill/>
          </a:ln>
        </p:spPr>
      </p:pic>
      <p:sp>
        <p:nvSpPr>
          <p:cNvPr id="128" name="Google Shape;128;p4"/>
          <p:cNvSpPr txBox="1"/>
          <p:nvPr>
            <p:ph idx="4294967295" type="title"/>
          </p:nvPr>
        </p:nvSpPr>
        <p:spPr>
          <a:xfrm>
            <a:off x="754742" y="754743"/>
            <a:ext cx="6320972"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Introduce Yourself</a:t>
            </a:r>
            <a:endParaRPr/>
          </a:p>
        </p:txBody>
      </p:sp>
      <p:sp>
        <p:nvSpPr>
          <p:cNvPr id="129" name="Google Shape;129;p4"/>
          <p:cNvSpPr txBox="1"/>
          <p:nvPr/>
        </p:nvSpPr>
        <p:spPr>
          <a:xfrm>
            <a:off x="754741" y="1691640"/>
            <a:ext cx="4986101" cy="4031873"/>
          </a:xfrm>
          <a:prstGeom prst="rect">
            <a:avLst/>
          </a:prstGeom>
          <a:noFill/>
          <a:ln>
            <a:noFill/>
          </a:ln>
        </p:spPr>
        <p:txBody>
          <a:bodyPr anchorCtr="0" anchor="t" bIns="45700" lIns="91425" spcFirstLastPara="1" rIns="91425" wrap="square" tIns="45700">
            <a:spAutoFit/>
          </a:bodyPr>
          <a:lstStyle/>
          <a:p>
            <a:pPr indent="-339725" lvl="0" marL="346075"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Name</a:t>
            </a:r>
            <a:endParaRPr/>
          </a:p>
          <a:p>
            <a:pPr indent="-339725" lvl="0" marL="346075" marR="0" rtl="0" algn="l">
              <a:spcBef>
                <a:spcPts val="18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County</a:t>
            </a:r>
            <a:endParaRPr/>
          </a:p>
          <a:p>
            <a:pPr indent="-339725" lvl="0" marL="346075" marR="0" rtl="0" algn="l">
              <a:spcBef>
                <a:spcPts val="18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Role</a:t>
            </a:r>
            <a:endParaRPr/>
          </a:p>
          <a:p>
            <a:pPr indent="-339725" lvl="0" marL="346075" marR="0" rtl="0" algn="l">
              <a:spcBef>
                <a:spcPts val="18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What is your experience </a:t>
            </a:r>
            <a:br>
              <a:rPr lang="en-US" sz="2800">
                <a:solidFill>
                  <a:schemeClr val="dk1"/>
                </a:solidFill>
                <a:latin typeface="Arial"/>
                <a:ea typeface="Arial"/>
                <a:cs typeface="Arial"/>
                <a:sym typeface="Arial"/>
              </a:rPr>
            </a:br>
            <a:r>
              <a:rPr lang="en-US" sz="2800">
                <a:solidFill>
                  <a:schemeClr val="dk1"/>
                </a:solidFill>
                <a:latin typeface="Arial"/>
                <a:ea typeface="Arial"/>
                <a:cs typeface="Arial"/>
                <a:sym typeface="Arial"/>
              </a:rPr>
              <a:t>with Linkages?</a:t>
            </a:r>
            <a:endParaRPr/>
          </a:p>
          <a:p>
            <a:pPr indent="-339725" lvl="0" marL="346075" marR="0" rtl="0" algn="l">
              <a:spcBef>
                <a:spcPts val="18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What keeps you coming back to this work every day?</a:t>
            </a:r>
            <a:endParaRPr/>
          </a:p>
        </p:txBody>
      </p:sp>
      <p:sp>
        <p:nvSpPr>
          <p:cNvPr id="130" name="Google Shape;1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p:nvPr/>
        </p:nvSpPr>
        <p:spPr>
          <a:xfrm>
            <a:off x="1" y="0"/>
            <a:ext cx="6095999" cy="6103257"/>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7" name="Google Shape;137;p5"/>
          <p:cNvSpPr txBox="1"/>
          <p:nvPr>
            <p:ph idx="4294967295" type="title"/>
          </p:nvPr>
        </p:nvSpPr>
        <p:spPr>
          <a:xfrm>
            <a:off x="754742" y="754743"/>
            <a:ext cx="518735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Group Agreements</a:t>
            </a:r>
            <a:endParaRPr/>
          </a:p>
        </p:txBody>
      </p:sp>
      <p:pic>
        <p:nvPicPr>
          <p:cNvPr descr="Hands raised in a office setting." id="138" name="Google Shape;138;p5"/>
          <p:cNvPicPr preferRelativeResize="0"/>
          <p:nvPr/>
        </p:nvPicPr>
        <p:blipFill rotWithShape="1">
          <a:blip r:embed="rId3">
            <a:alphaModFix/>
          </a:blip>
          <a:srcRect b="0" l="21034" r="5444" t="9160"/>
          <a:stretch/>
        </p:blipFill>
        <p:spPr>
          <a:xfrm>
            <a:off x="1976846" y="1981991"/>
            <a:ext cx="5909854" cy="4870584"/>
          </a:xfrm>
          <a:prstGeom prst="rect">
            <a:avLst/>
          </a:prstGeom>
          <a:noFill/>
          <a:ln>
            <a:noFill/>
          </a:ln>
        </p:spPr>
      </p:pic>
      <p:sp>
        <p:nvSpPr>
          <p:cNvPr id="139" name="Google Shape;139;p5"/>
          <p:cNvSpPr txBox="1"/>
          <p:nvPr/>
        </p:nvSpPr>
        <p:spPr>
          <a:xfrm>
            <a:off x="6737348" y="804148"/>
            <a:ext cx="462733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2200">
                <a:solidFill>
                  <a:schemeClr val="dk1"/>
                </a:solidFill>
                <a:latin typeface="Arial"/>
                <a:ea typeface="Arial"/>
                <a:cs typeface="Arial"/>
                <a:sym typeface="Arial"/>
              </a:rPr>
              <a:t>Speak from your own experience </a:t>
            </a:r>
            <a:br>
              <a:rPr b="0" i="1" lang="en-US" sz="2200">
                <a:solidFill>
                  <a:schemeClr val="dk1"/>
                </a:solidFill>
                <a:latin typeface="Arial"/>
                <a:ea typeface="Arial"/>
                <a:cs typeface="Arial"/>
                <a:sym typeface="Arial"/>
              </a:rPr>
            </a:br>
            <a:r>
              <a:rPr b="0" i="1" lang="en-US" sz="2200">
                <a:solidFill>
                  <a:schemeClr val="dk1"/>
                </a:solidFill>
                <a:latin typeface="Arial"/>
                <a:ea typeface="Arial"/>
                <a:cs typeface="Arial"/>
                <a:sym typeface="Arial"/>
              </a:rPr>
              <a:t>(use “I” statements):</a:t>
            </a:r>
            <a:endParaRPr/>
          </a:p>
        </p:txBody>
      </p:sp>
      <p:sp>
        <p:nvSpPr>
          <p:cNvPr id="140" name="Google Shape;140;p5"/>
          <p:cNvSpPr txBox="1"/>
          <p:nvPr/>
        </p:nvSpPr>
        <p:spPr>
          <a:xfrm>
            <a:off x="8072845" y="1976567"/>
            <a:ext cx="3477986" cy="421653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Listen for understanding.</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Make space, take space.</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Stories stay, learnings leave – mind confidentiality.</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We are here, we are human – bring your full presence.</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Be willing to experience discomfort individually </a:t>
            </a:r>
            <a:br>
              <a:rPr lang="en-US" sz="1600">
                <a:solidFill>
                  <a:schemeClr val="dk1"/>
                </a:solidFill>
                <a:latin typeface="Arial"/>
                <a:ea typeface="Arial"/>
                <a:cs typeface="Arial"/>
                <a:sym typeface="Arial"/>
              </a:rPr>
            </a:br>
            <a:r>
              <a:rPr lang="en-US" sz="1600">
                <a:solidFill>
                  <a:schemeClr val="dk1"/>
                </a:solidFill>
                <a:latin typeface="Arial"/>
                <a:ea typeface="Arial"/>
                <a:cs typeface="Arial"/>
                <a:sym typeface="Arial"/>
              </a:rPr>
              <a:t>and together.</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Expect and accept non-closure – multiple realities and experiences can exist and are valid.</a:t>
            </a:r>
            <a:endParaRPr/>
          </a:p>
          <a:p>
            <a:pPr indent="-342900" lvl="0" marL="342900" marR="0" rtl="0" algn="l">
              <a:spcBef>
                <a:spcPts val="1200"/>
              </a:spcBef>
              <a:spcAft>
                <a:spcPts val="0"/>
              </a:spcAft>
              <a:buClr>
                <a:schemeClr val="dk1"/>
              </a:buClr>
              <a:buSzPts val="1600"/>
              <a:buFont typeface="Noto Sans Symbols"/>
              <a:buChar char="▪"/>
            </a:pPr>
            <a:r>
              <a:rPr lang="en-US" sz="1600">
                <a:solidFill>
                  <a:schemeClr val="dk1"/>
                </a:solidFill>
                <a:latin typeface="Arial"/>
                <a:ea typeface="Arial"/>
                <a:cs typeface="Arial"/>
                <a:sym typeface="Arial"/>
              </a:rPr>
              <a:t>What else?</a:t>
            </a:r>
            <a:endParaRPr/>
          </a:p>
        </p:txBody>
      </p:sp>
      <p:sp>
        <p:nvSpPr>
          <p:cNvPr id="141" name="Google Shape;141;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People taking part in a discussion during a business training or meeting." id="147" name="Google Shape;147;p6"/>
          <p:cNvPicPr preferRelativeResize="0"/>
          <p:nvPr/>
        </p:nvPicPr>
        <p:blipFill rotWithShape="1">
          <a:blip r:embed="rId3">
            <a:alphaModFix/>
          </a:blip>
          <a:srcRect b="9337" l="0" r="0" t="9338"/>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148" name="Google Shape;148;p6"/>
          <p:cNvGrpSpPr/>
          <p:nvPr/>
        </p:nvGrpSpPr>
        <p:grpSpPr>
          <a:xfrm>
            <a:off x="5639737" y="4220165"/>
            <a:ext cx="5184610" cy="868854"/>
            <a:chOff x="5639737" y="4220165"/>
            <a:chExt cx="5184610" cy="868854"/>
          </a:xfrm>
        </p:grpSpPr>
        <p:sp>
          <p:nvSpPr>
            <p:cNvPr id="149" name="Google Shape;149;p6"/>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0" name="Google Shape;150;p6"/>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 name="Google Shape;151;p6"/>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 name="Google Shape;152;p6"/>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53" name="Google Shape;153;p6"/>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154" name="Google Shape;154;p6"/>
          <p:cNvSpPr txBox="1"/>
          <p:nvPr>
            <p:ph idx="4294967295" type="title"/>
          </p:nvPr>
        </p:nvSpPr>
        <p:spPr>
          <a:xfrm>
            <a:off x="754742" y="754743"/>
            <a:ext cx="3688671" cy="12311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Review of Trainee Materials</a:t>
            </a:r>
            <a:endParaRPr/>
          </a:p>
        </p:txBody>
      </p:sp>
      <p:sp>
        <p:nvSpPr>
          <p:cNvPr id="155" name="Google Shape;155;p6"/>
          <p:cNvSpPr txBox="1"/>
          <p:nvPr/>
        </p:nvSpPr>
        <p:spPr>
          <a:xfrm>
            <a:off x="2120188" y="4201004"/>
            <a:ext cx="2222128" cy="307777"/>
          </a:xfrm>
          <a:prstGeom prst="rect">
            <a:avLst/>
          </a:prstGeom>
          <a:noFill/>
          <a:ln>
            <a:noFill/>
          </a:ln>
        </p:spPr>
        <p:txBody>
          <a:bodyPr anchorCtr="0" anchor="b" bIns="0" lIns="91425" spcFirstLastPara="1" rIns="91425" wrap="square" tIns="45700">
            <a:spAutoFit/>
          </a:bodyPr>
          <a:lstStyle/>
          <a:p>
            <a:pPr indent="0" lvl="0" marL="0" marR="0" rtl="0" algn="r">
              <a:spcBef>
                <a:spcPts val="0"/>
              </a:spcBef>
              <a:spcAft>
                <a:spcPts val="0"/>
              </a:spcAft>
              <a:buNone/>
            </a:pPr>
            <a:r>
              <a:rPr lang="en-US" sz="1700">
                <a:solidFill>
                  <a:schemeClr val="dk1"/>
                </a:solidFill>
                <a:latin typeface="Play"/>
                <a:ea typeface="Play"/>
                <a:cs typeface="Play"/>
                <a:sym typeface="Play"/>
              </a:rPr>
              <a:t>Trainee Workbook</a:t>
            </a:r>
            <a:endParaRPr/>
          </a:p>
        </p:txBody>
      </p:sp>
      <p:sp>
        <p:nvSpPr>
          <p:cNvPr id="156" name="Google Shape;15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p:nvPr/>
        </p:nvSpPr>
        <p:spPr>
          <a:xfrm>
            <a:off x="0"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3" name="Google Shape;163;p7"/>
          <p:cNvSpPr txBox="1"/>
          <p:nvPr>
            <p:ph idx="4294967295" type="body"/>
          </p:nvPr>
        </p:nvSpPr>
        <p:spPr>
          <a:xfrm>
            <a:off x="754742" y="2290355"/>
            <a:ext cx="10723155" cy="44288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b="1" lang="en-US" sz="1800"/>
              <a:t>Knowledge</a:t>
            </a:r>
            <a:endParaRPr sz="1800"/>
          </a:p>
          <a:p>
            <a:pPr indent="-228600" lvl="0" marL="228600" rtl="0" algn="l">
              <a:lnSpc>
                <a:spcPct val="90000"/>
              </a:lnSpc>
              <a:spcBef>
                <a:spcPts val="1000"/>
              </a:spcBef>
              <a:spcAft>
                <a:spcPts val="0"/>
              </a:spcAft>
              <a:buClr>
                <a:schemeClr val="dk1"/>
              </a:buClr>
              <a:buSzPts val="1800"/>
              <a:buFont typeface="Noto Sans Symbols"/>
              <a:buChar char="▪"/>
            </a:pPr>
            <a:r>
              <a:rPr lang="en-US" sz="1800"/>
              <a:t>K1 – Identify the benefits of collaboration between Child Welfare and CalWORKs in providing comprehensive support to vulnerable families, preventing child abuse and neglect.</a:t>
            </a:r>
            <a:endParaRPr/>
          </a:p>
          <a:p>
            <a:pPr indent="-228600" lvl="0" marL="228600" rtl="0" algn="l">
              <a:lnSpc>
                <a:spcPct val="90000"/>
              </a:lnSpc>
              <a:spcBef>
                <a:spcPts val="1000"/>
              </a:spcBef>
              <a:spcAft>
                <a:spcPts val="0"/>
              </a:spcAft>
              <a:buClr>
                <a:schemeClr val="dk1"/>
              </a:buClr>
              <a:buSzPts val="1800"/>
              <a:buFont typeface="Noto Sans Symbols"/>
              <a:buChar char="▪"/>
            </a:pPr>
            <a:r>
              <a:rPr lang="en-US" sz="1800"/>
              <a:t> K2 – Identify legislation that pertains to Linkages and collaborative work between Child Welfare and CalWORKs.</a:t>
            </a:r>
            <a:endParaRPr/>
          </a:p>
          <a:p>
            <a:pPr indent="-228600" lvl="0" marL="228600" rtl="0" algn="l">
              <a:lnSpc>
                <a:spcPct val="90000"/>
              </a:lnSpc>
              <a:spcBef>
                <a:spcPts val="1000"/>
              </a:spcBef>
              <a:spcAft>
                <a:spcPts val="0"/>
              </a:spcAft>
              <a:buClr>
                <a:schemeClr val="dk1"/>
              </a:buClr>
              <a:buSzPts val="1800"/>
              <a:buFont typeface="Noto Sans Symbols"/>
              <a:buChar char="▪"/>
            </a:pPr>
            <a:r>
              <a:rPr lang="en-US" sz="1800"/>
              <a:t>K3– Identify and analyze the intersection points between CalWORKs and Child Welfare systems to enhance identification of families to improve coordination of services.</a:t>
            </a:r>
            <a:endParaRPr/>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t/>
            </a:r>
            <a:endParaRPr b="1" sz="1800"/>
          </a:p>
          <a:p>
            <a:pPr indent="0" lvl="0" marL="0" rtl="0" algn="l">
              <a:lnSpc>
                <a:spcPct val="90000"/>
              </a:lnSpc>
              <a:spcBef>
                <a:spcPts val="1000"/>
              </a:spcBef>
              <a:spcAft>
                <a:spcPts val="0"/>
              </a:spcAft>
              <a:buClr>
                <a:schemeClr val="dk1"/>
              </a:buClr>
              <a:buSzPts val="1800"/>
              <a:buNone/>
            </a:pPr>
            <a:r>
              <a:rPr b="1" lang="en-US" sz="1800"/>
              <a:t>Skills</a:t>
            </a:r>
            <a:endParaRPr sz="1800"/>
          </a:p>
          <a:p>
            <a:pPr indent="-228600" lvl="0" marL="228600" rtl="0" algn="l">
              <a:lnSpc>
                <a:spcPct val="90000"/>
              </a:lnSpc>
              <a:spcBef>
                <a:spcPts val="1000"/>
              </a:spcBef>
              <a:spcAft>
                <a:spcPts val="0"/>
              </a:spcAft>
              <a:buClr>
                <a:schemeClr val="dk1"/>
              </a:buClr>
              <a:buSzPts val="1800"/>
              <a:buFont typeface="Noto Sans Symbols"/>
              <a:buChar char="▪"/>
            </a:pPr>
            <a:r>
              <a:rPr lang="en-US" sz="1800"/>
              <a:t>S1 – Apply interdisciplinary collaboration steps in real-work scenarios, integrating planning and assessment processes to optimize outcomes for families. </a:t>
            </a:r>
            <a:endParaRPr/>
          </a:p>
          <a:p>
            <a:pPr indent="-228600" lvl="0" marL="228600" rtl="0" algn="l">
              <a:lnSpc>
                <a:spcPct val="90000"/>
              </a:lnSpc>
              <a:spcBef>
                <a:spcPts val="1000"/>
              </a:spcBef>
              <a:spcAft>
                <a:spcPts val="0"/>
              </a:spcAft>
              <a:buClr>
                <a:schemeClr val="dk1"/>
              </a:buClr>
              <a:buSzPts val="1800"/>
              <a:buFont typeface="Noto Sans Symbols"/>
              <a:buChar char="▪"/>
            </a:pPr>
            <a:r>
              <a:rPr lang="en-US" sz="1800"/>
              <a:t>S2 – Develop an actionable plan for effective collaboration between Child Welfare and CalWORKs which identifies and addresses barriers to collaboration and includes steps to overcome such challenges.</a:t>
            </a:r>
            <a:endParaRPr/>
          </a:p>
          <a:p>
            <a:pPr indent="0" lvl="0" marL="0" rtl="0" algn="l">
              <a:lnSpc>
                <a:spcPct val="90000"/>
              </a:lnSpc>
              <a:spcBef>
                <a:spcPts val="1000"/>
              </a:spcBef>
              <a:spcAft>
                <a:spcPts val="0"/>
              </a:spcAft>
              <a:buClr>
                <a:schemeClr val="dk1"/>
              </a:buClr>
              <a:buSzPts val="1800"/>
              <a:buNone/>
            </a:pPr>
            <a:r>
              <a:rPr lang="en-US" sz="1800"/>
              <a:t>Values</a:t>
            </a:r>
            <a:endParaRPr sz="1800"/>
          </a:p>
          <a:p>
            <a:pPr indent="-228600" lvl="0" marL="228600" rtl="0" algn="l">
              <a:lnSpc>
                <a:spcPct val="90000"/>
              </a:lnSpc>
              <a:spcBef>
                <a:spcPts val="1000"/>
              </a:spcBef>
              <a:spcAft>
                <a:spcPts val="0"/>
              </a:spcAft>
              <a:buClr>
                <a:schemeClr val="dk1"/>
              </a:buClr>
              <a:buSzPts val="1800"/>
              <a:buFont typeface="Noto Sans Symbols"/>
              <a:buChar char="▪"/>
            </a:pPr>
            <a:r>
              <a:rPr lang="en-US" sz="1800"/>
              <a:t>V1 – Appreciate the power of partnership in Coordinated Case Planning, fostering empathy, trust, and mutual respect between professionals and families.</a:t>
            </a:r>
            <a:endParaRPr/>
          </a:p>
          <a:p>
            <a:pPr indent="0" lvl="0" marL="0" rtl="0" algn="l">
              <a:lnSpc>
                <a:spcPct val="90000"/>
              </a:lnSpc>
              <a:spcBef>
                <a:spcPts val="1000"/>
              </a:spcBef>
              <a:spcAft>
                <a:spcPts val="0"/>
              </a:spcAft>
              <a:buClr>
                <a:schemeClr val="dk1"/>
              </a:buClr>
              <a:buSzPts val="1800"/>
              <a:buNone/>
            </a:pPr>
            <a:r>
              <a:t/>
            </a:r>
            <a:endParaRPr sz="1800"/>
          </a:p>
          <a:p>
            <a:pPr indent="0" lvl="0" marL="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Font typeface="Arial"/>
              <a:buNone/>
            </a:pPr>
            <a:r>
              <a:t/>
            </a:r>
            <a:endParaRPr sz="1800"/>
          </a:p>
          <a:p>
            <a:pPr indent="-114300" lvl="0" marL="228600" rtl="0" algn="l">
              <a:lnSpc>
                <a:spcPct val="100000"/>
              </a:lnSpc>
              <a:spcBef>
                <a:spcPts val="1600"/>
              </a:spcBef>
              <a:spcAft>
                <a:spcPts val="0"/>
              </a:spcAft>
              <a:buClr>
                <a:schemeClr val="dk1"/>
              </a:buClr>
              <a:buSzPts val="1800"/>
              <a:buFont typeface="Noto Sans Symbols"/>
              <a:buNone/>
            </a:pPr>
            <a:r>
              <a:t/>
            </a:r>
            <a:endParaRPr sz="1800"/>
          </a:p>
        </p:txBody>
      </p:sp>
      <p:sp>
        <p:nvSpPr>
          <p:cNvPr id="164" name="Google Shape;164;p7"/>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Learning Objectives</a:t>
            </a:r>
            <a:endParaRPr/>
          </a:p>
        </p:txBody>
      </p:sp>
      <p:sp>
        <p:nvSpPr>
          <p:cNvPr id="165" name="Google Shape;16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descr="Two palms holding multicolored paper figures." id="171" name="Google Shape;171;p8"/>
          <p:cNvPicPr preferRelativeResize="0"/>
          <p:nvPr/>
        </p:nvPicPr>
        <p:blipFill rotWithShape="1">
          <a:blip r:embed="rId3">
            <a:alphaModFix/>
          </a:blip>
          <a:srcRect b="0" l="37783" r="862" t="0"/>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172" name="Google Shape;172;p8"/>
          <p:cNvGrpSpPr/>
          <p:nvPr/>
        </p:nvGrpSpPr>
        <p:grpSpPr>
          <a:xfrm>
            <a:off x="5639737" y="4220165"/>
            <a:ext cx="5184610" cy="868854"/>
            <a:chOff x="5639737" y="4220165"/>
            <a:chExt cx="5184610" cy="868854"/>
          </a:xfrm>
        </p:grpSpPr>
        <p:sp>
          <p:nvSpPr>
            <p:cNvPr id="173" name="Google Shape;173;p8"/>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4" name="Google Shape;174;p8"/>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5" name="Google Shape;175;p8"/>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8"/>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77" name="Google Shape;177;p8"/>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178" name="Google Shape;178;p8"/>
          <p:cNvSpPr txBox="1"/>
          <p:nvPr/>
        </p:nvSpPr>
        <p:spPr>
          <a:xfrm>
            <a:off x="2120188" y="4142527"/>
            <a:ext cx="2222128" cy="366254"/>
          </a:xfrm>
          <a:prstGeom prst="rect">
            <a:avLst/>
          </a:prstGeom>
          <a:noFill/>
          <a:ln>
            <a:noFill/>
          </a:ln>
        </p:spPr>
        <p:txBody>
          <a:bodyPr anchorCtr="0" anchor="b" bIns="0" lIns="91425" spcFirstLastPara="1" rIns="91425" wrap="square" tIns="45700">
            <a:spAutoFit/>
          </a:bodyPr>
          <a:lstStyle/>
          <a:p>
            <a:pPr indent="0" lvl="0" marL="0" marR="0" rtl="0" algn="r">
              <a:lnSpc>
                <a:spcPct val="158823"/>
              </a:lnSpc>
              <a:spcBef>
                <a:spcPts val="0"/>
              </a:spcBef>
              <a:spcAft>
                <a:spcPts val="0"/>
              </a:spcAft>
              <a:buNone/>
            </a:pPr>
            <a:r>
              <a:rPr lang="en-US" sz="1700">
                <a:solidFill>
                  <a:schemeClr val="dk1"/>
                </a:solidFill>
                <a:latin typeface="Play"/>
                <a:ea typeface="Play"/>
                <a:cs typeface="Play"/>
                <a:sym typeface="Play"/>
              </a:rPr>
              <a:t>A brief overview</a:t>
            </a:r>
            <a:endParaRPr/>
          </a:p>
        </p:txBody>
      </p:sp>
      <p:sp>
        <p:nvSpPr>
          <p:cNvPr id="179" name="Google Shape;179;p8"/>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What is Linkages?</a:t>
            </a:r>
            <a:endParaRPr/>
          </a:p>
        </p:txBody>
      </p:sp>
      <p:sp>
        <p:nvSpPr>
          <p:cNvPr id="180" name="Google Shape;18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9"/>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87" name="Google Shape;187;p9"/>
          <p:cNvGrpSpPr/>
          <p:nvPr/>
        </p:nvGrpSpPr>
        <p:grpSpPr>
          <a:xfrm>
            <a:off x="838200" y="2369327"/>
            <a:ext cx="10515600" cy="3955094"/>
            <a:chOff x="0" y="198121"/>
            <a:chExt cx="10515600" cy="3955094"/>
          </a:xfrm>
        </p:grpSpPr>
        <p:cxnSp>
          <p:nvCxnSpPr>
            <p:cNvPr id="188" name="Google Shape;188;p9"/>
            <p:cNvCxnSpPr/>
            <p:nvPr/>
          </p:nvCxnSpPr>
          <p:spPr>
            <a:xfrm>
              <a:off x="0" y="2175669"/>
              <a:ext cx="10515600" cy="0"/>
            </a:xfrm>
            <a:prstGeom prst="straightConnector1">
              <a:avLst/>
            </a:prstGeom>
            <a:solidFill>
              <a:schemeClr val="lt1">
                <a:alpha val="89803"/>
              </a:schemeClr>
            </a:solidFill>
            <a:ln cap="flat" cmpd="sng" w="19050">
              <a:solidFill>
                <a:srgbClr val="7682BA"/>
              </a:solidFill>
              <a:prstDash val="solid"/>
              <a:miter lim="800000"/>
              <a:headEnd len="sm" w="sm" type="none"/>
              <a:tailEnd len="sm" w="sm" type="none"/>
            </a:ln>
          </p:spPr>
        </p:cxnSp>
        <p:sp>
          <p:nvSpPr>
            <p:cNvPr id="189" name="Google Shape;189;p9"/>
            <p:cNvSpPr/>
            <p:nvPr/>
          </p:nvSpPr>
          <p:spPr>
            <a:xfrm>
              <a:off x="215241" y="1348914"/>
              <a:ext cx="3081563" cy="522160"/>
            </a:xfrm>
            <a:prstGeom prst="rect">
              <a:avLst/>
            </a:prstGeom>
            <a:solidFill>
              <a:srgbClr val="768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txBox="1"/>
            <p:nvPr/>
          </p:nvSpPr>
          <p:spPr>
            <a:xfrm>
              <a:off x="215241" y="1348914"/>
              <a:ext cx="3081563" cy="52216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2000</a:t>
              </a:r>
              <a:endParaRPr/>
            </a:p>
          </p:txBody>
        </p:sp>
        <p:sp>
          <p:nvSpPr>
            <p:cNvPr id="191" name="Google Shape;191;p9"/>
            <p:cNvSpPr/>
            <p:nvPr/>
          </p:nvSpPr>
          <p:spPr>
            <a:xfrm>
              <a:off x="215241" y="822838"/>
              <a:ext cx="3081563" cy="526076"/>
            </a:xfrm>
            <a:prstGeom prst="rect">
              <a:avLst/>
            </a:prstGeom>
            <a:solidFill>
              <a:srgbClr val="D6D8E6">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txBox="1"/>
            <p:nvPr/>
          </p:nvSpPr>
          <p:spPr>
            <a:xfrm>
              <a:off x="215241" y="822838"/>
              <a:ext cx="3081563" cy="526076"/>
            </a:xfrm>
            <a:prstGeom prst="rect">
              <a:avLst/>
            </a:prstGeom>
            <a:noFill/>
            <a:ln>
              <a:noFill/>
            </a:ln>
          </p:spPr>
          <p:txBody>
            <a:bodyPr anchorCtr="0" anchor="ctr" bIns="142875" lIns="142875" spcFirstLastPara="1" rIns="142875" wrap="square" tIns="142875">
              <a:noAutofit/>
            </a:bodyPr>
            <a:lstStyle/>
            <a:p>
              <a:pPr indent="0" lvl="0" marL="0" marR="0" rtl="0" algn="ctr">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Linkages launched</a:t>
              </a:r>
              <a:endParaRPr/>
            </a:p>
          </p:txBody>
        </p:sp>
        <p:cxnSp>
          <p:nvCxnSpPr>
            <p:cNvPr id="193" name="Google Shape;193;p9"/>
            <p:cNvCxnSpPr/>
            <p:nvPr/>
          </p:nvCxnSpPr>
          <p:spPr>
            <a:xfrm>
              <a:off x="1756023" y="1871075"/>
              <a:ext cx="0" cy="304593"/>
            </a:xfrm>
            <a:prstGeom prst="straightConnector1">
              <a:avLst/>
            </a:prstGeom>
            <a:noFill/>
            <a:ln cap="flat" cmpd="sng" w="19050">
              <a:solidFill>
                <a:schemeClr val="accent2"/>
              </a:solidFill>
              <a:prstDash val="solid"/>
              <a:miter lim="800000"/>
              <a:headEnd len="sm" w="sm" type="none"/>
              <a:tailEnd len="sm" w="sm" type="none"/>
            </a:ln>
          </p:spPr>
        </p:cxnSp>
        <p:sp>
          <p:nvSpPr>
            <p:cNvPr id="194" name="Google Shape;194;p9"/>
            <p:cNvSpPr/>
            <p:nvPr/>
          </p:nvSpPr>
          <p:spPr>
            <a:xfrm>
              <a:off x="1966129" y="2480262"/>
              <a:ext cx="3081563" cy="522160"/>
            </a:xfrm>
            <a:prstGeom prst="rect">
              <a:avLst/>
            </a:prstGeom>
            <a:solidFill>
              <a:schemeClr val="accent1">
                <a:alpha val="8431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txBox="1"/>
            <p:nvPr/>
          </p:nvSpPr>
          <p:spPr>
            <a:xfrm>
              <a:off x="1966129" y="2480262"/>
              <a:ext cx="3081563" cy="52216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2006–2011</a:t>
              </a:r>
              <a:endParaRPr/>
            </a:p>
          </p:txBody>
        </p:sp>
        <p:sp>
          <p:nvSpPr>
            <p:cNvPr id="196" name="Google Shape;196;p9"/>
            <p:cNvSpPr/>
            <p:nvPr/>
          </p:nvSpPr>
          <p:spPr>
            <a:xfrm>
              <a:off x="1966129" y="3002423"/>
              <a:ext cx="3081563" cy="1150792"/>
            </a:xfrm>
            <a:prstGeom prst="rect">
              <a:avLst/>
            </a:prstGeom>
            <a:solidFill>
              <a:schemeClr val="accen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1966129" y="3002423"/>
              <a:ext cx="3081563" cy="1150792"/>
            </a:xfrm>
            <a:prstGeom prst="rect">
              <a:avLst/>
            </a:prstGeom>
            <a:noFill/>
            <a:ln>
              <a:noFill/>
            </a:ln>
          </p:spPr>
          <p:txBody>
            <a:bodyPr anchorCtr="0" anchor="ctr" bIns="142875" lIns="142875" spcFirstLastPara="1" rIns="142875" wrap="square" tIns="142875">
              <a:noAutofit/>
            </a:bodyPr>
            <a:lstStyle/>
            <a:p>
              <a:pPr indent="0" lvl="0" marL="0" marR="0" rtl="0" algn="ctr">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Federal grant expanded support for Linkages – convenings, newsletters, monthly coordinator calls, and evaluation</a:t>
              </a:r>
              <a:endParaRPr/>
            </a:p>
          </p:txBody>
        </p:sp>
        <p:cxnSp>
          <p:nvCxnSpPr>
            <p:cNvPr id="198" name="Google Shape;198;p9"/>
            <p:cNvCxnSpPr/>
            <p:nvPr/>
          </p:nvCxnSpPr>
          <p:spPr>
            <a:xfrm>
              <a:off x="3506911" y="2175669"/>
              <a:ext cx="0" cy="304593"/>
            </a:xfrm>
            <a:prstGeom prst="straightConnector1">
              <a:avLst/>
            </a:prstGeom>
            <a:noFill/>
            <a:ln cap="flat" cmpd="sng" w="19050">
              <a:solidFill>
                <a:schemeClr val="accent2"/>
              </a:solidFill>
              <a:prstDash val="solid"/>
              <a:miter lim="800000"/>
              <a:headEnd len="sm" w="sm" type="none"/>
              <a:tailEnd len="sm" w="sm" type="none"/>
            </a:ln>
          </p:spPr>
        </p:cxnSp>
        <p:sp>
          <p:nvSpPr>
            <p:cNvPr id="199" name="Google Shape;199;p9"/>
            <p:cNvSpPr/>
            <p:nvPr/>
          </p:nvSpPr>
          <p:spPr>
            <a:xfrm rot="2700000">
              <a:off x="1722177" y="2141823"/>
              <a:ext cx="67690" cy="67690"/>
            </a:xfrm>
            <a:prstGeom prst="rect">
              <a:avLst/>
            </a:prstGeom>
            <a:solidFill>
              <a:srgbClr val="7682BA"/>
            </a:solidFill>
            <a:ln cap="flat"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9"/>
            <p:cNvSpPr/>
            <p:nvPr/>
          </p:nvSpPr>
          <p:spPr>
            <a:xfrm rot="2700000">
              <a:off x="3473066" y="2141823"/>
              <a:ext cx="67690" cy="67690"/>
            </a:xfrm>
            <a:prstGeom prst="rect">
              <a:avLst/>
            </a:prstGeom>
            <a:solidFill>
              <a:schemeClr val="accent2"/>
            </a:solidFill>
            <a:ln cap="flat"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p:nvPr/>
          </p:nvSpPr>
          <p:spPr>
            <a:xfrm>
              <a:off x="3717018" y="1348914"/>
              <a:ext cx="3081563" cy="522160"/>
            </a:xfrm>
            <a:prstGeom prst="rect">
              <a:avLst/>
            </a:prstGeom>
            <a:solidFill>
              <a:schemeClr val="accent5">
                <a:alpha val="6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txBox="1"/>
            <p:nvPr/>
          </p:nvSpPr>
          <p:spPr>
            <a:xfrm>
              <a:off x="3717018" y="1348914"/>
              <a:ext cx="3081563" cy="52216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2011–2014</a:t>
              </a:r>
              <a:endParaRPr/>
            </a:p>
          </p:txBody>
        </p:sp>
        <p:sp>
          <p:nvSpPr>
            <p:cNvPr id="203" name="Google Shape;203;p9"/>
            <p:cNvSpPr/>
            <p:nvPr/>
          </p:nvSpPr>
          <p:spPr>
            <a:xfrm>
              <a:off x="3717018" y="198121"/>
              <a:ext cx="3081563" cy="1150792"/>
            </a:xfrm>
            <a:prstGeom prst="rect">
              <a:avLst/>
            </a:prstGeom>
            <a:solidFill>
              <a:schemeClr val="accent5">
                <a:alpha val="2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txBox="1"/>
            <p:nvPr/>
          </p:nvSpPr>
          <p:spPr>
            <a:xfrm>
              <a:off x="3717018" y="198121"/>
              <a:ext cx="3081563" cy="1150792"/>
            </a:xfrm>
            <a:prstGeom prst="rect">
              <a:avLst/>
            </a:prstGeom>
            <a:noFill/>
            <a:ln>
              <a:noFill/>
            </a:ln>
          </p:spPr>
          <p:txBody>
            <a:bodyPr anchorCtr="0" anchor="ctr" bIns="142875" lIns="142875" spcFirstLastPara="1" rIns="142875" wrap="square" tIns="142875">
              <a:noAutofit/>
            </a:bodyPr>
            <a:lstStyle/>
            <a:p>
              <a:pPr indent="0" lvl="0" marL="0" marR="0" rtl="0" algn="ctr">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CDSS and CWDA continued supporting Linkages as they </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saw the benefits of the cross-system collaboration</a:t>
              </a:r>
              <a:endParaRPr/>
            </a:p>
          </p:txBody>
        </p:sp>
        <p:cxnSp>
          <p:nvCxnSpPr>
            <p:cNvPr id="205" name="Google Shape;205;p9"/>
            <p:cNvCxnSpPr/>
            <p:nvPr/>
          </p:nvCxnSpPr>
          <p:spPr>
            <a:xfrm>
              <a:off x="5257800" y="1871075"/>
              <a:ext cx="0" cy="304593"/>
            </a:xfrm>
            <a:prstGeom prst="straightConnector1">
              <a:avLst/>
            </a:prstGeom>
            <a:noFill/>
            <a:ln cap="flat" cmpd="sng" w="19050">
              <a:solidFill>
                <a:schemeClr val="accent2"/>
              </a:solidFill>
              <a:prstDash val="solid"/>
              <a:miter lim="800000"/>
              <a:headEnd len="sm" w="sm" type="none"/>
              <a:tailEnd len="sm" w="sm" type="none"/>
            </a:ln>
          </p:spPr>
        </p:cxnSp>
        <p:sp>
          <p:nvSpPr>
            <p:cNvPr id="206" name="Google Shape;206;p9"/>
            <p:cNvSpPr/>
            <p:nvPr/>
          </p:nvSpPr>
          <p:spPr>
            <a:xfrm>
              <a:off x="5467906" y="2480262"/>
              <a:ext cx="3081563" cy="522160"/>
            </a:xfrm>
            <a:prstGeom prst="rect">
              <a:avLst/>
            </a:prstGeom>
            <a:solidFill>
              <a:schemeClr val="accent3">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9"/>
            <p:cNvSpPr txBox="1"/>
            <p:nvPr/>
          </p:nvSpPr>
          <p:spPr>
            <a:xfrm>
              <a:off x="5467906" y="2480262"/>
              <a:ext cx="3081563" cy="52216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2014</a:t>
              </a:r>
              <a:endParaRPr/>
            </a:p>
          </p:txBody>
        </p:sp>
        <p:sp>
          <p:nvSpPr>
            <p:cNvPr id="208" name="Google Shape;208;p9"/>
            <p:cNvSpPr/>
            <p:nvPr/>
          </p:nvSpPr>
          <p:spPr>
            <a:xfrm>
              <a:off x="5467906" y="3002423"/>
              <a:ext cx="3081563" cy="920634"/>
            </a:xfrm>
            <a:prstGeom prst="rect">
              <a:avLst/>
            </a:prstGeom>
            <a:solidFill>
              <a:schemeClr val="accent3">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9"/>
            <p:cNvSpPr txBox="1"/>
            <p:nvPr/>
          </p:nvSpPr>
          <p:spPr>
            <a:xfrm>
              <a:off x="5467906" y="3002423"/>
              <a:ext cx="3081563" cy="920634"/>
            </a:xfrm>
            <a:prstGeom prst="rect">
              <a:avLst/>
            </a:prstGeom>
            <a:noFill/>
            <a:ln>
              <a:noFill/>
            </a:ln>
          </p:spPr>
          <p:txBody>
            <a:bodyPr anchorCtr="0" anchor="ctr" bIns="142875" lIns="142875" spcFirstLastPara="1" rIns="142875" wrap="square" tIns="142875">
              <a:noAutofit/>
            </a:bodyPr>
            <a:lstStyle/>
            <a:p>
              <a:pPr indent="0" lvl="0" marL="0" marR="0" rtl="0" algn="ctr">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Statewide support for </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Linkages ended and county participation lagged</a:t>
              </a:r>
              <a:endParaRPr/>
            </a:p>
          </p:txBody>
        </p:sp>
        <p:cxnSp>
          <p:nvCxnSpPr>
            <p:cNvPr id="210" name="Google Shape;210;p9"/>
            <p:cNvCxnSpPr/>
            <p:nvPr/>
          </p:nvCxnSpPr>
          <p:spPr>
            <a:xfrm>
              <a:off x="7008688" y="2175668"/>
              <a:ext cx="0" cy="304593"/>
            </a:xfrm>
            <a:prstGeom prst="straightConnector1">
              <a:avLst/>
            </a:prstGeom>
            <a:noFill/>
            <a:ln cap="flat" cmpd="sng" w="19050">
              <a:solidFill>
                <a:schemeClr val="accent2"/>
              </a:solidFill>
              <a:prstDash val="solid"/>
              <a:miter lim="800000"/>
              <a:headEnd len="sm" w="sm" type="none"/>
              <a:tailEnd len="sm" w="sm" type="none"/>
            </a:ln>
          </p:spPr>
        </p:cxnSp>
        <p:sp>
          <p:nvSpPr>
            <p:cNvPr id="211" name="Google Shape;211;p9"/>
            <p:cNvSpPr/>
            <p:nvPr/>
          </p:nvSpPr>
          <p:spPr>
            <a:xfrm rot="2700000">
              <a:off x="5223954" y="2141823"/>
              <a:ext cx="67690" cy="67690"/>
            </a:xfrm>
            <a:prstGeom prst="rect">
              <a:avLst/>
            </a:prstGeom>
            <a:solidFill>
              <a:schemeClr val="accent2"/>
            </a:solidFill>
            <a:ln cap="flat"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9"/>
            <p:cNvSpPr/>
            <p:nvPr/>
          </p:nvSpPr>
          <p:spPr>
            <a:xfrm rot="2700000">
              <a:off x="6974843" y="2141823"/>
              <a:ext cx="67690" cy="67690"/>
            </a:xfrm>
            <a:prstGeom prst="rect">
              <a:avLst/>
            </a:prstGeom>
            <a:solidFill>
              <a:schemeClr val="accent2"/>
            </a:solidFill>
            <a:ln cap="flat"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9"/>
            <p:cNvSpPr/>
            <p:nvPr/>
          </p:nvSpPr>
          <p:spPr>
            <a:xfrm>
              <a:off x="7218795" y="1348914"/>
              <a:ext cx="3081563" cy="522160"/>
            </a:xfrm>
            <a:prstGeom prst="rect">
              <a:avLst/>
            </a:prstGeom>
            <a:solidFill>
              <a:schemeClr val="accent6">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9"/>
            <p:cNvSpPr txBox="1"/>
            <p:nvPr/>
          </p:nvSpPr>
          <p:spPr>
            <a:xfrm>
              <a:off x="7218795" y="1348914"/>
              <a:ext cx="3081563" cy="52216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2018</a:t>
              </a:r>
              <a:endParaRPr/>
            </a:p>
          </p:txBody>
        </p:sp>
        <p:sp>
          <p:nvSpPr>
            <p:cNvPr id="215" name="Google Shape;215;p9"/>
            <p:cNvSpPr/>
            <p:nvPr/>
          </p:nvSpPr>
          <p:spPr>
            <a:xfrm>
              <a:off x="7218795" y="198121"/>
              <a:ext cx="3081563" cy="1150792"/>
            </a:xfrm>
            <a:prstGeom prst="rect">
              <a:avLst/>
            </a:prstGeom>
            <a:solidFill>
              <a:schemeClr val="accent6">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
            <p:cNvSpPr txBox="1"/>
            <p:nvPr/>
          </p:nvSpPr>
          <p:spPr>
            <a:xfrm>
              <a:off x="7218795" y="198121"/>
              <a:ext cx="3081563" cy="1150792"/>
            </a:xfrm>
            <a:prstGeom prst="rect">
              <a:avLst/>
            </a:prstGeom>
            <a:noFill/>
            <a:ln>
              <a:noFill/>
            </a:ln>
          </p:spPr>
          <p:txBody>
            <a:bodyPr anchorCtr="0" anchor="ctr" bIns="142875" lIns="142875" spcFirstLastPara="1" rIns="142875" wrap="square" tIns="142875">
              <a:noAutofit/>
            </a:bodyPr>
            <a:lstStyle/>
            <a:p>
              <a:pPr indent="0" lvl="0" marL="0" marR="0" rtl="0" algn="ctr">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Linkages 2.0 - CDSS included Linkages in PIP as a way to increase access to services </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for children and families</a:t>
              </a:r>
              <a:endParaRPr/>
            </a:p>
          </p:txBody>
        </p:sp>
        <p:cxnSp>
          <p:nvCxnSpPr>
            <p:cNvPr id="217" name="Google Shape;217;p9"/>
            <p:cNvCxnSpPr/>
            <p:nvPr/>
          </p:nvCxnSpPr>
          <p:spPr>
            <a:xfrm>
              <a:off x="8759576" y="1871075"/>
              <a:ext cx="0" cy="304593"/>
            </a:xfrm>
            <a:prstGeom prst="straightConnector1">
              <a:avLst/>
            </a:prstGeom>
            <a:noFill/>
            <a:ln cap="flat" cmpd="sng" w="19050">
              <a:solidFill>
                <a:schemeClr val="accent2"/>
              </a:solidFill>
              <a:prstDash val="solid"/>
              <a:miter lim="800000"/>
              <a:headEnd len="sm" w="sm" type="none"/>
              <a:tailEnd len="sm" w="sm" type="none"/>
            </a:ln>
          </p:spPr>
        </p:cxnSp>
        <p:sp>
          <p:nvSpPr>
            <p:cNvPr id="218" name="Google Shape;218;p9"/>
            <p:cNvSpPr/>
            <p:nvPr/>
          </p:nvSpPr>
          <p:spPr>
            <a:xfrm rot="2700000">
              <a:off x="8725731" y="2141823"/>
              <a:ext cx="67690" cy="67690"/>
            </a:xfrm>
            <a:prstGeom prst="rect">
              <a:avLst/>
            </a:prstGeom>
            <a:solidFill>
              <a:schemeClr val="accent2"/>
            </a:solidFill>
            <a:ln cap="flat"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 name="Google Shape;219;p9"/>
          <p:cNvSpPr txBox="1"/>
          <p:nvPr>
            <p:ph idx="4294967295" type="title"/>
          </p:nvPr>
        </p:nvSpPr>
        <p:spPr>
          <a:xfrm>
            <a:off x="754742" y="754743"/>
            <a:ext cx="8694058"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Linkages Timeline</a:t>
            </a:r>
            <a:endParaRPr/>
          </a:p>
        </p:txBody>
      </p:sp>
      <p:sp>
        <p:nvSpPr>
          <p:cNvPr id="220" name="Google Shape;22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0"/>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7" name="Google Shape;227;p10"/>
          <p:cNvSpPr txBox="1"/>
          <p:nvPr/>
        </p:nvSpPr>
        <p:spPr>
          <a:xfrm>
            <a:off x="754742" y="2286000"/>
            <a:ext cx="10723155" cy="4207669"/>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AB 429 – Allows continuation of CalWORKs services for the parent or parents of children who have been removed from the home. If the county determines that services are necessary for Family Reunification (FR), AB 429 provisions allow the parent(s) to receive CalWORKs Welfare-to-Work (WTW) Supportive Services (i.e., WTW plan), substance abuse, and mental health services, if it is determined that such services are necessary for family reunification.</a:t>
            </a:r>
            <a:endParaRPr/>
          </a:p>
          <a:p>
            <a:pPr indent="-101600" lvl="0" marL="228600" marR="0" rtl="0" algn="l">
              <a:lnSpc>
                <a:spcPct val="100000"/>
              </a:lnSpc>
              <a:spcBef>
                <a:spcPts val="1600"/>
              </a:spcBef>
              <a:spcAft>
                <a:spcPts val="0"/>
              </a:spcAft>
              <a:buClr>
                <a:schemeClr val="dk1"/>
              </a:buClr>
              <a:buSzPts val="2000"/>
              <a:buFont typeface="Noto Sans Symbols"/>
              <a:buNone/>
            </a:pPr>
            <a:r>
              <a:t/>
            </a:r>
            <a:endParaRPr sz="2000">
              <a:solidFill>
                <a:schemeClr val="dk1"/>
              </a:solidFill>
              <a:latin typeface="Arial"/>
              <a:ea typeface="Arial"/>
              <a:cs typeface="Arial"/>
              <a:sym typeface="Arial"/>
            </a:endParaRPr>
          </a:p>
          <a:p>
            <a:pPr indent="-228600" lvl="0" marL="228600" marR="0" rtl="0" algn="l">
              <a:lnSpc>
                <a:spcPct val="100000"/>
              </a:lnSpc>
              <a:spcBef>
                <a:spcPts val="160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AB 135 –  Authorizes the provision of cash aid and childcare services to families participating in CalWORKs Family Reunification (FR) as part of their reunification plan for up to six months.</a:t>
            </a:r>
            <a:endParaRPr/>
          </a:p>
          <a:p>
            <a:pPr indent="-228600" lvl="0" marL="228600" marR="0" rtl="0" algn="l">
              <a:lnSpc>
                <a:spcPct val="100000"/>
              </a:lnSpc>
              <a:spcBef>
                <a:spcPts val="160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CalWORKs families receiving FR services now eligible for continued cash aid and childcare services for up to six months (ACL 23-94)</a:t>
            </a:r>
            <a:endParaRPr/>
          </a:p>
          <a:p>
            <a:pPr indent="-228600" lvl="0" marL="228600" marR="0" rtl="0" algn="l">
              <a:lnSpc>
                <a:spcPct val="100000"/>
              </a:lnSpc>
              <a:spcBef>
                <a:spcPts val="160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Improved collaborative technology – increased efficiency and improved information sharing</a:t>
            </a:r>
            <a:endParaRPr/>
          </a:p>
          <a:p>
            <a:pPr indent="-101600" lvl="0" marL="228600" marR="0" rtl="0" algn="l">
              <a:lnSpc>
                <a:spcPct val="100000"/>
              </a:lnSpc>
              <a:spcBef>
                <a:spcPts val="1600"/>
              </a:spcBef>
              <a:spcAft>
                <a:spcPts val="0"/>
              </a:spcAft>
              <a:buClr>
                <a:schemeClr val="dk1"/>
              </a:buClr>
              <a:buSzPts val="2000"/>
              <a:buFont typeface="Noto Sans Symbols"/>
              <a:buNone/>
            </a:pPr>
            <a:r>
              <a:t/>
            </a:r>
            <a:endParaRPr sz="2000">
              <a:solidFill>
                <a:schemeClr val="dk1"/>
              </a:solidFill>
              <a:latin typeface="Arial"/>
              <a:ea typeface="Arial"/>
              <a:cs typeface="Arial"/>
              <a:sym typeface="Arial"/>
            </a:endParaRPr>
          </a:p>
        </p:txBody>
      </p:sp>
      <p:sp>
        <p:nvSpPr>
          <p:cNvPr id="228" name="Google Shape;228;p10"/>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Legislation Supporting Collaboration</a:t>
            </a:r>
            <a:endParaRPr/>
          </a:p>
        </p:txBody>
      </p:sp>
      <p:sp>
        <p:nvSpPr>
          <p:cNvPr id="229" name="Google Shape;22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1"/>
          <p:cNvSpPr/>
          <p:nvPr/>
        </p:nvSpPr>
        <p:spPr>
          <a:xfrm>
            <a:off x="0" y="-640522"/>
            <a:ext cx="12191999" cy="1942011"/>
          </a:xfrm>
          <a:prstGeom prst="rect">
            <a:avLst/>
          </a:prstGeom>
          <a:solidFill>
            <a:schemeClr val="accent3">
              <a:alpha val="2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6" name="Google Shape;236;p11"/>
          <p:cNvSpPr txBox="1"/>
          <p:nvPr>
            <p:ph idx="4294967295" type="title"/>
          </p:nvPr>
        </p:nvSpPr>
        <p:spPr>
          <a:xfrm>
            <a:off x="676759" y="239161"/>
            <a:ext cx="8694737" cy="6619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Linkages Framework</a:t>
            </a:r>
            <a:endParaRPr/>
          </a:p>
        </p:txBody>
      </p:sp>
      <p:sp>
        <p:nvSpPr>
          <p:cNvPr id="237" name="Google Shape;23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38" name="Google Shape;238;p11"/>
          <p:cNvGrpSpPr/>
          <p:nvPr/>
        </p:nvGrpSpPr>
        <p:grpSpPr>
          <a:xfrm>
            <a:off x="1042179" y="1096822"/>
            <a:ext cx="10103635" cy="5346000"/>
            <a:chOff x="0" y="96253"/>
            <a:chExt cx="10103635" cy="5346000"/>
          </a:xfrm>
        </p:grpSpPr>
        <p:sp>
          <p:nvSpPr>
            <p:cNvPr id="239" name="Google Shape;239;p11"/>
            <p:cNvSpPr/>
            <p:nvPr/>
          </p:nvSpPr>
          <p:spPr>
            <a:xfrm>
              <a:off x="0" y="96253"/>
              <a:ext cx="10103635" cy="589679"/>
            </a:xfrm>
            <a:prstGeom prst="roundRect">
              <a:avLst>
                <a:gd fmla="val 16667" name="adj"/>
              </a:avLst>
            </a:prstGeom>
            <a:solidFill>
              <a:srgbClr val="7682BA"/>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1"/>
            <p:cNvSpPr txBox="1"/>
            <p:nvPr/>
          </p:nvSpPr>
          <p:spPr>
            <a:xfrm>
              <a:off x="28786" y="125039"/>
              <a:ext cx="10046063" cy="532107"/>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Play"/>
                <a:buNone/>
              </a:pPr>
              <a:r>
                <a:rPr b="0" lang="en-US" sz="2400">
                  <a:solidFill>
                    <a:schemeClr val="lt1"/>
                  </a:solidFill>
                  <a:latin typeface="Play"/>
                  <a:ea typeface="Play"/>
                  <a:cs typeface="Play"/>
                  <a:sym typeface="Play"/>
                </a:rPr>
                <a:t>Primary Prevention Strategies</a:t>
              </a:r>
              <a:r>
                <a:rPr lang="en-US" sz="2400">
                  <a:solidFill>
                    <a:schemeClr val="lt1"/>
                  </a:solidFill>
                  <a:latin typeface="Play"/>
                  <a:ea typeface="Play"/>
                  <a:cs typeface="Play"/>
                  <a:sym typeface="Play"/>
                </a:rPr>
                <a:t>                                                                           </a:t>
              </a:r>
              <a:endParaRPr/>
            </a:p>
          </p:txBody>
        </p:sp>
        <p:sp>
          <p:nvSpPr>
            <p:cNvPr id="241" name="Google Shape;241;p11"/>
            <p:cNvSpPr/>
            <p:nvPr/>
          </p:nvSpPr>
          <p:spPr>
            <a:xfrm>
              <a:off x="0" y="685933"/>
              <a:ext cx="10103635" cy="9190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txBox="1"/>
            <p:nvPr/>
          </p:nvSpPr>
          <p:spPr>
            <a:xfrm>
              <a:off x="0" y="685933"/>
              <a:ext cx="10103635" cy="919080"/>
            </a:xfrm>
            <a:prstGeom prst="rect">
              <a:avLst/>
            </a:prstGeom>
            <a:noFill/>
            <a:ln>
              <a:noFill/>
            </a:ln>
          </p:spPr>
          <p:txBody>
            <a:bodyPr anchorCtr="0" anchor="t" bIns="30475" lIns="32077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Target Population: All Applicants of CalWORKs not involved in CWS to provide support and education before problems occur.</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38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Linkages Activity: Provide information and materials to promote child and family wellbeing.</a:t>
              </a:r>
              <a:endParaRPr b="0" i="0" sz="1900" u="none" cap="none" strike="noStrike">
                <a:solidFill>
                  <a:schemeClr val="dk1"/>
                </a:solidFill>
                <a:latin typeface="Arial"/>
                <a:ea typeface="Arial"/>
                <a:cs typeface="Arial"/>
                <a:sym typeface="Arial"/>
              </a:endParaRPr>
            </a:p>
          </p:txBody>
        </p:sp>
        <p:sp>
          <p:nvSpPr>
            <p:cNvPr id="243" name="Google Shape;243;p11"/>
            <p:cNvSpPr/>
            <p:nvPr/>
          </p:nvSpPr>
          <p:spPr>
            <a:xfrm>
              <a:off x="0" y="1605013"/>
              <a:ext cx="10103635" cy="589679"/>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1"/>
            <p:cNvSpPr txBox="1"/>
            <p:nvPr/>
          </p:nvSpPr>
          <p:spPr>
            <a:xfrm>
              <a:off x="28786" y="1633799"/>
              <a:ext cx="10046063" cy="532107"/>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Play"/>
                <a:buNone/>
              </a:pPr>
              <a:r>
                <a:rPr lang="en-US" sz="2400">
                  <a:solidFill>
                    <a:schemeClr val="lt1"/>
                  </a:solidFill>
                  <a:latin typeface="Play"/>
                  <a:ea typeface="Play"/>
                  <a:cs typeface="Play"/>
                  <a:sym typeface="Play"/>
                </a:rPr>
                <a:t>Early Intervention/Secondary Prevention Strategies                                                                                                                                             </a:t>
              </a:r>
              <a:endParaRPr/>
            </a:p>
          </p:txBody>
        </p:sp>
        <p:sp>
          <p:nvSpPr>
            <p:cNvPr id="245" name="Google Shape;245;p11"/>
            <p:cNvSpPr/>
            <p:nvPr/>
          </p:nvSpPr>
          <p:spPr>
            <a:xfrm>
              <a:off x="0" y="2194693"/>
              <a:ext cx="10103635" cy="14655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txBox="1"/>
            <p:nvPr/>
          </p:nvSpPr>
          <p:spPr>
            <a:xfrm>
              <a:off x="0" y="2194693"/>
              <a:ext cx="10103635" cy="1465560"/>
            </a:xfrm>
            <a:prstGeom prst="rect">
              <a:avLst/>
            </a:prstGeom>
            <a:noFill/>
            <a:ln>
              <a:noFill/>
            </a:ln>
          </p:spPr>
          <p:txBody>
            <a:bodyPr anchorCtr="0" anchor="t" bIns="30475" lIns="32077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Target population: Applicants for/recipients of CalWORKs with identified risk factors/service needs who may/may not have been referred to CWS, but CWS case has not been opened. Families in need of support to alleviate identified problems and prevent escalation. (</a:t>
              </a:r>
              <a:r>
                <a:rPr b="0" i="0" lang="en-US" sz="1900" u="none" cap="none" strike="noStrike">
                  <a:solidFill>
                    <a:schemeClr val="dk1"/>
                  </a:solidFill>
                  <a:latin typeface="Calibri"/>
                  <a:ea typeface="Calibri"/>
                  <a:cs typeface="Calibri"/>
                  <a:sym typeface="Calibri"/>
                </a:rPr>
                <a:t>Hotline/ER/Family Stabilization/Home visiting/Differential Response)</a:t>
              </a:r>
              <a:endParaRPr/>
            </a:p>
            <a:p>
              <a:pPr indent="-171450" lvl="1" marL="171450" marR="0" rtl="0" algn="l">
                <a:lnSpc>
                  <a:spcPct val="90000"/>
                </a:lnSpc>
                <a:spcBef>
                  <a:spcPts val="38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Linkages Activity: Align and coordinate early intervention services and supports.</a:t>
              </a:r>
              <a:endParaRPr b="0" i="0" sz="1900" u="none" cap="none" strike="noStrike">
                <a:solidFill>
                  <a:schemeClr val="dk1"/>
                </a:solidFill>
                <a:latin typeface="Arial"/>
                <a:ea typeface="Arial"/>
                <a:cs typeface="Arial"/>
                <a:sym typeface="Arial"/>
              </a:endParaRPr>
            </a:p>
          </p:txBody>
        </p:sp>
        <p:sp>
          <p:nvSpPr>
            <p:cNvPr id="247" name="Google Shape;247;p11"/>
            <p:cNvSpPr/>
            <p:nvPr/>
          </p:nvSpPr>
          <p:spPr>
            <a:xfrm>
              <a:off x="0" y="3660253"/>
              <a:ext cx="10103635" cy="589679"/>
            </a:xfrm>
            <a:prstGeom prst="roundRect">
              <a:avLst>
                <a:gd fmla="val 16667" name="adj"/>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txBox="1"/>
            <p:nvPr/>
          </p:nvSpPr>
          <p:spPr>
            <a:xfrm>
              <a:off x="28786" y="3689039"/>
              <a:ext cx="10046063" cy="532107"/>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Play"/>
                <a:buNone/>
              </a:pPr>
              <a:r>
                <a:rPr lang="en-US" sz="2400">
                  <a:solidFill>
                    <a:schemeClr val="lt1"/>
                  </a:solidFill>
                  <a:latin typeface="Play"/>
                  <a:ea typeface="Play"/>
                  <a:cs typeface="Play"/>
                  <a:sym typeface="Play"/>
                </a:rPr>
                <a:t>Mutual Client Coordination/Tertiary Prevention Stategies                                                                                                                  </a:t>
              </a:r>
              <a:endParaRPr sz="2400">
                <a:solidFill>
                  <a:schemeClr val="lt1"/>
                </a:solidFill>
                <a:latin typeface="Arial"/>
                <a:ea typeface="Arial"/>
                <a:cs typeface="Arial"/>
                <a:sym typeface="Arial"/>
              </a:endParaRPr>
            </a:p>
          </p:txBody>
        </p:sp>
        <p:sp>
          <p:nvSpPr>
            <p:cNvPr id="249" name="Google Shape;249;p11"/>
            <p:cNvSpPr/>
            <p:nvPr/>
          </p:nvSpPr>
          <p:spPr>
            <a:xfrm>
              <a:off x="0" y="4249933"/>
              <a:ext cx="10103635" cy="11923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txBox="1"/>
            <p:nvPr/>
          </p:nvSpPr>
          <p:spPr>
            <a:xfrm>
              <a:off x="0" y="4249933"/>
              <a:ext cx="10103635" cy="1192320"/>
            </a:xfrm>
            <a:prstGeom prst="rect">
              <a:avLst/>
            </a:prstGeom>
            <a:noFill/>
            <a:ln>
              <a:noFill/>
            </a:ln>
          </p:spPr>
          <p:txBody>
            <a:bodyPr anchorCtr="0" anchor="t" bIns="30475" lIns="32077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Target Population: Families who are open to CalWORKs and CWS. (Family Maintenance, Family Reunification)</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380"/>
                </a:spcBef>
                <a:spcAft>
                  <a:spcPts val="0"/>
                </a:spcAft>
                <a:buClr>
                  <a:schemeClr val="dk1"/>
                </a:buClr>
                <a:buSzPts val="1900"/>
                <a:buFont typeface="Play"/>
                <a:buChar char="•"/>
              </a:pPr>
              <a:r>
                <a:rPr b="0" i="0" lang="en-US" sz="1900" u="none" cap="none" strike="noStrike">
                  <a:solidFill>
                    <a:schemeClr val="dk1"/>
                  </a:solidFill>
                  <a:latin typeface="Play"/>
                  <a:ea typeface="Play"/>
                  <a:cs typeface="Play"/>
                  <a:sym typeface="Play"/>
                </a:rPr>
                <a:t>Linkages Activity: Provide interventions for children experiencing maltreatment. Coordinate joint services, supports and resources to prevent re-entry to CWS and alleviate economic stressors.</a:t>
              </a:r>
              <a:endParaRPr b="0" i="0" sz="1900" u="none" cap="none" strike="noStrike">
                <a:solidFill>
                  <a:schemeClr val="dk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descr="Woman writing on a glass in an office setting meeting." id="256" name="Google Shape;256;p12"/>
          <p:cNvPicPr preferRelativeResize="0"/>
          <p:nvPr/>
        </p:nvPicPr>
        <p:blipFill rotWithShape="1">
          <a:blip r:embed="rId3">
            <a:alphaModFix/>
          </a:blip>
          <a:srcRect b="1775" l="0" r="0" t="1776"/>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257" name="Google Shape;257;p12"/>
          <p:cNvGrpSpPr/>
          <p:nvPr/>
        </p:nvGrpSpPr>
        <p:grpSpPr>
          <a:xfrm>
            <a:off x="5639737" y="4220165"/>
            <a:ext cx="5184610" cy="868854"/>
            <a:chOff x="5639737" y="4220165"/>
            <a:chExt cx="5184610" cy="868854"/>
          </a:xfrm>
        </p:grpSpPr>
        <p:sp>
          <p:nvSpPr>
            <p:cNvPr id="258" name="Google Shape;258;p12"/>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9" name="Google Shape;259;p12"/>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0" name="Google Shape;260;p12"/>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1" name="Google Shape;261;p12"/>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62" name="Google Shape;262;p12"/>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263" name="Google Shape;263;p12"/>
          <p:cNvSpPr txBox="1"/>
          <p:nvPr>
            <p:ph idx="4294967295" type="title"/>
          </p:nvPr>
        </p:nvSpPr>
        <p:spPr>
          <a:xfrm>
            <a:off x="754742" y="754743"/>
            <a:ext cx="3587574" cy="1800493"/>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Key Components of Coordinated Case Planning</a:t>
            </a:r>
            <a:endParaRPr/>
          </a:p>
        </p:txBody>
      </p:sp>
      <p:sp>
        <p:nvSpPr>
          <p:cNvPr id="264" name="Google Shape;26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3"/>
          <p:cNvSpPr/>
          <p:nvPr/>
        </p:nvSpPr>
        <p:spPr>
          <a:xfrm>
            <a:off x="1" y="0"/>
            <a:ext cx="12191999" cy="6858000"/>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1" name="Google Shape;271;p13"/>
          <p:cNvSpPr txBox="1"/>
          <p:nvPr>
            <p:ph idx="4294967295" type="title"/>
          </p:nvPr>
        </p:nvSpPr>
        <p:spPr>
          <a:xfrm>
            <a:off x="754742" y="754743"/>
            <a:ext cx="98888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Play"/>
              <a:buNone/>
            </a:pPr>
            <a:r>
              <a:rPr b="0" i="0" lang="en-US" sz="3600" u="none" cap="none" strike="noStrike">
                <a:solidFill>
                  <a:schemeClr val="dk1"/>
                </a:solidFill>
                <a:latin typeface="Play"/>
                <a:ea typeface="Play"/>
                <a:cs typeface="Play"/>
                <a:sym typeface="Play"/>
              </a:rPr>
              <a:t>What is Coordinated Case Planning (CCP)?</a:t>
            </a:r>
            <a:endParaRPr/>
          </a:p>
        </p:txBody>
      </p:sp>
      <p:pic>
        <p:nvPicPr>
          <p:cNvPr id="272" name="Google Shape;272;p13"/>
          <p:cNvPicPr preferRelativeResize="0"/>
          <p:nvPr/>
        </p:nvPicPr>
        <p:blipFill rotWithShape="1">
          <a:blip r:embed="rId3">
            <a:alphaModFix/>
          </a:blip>
          <a:srcRect b="15160" l="-1" r="13271" t="0"/>
          <a:stretch/>
        </p:blipFill>
        <p:spPr>
          <a:xfrm>
            <a:off x="6760032" y="1544466"/>
            <a:ext cx="5431969" cy="5313535"/>
          </a:xfrm>
          <a:prstGeom prst="rect">
            <a:avLst/>
          </a:prstGeom>
          <a:noFill/>
          <a:ln>
            <a:noFill/>
          </a:ln>
        </p:spPr>
      </p:pic>
      <p:sp>
        <p:nvSpPr>
          <p:cNvPr id="273" name="Google Shape;273;p13"/>
          <p:cNvSpPr txBox="1"/>
          <p:nvPr/>
        </p:nvSpPr>
        <p:spPr>
          <a:xfrm>
            <a:off x="754741" y="1691640"/>
            <a:ext cx="10375222" cy="4462760"/>
          </a:xfrm>
          <a:prstGeom prst="rect">
            <a:avLst/>
          </a:prstGeom>
          <a:noFill/>
          <a:ln>
            <a:noFill/>
          </a:ln>
        </p:spPr>
        <p:txBody>
          <a:bodyPr anchorCtr="0" anchor="t" bIns="45700" lIns="91425" spcFirstLastPara="1" rIns="91425" wrap="square" tIns="45700">
            <a:spAutoFit/>
          </a:bodyPr>
          <a:lstStyle/>
          <a:p>
            <a:pPr indent="-284163" lvl="0" marL="458788"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Working together toward child safety, family stabilization /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well-being, &amp; self-sufficiency</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Streamlined services</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Coordinated resources to maximize family’s goals:</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AB 429 and AB 135 - Continuation of </a:t>
            </a:r>
            <a:br>
              <a:rPr b="0" i="0" lang="en-US" sz="1800" u="none" cap="none" strike="noStrike">
                <a:solidFill>
                  <a:schemeClr val="dk1"/>
                </a:solidFill>
                <a:latin typeface="Arial"/>
                <a:ea typeface="Arial"/>
                <a:cs typeface="Arial"/>
                <a:sym typeface="Arial"/>
              </a:rPr>
            </a:br>
            <a:r>
              <a:rPr b="0" i="0" lang="en-US" sz="1800" u="none" cap="none" strike="noStrike">
                <a:solidFill>
                  <a:schemeClr val="dk1"/>
                </a:solidFill>
                <a:latin typeface="Arial"/>
                <a:ea typeface="Arial"/>
                <a:cs typeface="Arial"/>
                <a:sym typeface="Arial"/>
              </a:rPr>
              <a:t>CalWORKs support for families whose children </a:t>
            </a:r>
            <a:br>
              <a:rPr b="0" i="0" lang="en-US" sz="1800" u="none" cap="none" strike="noStrike">
                <a:solidFill>
                  <a:schemeClr val="dk1"/>
                </a:solidFill>
                <a:latin typeface="Arial"/>
                <a:ea typeface="Arial"/>
                <a:cs typeface="Arial"/>
                <a:sym typeface="Arial"/>
              </a:rPr>
            </a:br>
            <a:r>
              <a:rPr b="0" i="0" lang="en-US" sz="1800" u="none" cap="none" strike="noStrike">
                <a:solidFill>
                  <a:schemeClr val="dk1"/>
                </a:solidFill>
                <a:latin typeface="Arial"/>
                <a:ea typeface="Arial"/>
                <a:cs typeface="Arial"/>
                <a:sym typeface="Arial"/>
              </a:rPr>
              <a:t>have been placed in out-of-home care</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Behavioral health and substance use </a:t>
            </a:r>
            <a:br>
              <a:rPr b="0" i="0" lang="en-US" sz="1800" u="none" cap="none" strike="noStrike">
                <a:solidFill>
                  <a:schemeClr val="dk1"/>
                </a:solidFill>
                <a:latin typeface="Arial"/>
                <a:ea typeface="Arial"/>
                <a:cs typeface="Arial"/>
                <a:sym typeface="Arial"/>
              </a:rPr>
            </a:br>
            <a:r>
              <a:rPr b="0" i="0" lang="en-US" sz="1800" u="none" cap="none" strike="noStrike">
                <a:solidFill>
                  <a:schemeClr val="dk1"/>
                </a:solidFill>
                <a:latin typeface="Arial"/>
                <a:ea typeface="Arial"/>
                <a:cs typeface="Arial"/>
                <a:sym typeface="Arial"/>
              </a:rPr>
              <a:t>disorder services </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Homeless services</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Family stabilization</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Home visiting</a:t>
            </a:r>
            <a:endParaRPr/>
          </a:p>
          <a:p>
            <a:pPr indent="-342900" lvl="1" marL="974725" marR="0" rtl="0" algn="l">
              <a:spcBef>
                <a:spcPts val="600"/>
              </a:spcBef>
              <a:spcAft>
                <a:spcPts val="0"/>
              </a:spcAft>
              <a:buClr>
                <a:schemeClr val="dk1"/>
              </a:buClr>
              <a:buSzPts val="1800"/>
              <a:buFont typeface="Courier New"/>
              <a:buChar char="o"/>
            </a:pPr>
            <a:r>
              <a:rPr b="0" i="0" lang="en-US" sz="1800" u="none" cap="none" strike="noStrike">
                <a:solidFill>
                  <a:schemeClr val="dk1"/>
                </a:solidFill>
                <a:latin typeface="Arial"/>
                <a:ea typeface="Arial"/>
                <a:cs typeface="Arial"/>
                <a:sym typeface="Arial"/>
              </a:rPr>
              <a:t>Consistent communication over life of case</a:t>
            </a:r>
            <a:endParaRPr/>
          </a:p>
        </p:txBody>
      </p:sp>
      <p:sp>
        <p:nvSpPr>
          <p:cNvPr id="274" name="Google Shape;27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4"/>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14"/>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Guiding Principles</a:t>
            </a:r>
            <a:endParaRPr/>
          </a:p>
        </p:txBody>
      </p:sp>
      <p:grpSp>
        <p:nvGrpSpPr>
          <p:cNvPr id="282" name="Google Shape;282;p14"/>
          <p:cNvGrpSpPr/>
          <p:nvPr/>
        </p:nvGrpSpPr>
        <p:grpSpPr>
          <a:xfrm>
            <a:off x="4312234" y="2173402"/>
            <a:ext cx="4882860" cy="4384227"/>
            <a:chOff x="2392594" y="2196"/>
            <a:chExt cx="4882860" cy="4384227"/>
          </a:xfrm>
        </p:grpSpPr>
        <p:sp>
          <p:nvSpPr>
            <p:cNvPr id="283" name="Google Shape;283;p14"/>
            <p:cNvSpPr/>
            <p:nvPr/>
          </p:nvSpPr>
          <p:spPr>
            <a:xfrm>
              <a:off x="2392594" y="2196"/>
              <a:ext cx="4882860" cy="1056440"/>
            </a:xfrm>
            <a:prstGeom prst="roundRect">
              <a:avLst>
                <a:gd fmla="val 16667" name="adj"/>
              </a:avLst>
            </a:prstGeom>
            <a:solidFill>
              <a:schemeClr val="lt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4"/>
            <p:cNvSpPr txBox="1"/>
            <p:nvPr/>
          </p:nvSpPr>
          <p:spPr>
            <a:xfrm>
              <a:off x="2444165" y="53767"/>
              <a:ext cx="4779718" cy="95329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Play"/>
                <a:buNone/>
              </a:pPr>
              <a:r>
                <a:rPr b="0" lang="en-US" sz="2400">
                  <a:solidFill>
                    <a:schemeClr val="dk1"/>
                  </a:solidFill>
                  <a:latin typeface="Play"/>
                  <a:ea typeface="Play"/>
                  <a:cs typeface="Play"/>
                  <a:sym typeface="Play"/>
                </a:rPr>
                <a:t> Core Practice Model</a:t>
              </a:r>
              <a:endParaRPr/>
            </a:p>
          </p:txBody>
        </p:sp>
        <p:sp>
          <p:nvSpPr>
            <p:cNvPr id="285" name="Google Shape;285;p14"/>
            <p:cNvSpPr/>
            <p:nvPr/>
          </p:nvSpPr>
          <p:spPr>
            <a:xfrm>
              <a:off x="2392594" y="1111458"/>
              <a:ext cx="4882860" cy="1056440"/>
            </a:xfrm>
            <a:prstGeom prst="roundRect">
              <a:avLst>
                <a:gd fmla="val 16667" name="adj"/>
              </a:avLst>
            </a:prstGeom>
            <a:solidFill>
              <a:schemeClr val="accent3">
                <a:alpha val="84705"/>
              </a:scheme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
            <p:cNvSpPr txBox="1"/>
            <p:nvPr/>
          </p:nvSpPr>
          <p:spPr>
            <a:xfrm>
              <a:off x="2444165" y="1163029"/>
              <a:ext cx="4779718" cy="95329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Play"/>
                <a:buNone/>
              </a:pPr>
              <a:r>
                <a:rPr b="0" lang="en-US" sz="2400">
                  <a:solidFill>
                    <a:schemeClr val="dk1"/>
                  </a:solidFill>
                  <a:latin typeface="Play"/>
                  <a:ea typeface="Play"/>
                  <a:cs typeface="Play"/>
                  <a:sym typeface="Play"/>
                </a:rPr>
                <a:t>CalWORKs 2.0</a:t>
              </a:r>
              <a:endParaRPr/>
            </a:p>
          </p:txBody>
        </p:sp>
        <p:sp>
          <p:nvSpPr>
            <p:cNvPr id="287" name="Google Shape;287;p14"/>
            <p:cNvSpPr/>
            <p:nvPr/>
          </p:nvSpPr>
          <p:spPr>
            <a:xfrm>
              <a:off x="2392594" y="2220721"/>
              <a:ext cx="4882860" cy="1056440"/>
            </a:xfrm>
            <a:prstGeom prst="roundRect">
              <a:avLst>
                <a:gd fmla="val 16667" name="adj"/>
              </a:avLst>
            </a:prstGeom>
            <a:solidFill>
              <a:schemeClr val="accent1">
                <a:alpha val="69803"/>
              </a:scheme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txBox="1"/>
            <p:nvPr/>
          </p:nvSpPr>
          <p:spPr>
            <a:xfrm>
              <a:off x="2444165" y="2272292"/>
              <a:ext cx="4779718" cy="95329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Play"/>
                <a:buNone/>
              </a:pPr>
              <a:r>
                <a:rPr b="0" lang="en-US" sz="2400">
                  <a:solidFill>
                    <a:schemeClr val="dk1"/>
                  </a:solidFill>
                  <a:latin typeface="Play"/>
                  <a:ea typeface="Play"/>
                  <a:cs typeface="Play"/>
                  <a:sym typeface="Play"/>
                </a:rPr>
                <a:t>Strengthening Families</a:t>
              </a:r>
              <a:endParaRPr/>
            </a:p>
          </p:txBody>
        </p:sp>
        <p:sp>
          <p:nvSpPr>
            <p:cNvPr id="289" name="Google Shape;289;p14"/>
            <p:cNvSpPr/>
            <p:nvPr/>
          </p:nvSpPr>
          <p:spPr>
            <a:xfrm>
              <a:off x="2392594" y="3329983"/>
              <a:ext cx="4882860" cy="1056440"/>
            </a:xfrm>
            <a:prstGeom prst="roundRect">
              <a:avLst>
                <a:gd fmla="val 16667" name="adj"/>
              </a:avLst>
            </a:prstGeom>
            <a:solidFill>
              <a:schemeClr val="accent2">
                <a:alpha val="69411"/>
              </a:scheme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txBox="1"/>
            <p:nvPr/>
          </p:nvSpPr>
          <p:spPr>
            <a:xfrm>
              <a:off x="2444165" y="3381554"/>
              <a:ext cx="4779718" cy="95329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700"/>
                <a:buFont typeface="Calibri"/>
                <a:buNone/>
              </a:pPr>
              <a:r>
                <a:rPr b="0" i="0" lang="en-US" sz="2400" u="none" cap="none" strike="noStrike">
                  <a:solidFill>
                    <a:schemeClr val="dk1"/>
                  </a:solidFill>
                  <a:latin typeface="Play"/>
                  <a:ea typeface="Play"/>
                  <a:cs typeface="Play"/>
                  <a:sym typeface="Play"/>
                </a:rPr>
                <a:t>Equity and Inclusion</a:t>
              </a:r>
              <a:endParaRPr b="0" sz="2400">
                <a:solidFill>
                  <a:schemeClr val="dk1"/>
                </a:solidFill>
                <a:latin typeface="Play"/>
                <a:ea typeface="Play"/>
                <a:cs typeface="Play"/>
                <a:sym typeface="Play"/>
              </a:endParaRPr>
            </a:p>
          </p:txBody>
        </p:sp>
      </p:grpSp>
      <p:sp>
        <p:nvSpPr>
          <p:cNvPr id="291" name="Google Shape;29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5"/>
          <p:cNvSpPr/>
          <p:nvPr/>
        </p:nvSpPr>
        <p:spPr>
          <a:xfrm>
            <a:off x="1" y="0"/>
            <a:ext cx="12191999" cy="1942011"/>
          </a:xfrm>
          <a:prstGeom prst="rect">
            <a:avLst/>
          </a:prstGeom>
          <a:solidFill>
            <a:schemeClr val="lt2">
              <a:alpha val="7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alifornia Child Welfare Core Practice Model Logo with the tagline A Guiding Framework for Child Welfare Practice" id="298" name="Google Shape;298;p15"/>
          <p:cNvPicPr preferRelativeResize="0"/>
          <p:nvPr/>
        </p:nvPicPr>
        <p:blipFill rotWithShape="1">
          <a:blip r:embed="rId3">
            <a:alphaModFix/>
          </a:blip>
          <a:srcRect b="-12434" l="-3982" r="-4159" t="-4545"/>
          <a:stretch/>
        </p:blipFill>
        <p:spPr>
          <a:xfrm>
            <a:off x="6248809" y="2290354"/>
            <a:ext cx="4700174" cy="3873631"/>
          </a:xfrm>
          <a:prstGeom prst="rect">
            <a:avLst/>
          </a:prstGeom>
          <a:solidFill>
            <a:schemeClr val="lt1"/>
          </a:solidFill>
          <a:ln>
            <a:noFill/>
          </a:ln>
        </p:spPr>
      </p:pic>
      <p:sp>
        <p:nvSpPr>
          <p:cNvPr id="299" name="Google Shape;299;p15"/>
          <p:cNvSpPr txBox="1"/>
          <p:nvPr/>
        </p:nvSpPr>
        <p:spPr>
          <a:xfrm>
            <a:off x="754742" y="2290354"/>
            <a:ext cx="5049709" cy="4202521"/>
          </a:xfrm>
          <a:prstGeom prst="rect">
            <a:avLst/>
          </a:prstGeom>
          <a:noFill/>
          <a:ln>
            <a:noFill/>
          </a:ln>
        </p:spPr>
        <p:txBody>
          <a:bodyPr anchorCtr="0" anchor="t" bIns="45700" lIns="91425" spcFirstLastPara="1" rIns="91425" wrap="square" tIns="45700">
            <a:noAutofit/>
          </a:bodyPr>
          <a:lstStyle/>
          <a:p>
            <a:pPr indent="0" lvl="0" marL="6350" marR="0" rtl="0" algn="l">
              <a:lnSpc>
                <a:spcPct val="12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What Does It Look Like?</a:t>
            </a:r>
            <a:endParaRPr/>
          </a:p>
          <a:p>
            <a:pPr indent="-450850" lvl="0" marL="457200" marR="0" rtl="0" algn="l">
              <a:lnSpc>
                <a:spcPct val="12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Practice Behaviors</a:t>
            </a:r>
            <a:endParaRPr/>
          </a:p>
          <a:p>
            <a:pPr indent="-457200" lvl="1" marL="914400" marR="0" rtl="0" algn="l">
              <a:lnSpc>
                <a:spcPct val="120000"/>
              </a:lnSpc>
              <a:spcBef>
                <a:spcPts val="600"/>
              </a:spcBef>
              <a:spcAft>
                <a:spcPts val="0"/>
              </a:spcAft>
              <a:buClr>
                <a:schemeClr val="dk1"/>
              </a:buClr>
              <a:buSzPts val="2380"/>
              <a:buFont typeface="Courier New"/>
              <a:buChar char="o"/>
            </a:pPr>
            <a:r>
              <a:rPr b="0" i="0" lang="en-US" sz="2800" u="none" cap="none" strike="noStrike">
                <a:solidFill>
                  <a:schemeClr val="dk1"/>
                </a:solidFill>
                <a:latin typeface="Arial"/>
                <a:ea typeface="Arial"/>
                <a:cs typeface="Arial"/>
                <a:sym typeface="Arial"/>
              </a:rPr>
              <a:t>Engagement</a:t>
            </a:r>
            <a:endParaRPr/>
          </a:p>
          <a:p>
            <a:pPr indent="-457200" lvl="1" marL="914400" marR="0" rtl="0" algn="l">
              <a:lnSpc>
                <a:spcPct val="120000"/>
              </a:lnSpc>
              <a:spcBef>
                <a:spcPts val="600"/>
              </a:spcBef>
              <a:spcAft>
                <a:spcPts val="0"/>
              </a:spcAft>
              <a:buClr>
                <a:schemeClr val="dk1"/>
              </a:buClr>
              <a:buSzPts val="2380"/>
              <a:buFont typeface="Courier New"/>
              <a:buChar char="o"/>
            </a:pPr>
            <a:r>
              <a:rPr b="0" i="0" lang="en-US" sz="2800" u="none" cap="none" strike="noStrike">
                <a:solidFill>
                  <a:schemeClr val="dk1"/>
                </a:solidFill>
                <a:latin typeface="Arial"/>
                <a:ea typeface="Arial"/>
                <a:cs typeface="Arial"/>
                <a:sym typeface="Arial"/>
              </a:rPr>
              <a:t>Inquiry and Exploration</a:t>
            </a:r>
            <a:endParaRPr/>
          </a:p>
          <a:p>
            <a:pPr indent="-457200" lvl="1" marL="914400" marR="0" rtl="0" algn="l">
              <a:lnSpc>
                <a:spcPct val="120000"/>
              </a:lnSpc>
              <a:spcBef>
                <a:spcPts val="600"/>
              </a:spcBef>
              <a:spcAft>
                <a:spcPts val="0"/>
              </a:spcAft>
              <a:buClr>
                <a:schemeClr val="dk1"/>
              </a:buClr>
              <a:buSzPts val="2380"/>
              <a:buFont typeface="Courier New"/>
              <a:buChar char="o"/>
            </a:pPr>
            <a:r>
              <a:rPr b="0" i="0" lang="en-US" sz="2800" u="none" cap="none" strike="noStrike">
                <a:solidFill>
                  <a:schemeClr val="dk1"/>
                </a:solidFill>
                <a:latin typeface="Arial"/>
                <a:ea typeface="Arial"/>
                <a:cs typeface="Arial"/>
                <a:sym typeface="Arial"/>
              </a:rPr>
              <a:t>Teaming</a:t>
            </a:r>
            <a:endParaRPr b="0" i="0" sz="2800" u="none" cap="none" strike="noStrike">
              <a:solidFill>
                <a:schemeClr val="dk1"/>
              </a:solidFill>
              <a:latin typeface="Arial"/>
              <a:ea typeface="Arial"/>
              <a:cs typeface="Arial"/>
              <a:sym typeface="Arial"/>
            </a:endParaRPr>
          </a:p>
        </p:txBody>
      </p:sp>
      <p:sp>
        <p:nvSpPr>
          <p:cNvPr id="300" name="Google Shape;300;p15"/>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 Core Practice Model (CPM)</a:t>
            </a:r>
            <a:endParaRPr/>
          </a:p>
        </p:txBody>
      </p:sp>
      <p:sp>
        <p:nvSpPr>
          <p:cNvPr id="301" name="Google Shape;301;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6"/>
          <p:cNvSpPr/>
          <p:nvPr/>
        </p:nvSpPr>
        <p:spPr>
          <a:xfrm>
            <a:off x="1" y="0"/>
            <a:ext cx="12191999" cy="1942011"/>
          </a:xfrm>
          <a:prstGeom prst="rect">
            <a:avLst/>
          </a:prstGeom>
          <a:solidFill>
            <a:schemeClr val="accent3">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8" name="Google Shape;308;p16"/>
          <p:cNvSpPr txBox="1"/>
          <p:nvPr/>
        </p:nvSpPr>
        <p:spPr>
          <a:xfrm>
            <a:off x="754742" y="2290355"/>
            <a:ext cx="10723155" cy="4331162"/>
          </a:xfrm>
          <a:prstGeom prst="rect">
            <a:avLst/>
          </a:prstGeom>
          <a:noFill/>
          <a:ln>
            <a:noFill/>
          </a:ln>
        </p:spPr>
        <p:txBody>
          <a:bodyPr anchorCtr="0" anchor="t" bIns="45700" lIns="91425" spcFirstLastPara="1" rIns="91425" wrap="square" tIns="45700">
            <a:noAutofit/>
          </a:bodyPr>
          <a:lstStyle/>
          <a:p>
            <a:pPr indent="-450850" lvl="0" marL="457200" marR="0" rtl="0" algn="l">
              <a:lnSpc>
                <a:spcPct val="120000"/>
              </a:lnSpc>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Teaming</a:t>
            </a:r>
            <a:endParaRPr/>
          </a:p>
          <a:p>
            <a:pPr indent="-450850" lvl="0" marL="457200" marR="0" rtl="0" algn="l">
              <a:lnSpc>
                <a:spcPct val="12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Engagement</a:t>
            </a:r>
            <a:endParaRPr/>
          </a:p>
          <a:p>
            <a:pPr indent="-450850" lvl="0" marL="457200" marR="0" rtl="0" algn="l">
              <a:lnSpc>
                <a:spcPct val="12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Coordination</a:t>
            </a:r>
            <a:endParaRPr/>
          </a:p>
          <a:p>
            <a:pPr indent="-450850" lvl="0" marL="457200" marR="0" rtl="0" algn="l">
              <a:lnSpc>
                <a:spcPct val="12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Brokering</a:t>
            </a:r>
            <a:endParaRPr/>
          </a:p>
          <a:p>
            <a:pPr indent="-450850" lvl="0" marL="457200" marR="0" rtl="0" algn="l">
              <a:lnSpc>
                <a:spcPct val="12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Outreach</a:t>
            </a:r>
            <a:endParaRPr/>
          </a:p>
        </p:txBody>
      </p:sp>
      <p:sp>
        <p:nvSpPr>
          <p:cNvPr id="309" name="Google Shape;309;p16"/>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CalWORKs 2.0</a:t>
            </a:r>
            <a:endParaRPr/>
          </a:p>
        </p:txBody>
      </p:sp>
      <p:pic>
        <p:nvPicPr>
          <p:cNvPr descr="CalWORKs logo" id="310" name="Google Shape;310;p16"/>
          <p:cNvPicPr preferRelativeResize="0"/>
          <p:nvPr/>
        </p:nvPicPr>
        <p:blipFill rotWithShape="1">
          <a:blip r:embed="rId3">
            <a:alphaModFix/>
          </a:blip>
          <a:srcRect b="0" l="0" r="0" t="0"/>
          <a:stretch/>
        </p:blipFill>
        <p:spPr>
          <a:xfrm>
            <a:off x="5536310" y="2571256"/>
            <a:ext cx="5451912" cy="3299428"/>
          </a:xfrm>
          <a:prstGeom prst="rect">
            <a:avLst/>
          </a:prstGeom>
          <a:noFill/>
          <a:ln>
            <a:noFill/>
          </a:ln>
        </p:spPr>
      </p:pic>
      <p:sp>
        <p:nvSpPr>
          <p:cNvPr id="311" name="Google Shape;31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7"/>
          <p:cNvSpPr/>
          <p:nvPr/>
        </p:nvSpPr>
        <p:spPr>
          <a:xfrm>
            <a:off x="1" y="-7144"/>
            <a:ext cx="12191999" cy="6865144"/>
          </a:xfrm>
          <a:prstGeom prst="rect">
            <a:avLst/>
          </a:prstGeom>
          <a:solidFill>
            <a:srgbClr val="71ABC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Five Protective Factors&#10;Parental resilience&#10;Social Connections&#10;Knowledge of parenting and child development&#10;Concrete support in times of need&#10;Social and emotional competence of children&#10;" id="318" name="Google Shape;318;p17"/>
          <p:cNvPicPr preferRelativeResize="0"/>
          <p:nvPr/>
        </p:nvPicPr>
        <p:blipFill rotWithShape="1">
          <a:blip r:embed="rId3">
            <a:alphaModFix/>
          </a:blip>
          <a:srcRect b="0" l="1315" r="0" t="19445"/>
          <a:stretch/>
        </p:blipFill>
        <p:spPr>
          <a:xfrm>
            <a:off x="1828064" y="1187035"/>
            <a:ext cx="8535872" cy="5368887"/>
          </a:xfrm>
          <a:prstGeom prst="rect">
            <a:avLst/>
          </a:prstGeom>
          <a:noFill/>
          <a:ln>
            <a:noFill/>
          </a:ln>
        </p:spPr>
      </p:pic>
      <p:sp>
        <p:nvSpPr>
          <p:cNvPr id="319" name="Google Shape;319;p17"/>
          <p:cNvSpPr txBox="1"/>
          <p:nvPr>
            <p:ph idx="4294967295" type="title"/>
          </p:nvPr>
        </p:nvSpPr>
        <p:spPr>
          <a:xfrm>
            <a:off x="303173" y="441434"/>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Strengthening Families Protective Factors</a:t>
            </a:r>
            <a:endParaRPr/>
          </a:p>
        </p:txBody>
      </p:sp>
      <p:sp>
        <p:nvSpPr>
          <p:cNvPr id="320" name="Google Shape;3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descr="Team of people putting their hands together in a circle in an office setting" id="326" name="Google Shape;326;p18"/>
          <p:cNvPicPr preferRelativeResize="0"/>
          <p:nvPr/>
        </p:nvPicPr>
        <p:blipFill rotWithShape="1">
          <a:blip r:embed="rId3">
            <a:alphaModFix/>
          </a:blip>
          <a:srcRect b="0" l="17738" r="5327" t="0"/>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327" name="Google Shape;327;p18"/>
          <p:cNvGrpSpPr/>
          <p:nvPr/>
        </p:nvGrpSpPr>
        <p:grpSpPr>
          <a:xfrm>
            <a:off x="5639737" y="4220165"/>
            <a:ext cx="5184610" cy="868854"/>
            <a:chOff x="5639737" y="4220165"/>
            <a:chExt cx="5184610" cy="868854"/>
          </a:xfrm>
        </p:grpSpPr>
        <p:sp>
          <p:nvSpPr>
            <p:cNvPr id="328" name="Google Shape;328;p18"/>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9" name="Google Shape;329;p18"/>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0" name="Google Shape;330;p18"/>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1" name="Google Shape;331;p18"/>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32" name="Google Shape;332;p18"/>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333" name="Google Shape;333;p18"/>
          <p:cNvSpPr txBox="1"/>
          <p:nvPr/>
        </p:nvSpPr>
        <p:spPr>
          <a:xfrm>
            <a:off x="1634413" y="4142527"/>
            <a:ext cx="2707903" cy="366254"/>
          </a:xfrm>
          <a:prstGeom prst="rect">
            <a:avLst/>
          </a:prstGeom>
          <a:noFill/>
          <a:ln>
            <a:noFill/>
          </a:ln>
        </p:spPr>
        <p:txBody>
          <a:bodyPr anchorCtr="0" anchor="b" bIns="0" lIns="91425" spcFirstLastPara="1" rIns="91425" wrap="square" tIns="45700">
            <a:spAutoFit/>
          </a:bodyPr>
          <a:lstStyle/>
          <a:p>
            <a:pPr indent="0" lvl="0" marL="0" marR="0" rtl="0" algn="r">
              <a:lnSpc>
                <a:spcPct val="158823"/>
              </a:lnSpc>
              <a:spcBef>
                <a:spcPts val="0"/>
              </a:spcBef>
              <a:spcAft>
                <a:spcPts val="0"/>
              </a:spcAft>
              <a:buNone/>
            </a:pPr>
            <a:r>
              <a:rPr lang="en-US" sz="1700">
                <a:solidFill>
                  <a:schemeClr val="dk1"/>
                </a:solidFill>
                <a:latin typeface="Play"/>
                <a:ea typeface="Play"/>
                <a:cs typeface="Play"/>
                <a:sym typeface="Play"/>
              </a:rPr>
              <a:t>Linkages and Child Welfare</a:t>
            </a:r>
            <a:endParaRPr sz="1800">
              <a:solidFill>
                <a:schemeClr val="dk1"/>
              </a:solidFill>
              <a:latin typeface="Arial"/>
              <a:ea typeface="Arial"/>
              <a:cs typeface="Arial"/>
              <a:sym typeface="Arial"/>
            </a:endParaRPr>
          </a:p>
        </p:txBody>
      </p:sp>
      <p:sp>
        <p:nvSpPr>
          <p:cNvPr id="334" name="Google Shape;334;p18"/>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Collaboration</a:t>
            </a:r>
            <a:endParaRPr/>
          </a:p>
        </p:txBody>
      </p:sp>
      <p:sp>
        <p:nvSpPr>
          <p:cNvPr id="335" name="Google Shape;33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9"/>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ircle containing open hands holding a family and a heart." id="342" name="Google Shape;342;p19"/>
          <p:cNvPicPr preferRelativeResize="0"/>
          <p:nvPr/>
        </p:nvPicPr>
        <p:blipFill rotWithShape="1">
          <a:blip r:embed="rId3">
            <a:alphaModFix/>
          </a:blip>
          <a:srcRect b="0" l="0" r="0" t="0"/>
          <a:stretch/>
        </p:blipFill>
        <p:spPr>
          <a:xfrm>
            <a:off x="6378784" y="710342"/>
            <a:ext cx="5356684" cy="5434642"/>
          </a:xfrm>
          <a:prstGeom prst="rect">
            <a:avLst/>
          </a:prstGeom>
          <a:noFill/>
          <a:ln>
            <a:noFill/>
          </a:ln>
        </p:spPr>
      </p:pic>
      <p:sp>
        <p:nvSpPr>
          <p:cNvPr id="343" name="Google Shape;343;p19"/>
          <p:cNvSpPr txBox="1"/>
          <p:nvPr/>
        </p:nvSpPr>
        <p:spPr>
          <a:xfrm>
            <a:off x="754742" y="2309667"/>
            <a:ext cx="5058476" cy="223599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800"/>
              <a:buFont typeface="Arial"/>
              <a:buNone/>
            </a:pPr>
            <a:r>
              <a:rPr i="1" lang="en-US" sz="4800">
                <a:solidFill>
                  <a:schemeClr val="dk1"/>
                </a:solidFill>
                <a:latin typeface="Arial"/>
                <a:ea typeface="Arial"/>
                <a:cs typeface="Arial"/>
                <a:sym typeface="Arial"/>
              </a:rPr>
              <a:t>“People support what they </a:t>
            </a:r>
            <a:br>
              <a:rPr i="1" lang="en-US" sz="4800">
                <a:solidFill>
                  <a:schemeClr val="dk1"/>
                </a:solidFill>
                <a:latin typeface="Arial"/>
                <a:ea typeface="Arial"/>
                <a:cs typeface="Arial"/>
                <a:sym typeface="Arial"/>
              </a:rPr>
            </a:br>
            <a:r>
              <a:rPr i="1" lang="en-US" sz="4800">
                <a:solidFill>
                  <a:schemeClr val="dk1"/>
                </a:solidFill>
                <a:latin typeface="Arial"/>
                <a:ea typeface="Arial"/>
                <a:cs typeface="Arial"/>
                <a:sym typeface="Arial"/>
              </a:rPr>
              <a:t>have had a hand in creating.”</a:t>
            </a:r>
            <a:endParaRPr/>
          </a:p>
          <a:p>
            <a:pPr indent="0" lvl="0" marL="0" marR="0" rtl="0" algn="ctr">
              <a:lnSpc>
                <a:spcPct val="120000"/>
              </a:lnSpc>
              <a:spcBef>
                <a:spcPts val="1600"/>
              </a:spcBef>
              <a:spcAft>
                <a:spcPts val="0"/>
              </a:spcAft>
              <a:buClr>
                <a:schemeClr val="dk1"/>
              </a:buClr>
              <a:buSzPts val="2400"/>
              <a:buFont typeface="Arial"/>
              <a:buNone/>
            </a:pPr>
            <a:r>
              <a:rPr lang="en-US" sz="2400">
                <a:solidFill>
                  <a:schemeClr val="dk1"/>
                </a:solidFill>
                <a:latin typeface="Arial"/>
                <a:ea typeface="Arial"/>
                <a:cs typeface="Arial"/>
                <a:sym typeface="Arial"/>
              </a:rPr>
              <a:t>– Margaret Wheatley</a:t>
            </a:r>
            <a:endParaRPr/>
          </a:p>
        </p:txBody>
      </p:sp>
      <p:sp>
        <p:nvSpPr>
          <p:cNvPr id="344" name="Google Shape;344;p19"/>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Collaboration is an Action!</a:t>
            </a:r>
            <a:endParaRPr b="0" i="0" sz="3700" u="none" cap="none" strike="noStrike">
              <a:solidFill>
                <a:schemeClr val="dk1"/>
              </a:solidFill>
              <a:latin typeface="Play"/>
              <a:ea typeface="Play"/>
              <a:cs typeface="Play"/>
              <a:sym typeface="Play"/>
            </a:endParaRPr>
          </a:p>
        </p:txBody>
      </p:sp>
      <p:sp>
        <p:nvSpPr>
          <p:cNvPr id="345" name="Google Shape;345;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0"/>
          <p:cNvSpPr/>
          <p:nvPr/>
        </p:nvSpPr>
        <p:spPr>
          <a:xfrm>
            <a:off x="1" y="0"/>
            <a:ext cx="12191999" cy="6858000"/>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2" name="Google Shape;352;p20"/>
          <p:cNvSpPr txBox="1"/>
          <p:nvPr>
            <p:ph idx="4294967295" type="title"/>
          </p:nvPr>
        </p:nvSpPr>
        <p:spPr>
          <a:xfrm>
            <a:off x="754742" y="754743"/>
            <a:ext cx="98888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Play"/>
              <a:buNone/>
            </a:pPr>
            <a:r>
              <a:rPr b="0" i="0" lang="en-US" sz="3600" u="none" cap="none" strike="noStrike">
                <a:solidFill>
                  <a:schemeClr val="dk1"/>
                </a:solidFill>
                <a:latin typeface="Play"/>
                <a:ea typeface="Play"/>
                <a:cs typeface="Play"/>
                <a:sym typeface="Play"/>
              </a:rPr>
              <a:t>Collaborate for Success</a:t>
            </a:r>
            <a:endParaRPr/>
          </a:p>
        </p:txBody>
      </p:sp>
      <p:pic>
        <p:nvPicPr>
          <p:cNvPr id="353" name="Google Shape;353;p20"/>
          <p:cNvPicPr preferRelativeResize="0"/>
          <p:nvPr/>
        </p:nvPicPr>
        <p:blipFill rotWithShape="1">
          <a:blip r:embed="rId3">
            <a:alphaModFix/>
          </a:blip>
          <a:srcRect b="15160" l="-1" r="13271" t="0"/>
          <a:stretch/>
        </p:blipFill>
        <p:spPr>
          <a:xfrm>
            <a:off x="6760032" y="1544466"/>
            <a:ext cx="5431969" cy="5313535"/>
          </a:xfrm>
          <a:prstGeom prst="rect">
            <a:avLst/>
          </a:prstGeom>
          <a:noFill/>
          <a:ln>
            <a:noFill/>
          </a:ln>
        </p:spPr>
      </p:pic>
      <p:sp>
        <p:nvSpPr>
          <p:cNvPr id="354" name="Google Shape;354;p20"/>
          <p:cNvSpPr txBox="1"/>
          <p:nvPr/>
        </p:nvSpPr>
        <p:spPr>
          <a:xfrm>
            <a:off x="754741" y="1691640"/>
            <a:ext cx="10375222" cy="4216539"/>
          </a:xfrm>
          <a:prstGeom prst="rect">
            <a:avLst/>
          </a:prstGeom>
          <a:noFill/>
          <a:ln>
            <a:noFill/>
          </a:ln>
        </p:spPr>
        <p:txBody>
          <a:bodyPr anchorCtr="0" anchor="t" bIns="45700" lIns="91425" spcFirstLastPara="1" rIns="91425" wrap="square" tIns="45700">
            <a:spAutoFit/>
          </a:bodyPr>
          <a:lstStyle/>
          <a:p>
            <a:pPr indent="-284163" lvl="0" marL="458788"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Aligns case plan goals.</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Streamlined access to service.</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Leverage resources from both child welfare and CalWORKs.</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Reduced duplication of service referrals and resources.</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Faster/easier access to needed services.</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Addresses child safety as well family self-sufficiency.</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Considers work readiness or what supports may be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required based on the parent’s needs and ability to work.</a:t>
            </a:r>
            <a:endParaRPr/>
          </a:p>
          <a:p>
            <a:pPr indent="-284163" lvl="0" marL="458788" marR="0" rtl="0" algn="l">
              <a:spcBef>
                <a:spcPts val="12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Ensures families receive a wide range of support services,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addressing both their financial needs and the safety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and well-being of their children.</a:t>
            </a:r>
            <a:endParaRPr/>
          </a:p>
        </p:txBody>
      </p:sp>
      <p:sp>
        <p:nvSpPr>
          <p:cNvPr id="355" name="Google Shape;355;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descr="Circle of wooden human figures interconnected by curved blue lines." id="361" name="Google Shape;361;p21"/>
          <p:cNvPicPr preferRelativeResize="0"/>
          <p:nvPr/>
        </p:nvPicPr>
        <p:blipFill rotWithShape="1">
          <a:blip r:embed="rId3">
            <a:alphaModFix/>
          </a:blip>
          <a:srcRect b="5149" l="3566" r="2263" t="13871"/>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sp>
        <p:nvSpPr>
          <p:cNvPr id="362" name="Google Shape;362;p21"/>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Small Group Activity</a:t>
            </a:r>
            <a:endParaRPr b="0" i="0" sz="3700" u="none" cap="none" strike="noStrike">
              <a:solidFill>
                <a:schemeClr val="dk1"/>
              </a:solidFill>
              <a:latin typeface="Play"/>
              <a:ea typeface="Play"/>
              <a:cs typeface="Play"/>
              <a:sym typeface="Play"/>
            </a:endParaRPr>
          </a:p>
        </p:txBody>
      </p:sp>
      <p:sp>
        <p:nvSpPr>
          <p:cNvPr id="363" name="Google Shape;363;p21"/>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grpSp>
        <p:nvGrpSpPr>
          <p:cNvPr id="364" name="Google Shape;364;p21"/>
          <p:cNvGrpSpPr/>
          <p:nvPr/>
        </p:nvGrpSpPr>
        <p:grpSpPr>
          <a:xfrm>
            <a:off x="5639737" y="4220165"/>
            <a:ext cx="5184610" cy="868854"/>
            <a:chOff x="5639737" y="4220165"/>
            <a:chExt cx="5184610" cy="868854"/>
          </a:xfrm>
        </p:grpSpPr>
        <p:sp>
          <p:nvSpPr>
            <p:cNvPr id="365" name="Google Shape;365;p21"/>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21"/>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7" name="Google Shape;367;p21"/>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8" name="Google Shape;368;p21"/>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69" name="Google Shape;369;p21"/>
          <p:cNvSpPr txBox="1"/>
          <p:nvPr/>
        </p:nvSpPr>
        <p:spPr>
          <a:xfrm>
            <a:off x="929923" y="2762807"/>
            <a:ext cx="4246279" cy="1444050"/>
          </a:xfrm>
          <a:prstGeom prst="rect">
            <a:avLst/>
          </a:prstGeom>
          <a:noFill/>
          <a:ln>
            <a:noFill/>
          </a:ln>
        </p:spPr>
        <p:txBody>
          <a:bodyPr anchorCtr="0" anchor="b" bIns="0" lIns="91425" spcFirstLastPara="1" rIns="91425" wrap="square" tIns="45700">
            <a:spAutoFit/>
          </a:bodyPr>
          <a:lstStyle/>
          <a:p>
            <a:pPr indent="0" lvl="0" marL="0" marR="0" rtl="0" algn="l">
              <a:lnSpc>
                <a:spcPct val="96428"/>
              </a:lnSpc>
              <a:spcBef>
                <a:spcPts val="0"/>
              </a:spcBef>
              <a:spcAft>
                <a:spcPts val="0"/>
              </a:spcAft>
              <a:buNone/>
            </a:pPr>
            <a:r>
              <a:rPr lang="en-US" sz="2800">
                <a:solidFill>
                  <a:schemeClr val="dk1"/>
                </a:solidFill>
                <a:latin typeface="Play"/>
                <a:ea typeface="Play"/>
                <a:cs typeface="Play"/>
                <a:sym typeface="Play"/>
              </a:rPr>
              <a:t>What’s required for successful collaboration between CalWORKs </a:t>
            </a:r>
            <a:br>
              <a:rPr lang="en-US" sz="2800">
                <a:solidFill>
                  <a:schemeClr val="dk1"/>
                </a:solidFill>
                <a:latin typeface="Play"/>
                <a:ea typeface="Play"/>
                <a:cs typeface="Play"/>
                <a:sym typeface="Play"/>
              </a:rPr>
            </a:br>
            <a:r>
              <a:rPr lang="en-US" sz="2800">
                <a:solidFill>
                  <a:schemeClr val="dk1"/>
                </a:solidFill>
                <a:latin typeface="Play"/>
                <a:ea typeface="Play"/>
                <a:cs typeface="Play"/>
                <a:sym typeface="Play"/>
              </a:rPr>
              <a:t>and Child Welfare ?</a:t>
            </a:r>
            <a:endParaRPr/>
          </a:p>
        </p:txBody>
      </p:sp>
      <p:sp>
        <p:nvSpPr>
          <p:cNvPr id="370" name="Google Shape;37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2"/>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7" name="Google Shape;377;p22"/>
          <p:cNvSpPr txBox="1"/>
          <p:nvPr>
            <p:ph idx="4294967295" type="title"/>
          </p:nvPr>
        </p:nvSpPr>
        <p:spPr>
          <a:xfrm>
            <a:off x="754741" y="754743"/>
            <a:ext cx="10196627"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What Does Collaboration Look Like?</a:t>
            </a:r>
            <a:endParaRPr/>
          </a:p>
        </p:txBody>
      </p:sp>
      <p:graphicFrame>
        <p:nvGraphicFramePr>
          <p:cNvPr descr="Table showing effective collaboration at the agency and practice levels." id="378" name="Google Shape;378;p22"/>
          <p:cNvGraphicFramePr/>
          <p:nvPr/>
        </p:nvGraphicFramePr>
        <p:xfrm>
          <a:off x="838201" y="2227961"/>
          <a:ext cx="3000000" cy="3000000"/>
        </p:xfrm>
        <a:graphic>
          <a:graphicData uri="http://schemas.openxmlformats.org/drawingml/2006/table">
            <a:tbl>
              <a:tblPr bandRow="1" firstRow="1">
                <a:noFill/>
                <a:tableStyleId>{852DD5F4-854E-402C-A57B-A4E4A7BDB20F}</a:tableStyleId>
              </a:tblPr>
              <a:tblGrid>
                <a:gridCol w="5203025"/>
                <a:gridCol w="5203025"/>
              </a:tblGrid>
              <a:tr h="370850">
                <a:tc>
                  <a:txBody>
                    <a:bodyPr/>
                    <a:lstStyle/>
                    <a:p>
                      <a:pPr indent="0" lvl="0" marL="0" marR="0" rtl="0" algn="l">
                        <a:spcBef>
                          <a:spcPts val="0"/>
                        </a:spcBef>
                        <a:spcAft>
                          <a:spcPts val="0"/>
                        </a:spcAft>
                        <a:buNone/>
                      </a:pPr>
                      <a:r>
                        <a:rPr lang="en-US" sz="1800" u="none" cap="none" strike="noStrike">
                          <a:solidFill>
                            <a:schemeClr val="dk1"/>
                          </a:solidFill>
                        </a:rPr>
                        <a:t>Agency Level</a:t>
                      </a:r>
                      <a:endParaRPr/>
                    </a:p>
                  </a:txBody>
                  <a:tcPr marT="45725" marB="45725" marR="91450" marL="91450" anchor="ctr">
                    <a:solidFill>
                      <a:schemeClr val="accent1">
                        <a:alpha val="74901"/>
                      </a:schemeClr>
                    </a:solidFill>
                  </a:tcPr>
                </a:tc>
                <a:tc>
                  <a:txBody>
                    <a:bodyPr/>
                    <a:lstStyle/>
                    <a:p>
                      <a:pPr indent="0" lvl="0" marL="0" marR="0" rtl="0" algn="l">
                        <a:spcBef>
                          <a:spcPts val="0"/>
                        </a:spcBef>
                        <a:spcAft>
                          <a:spcPts val="0"/>
                        </a:spcAft>
                        <a:buNone/>
                      </a:pPr>
                      <a:r>
                        <a:rPr lang="en-US" sz="1800">
                          <a:solidFill>
                            <a:schemeClr val="dk1"/>
                          </a:solidFill>
                        </a:rPr>
                        <a:t>Practice Level</a:t>
                      </a:r>
                      <a:endParaRPr/>
                    </a:p>
                  </a:txBody>
                  <a:tcPr marT="45725" marB="45725" marR="91450" marL="91450" anchor="ctr">
                    <a:solidFill>
                      <a:schemeClr val="accent1">
                        <a:alpha val="74901"/>
                      </a:schemeClr>
                    </a:solidFill>
                  </a:tcPr>
                </a:tc>
              </a:tr>
              <a:tr h="370850">
                <a:tc>
                  <a:txBody>
                    <a:bodyPr/>
                    <a:lstStyle/>
                    <a:p>
                      <a:pPr indent="0" lvl="0" marL="0" marR="0" rtl="0" algn="l">
                        <a:spcBef>
                          <a:spcPts val="0"/>
                        </a:spcBef>
                        <a:spcAft>
                          <a:spcPts val="0"/>
                        </a:spcAft>
                        <a:buNone/>
                      </a:pPr>
                      <a:r>
                        <a:rPr b="0" lang="en-US" sz="1800"/>
                        <a:t>Policies and procedures reflect commitment to Linkages</a:t>
                      </a:r>
                      <a:endParaRPr/>
                    </a:p>
                  </a:txBody>
                  <a:tcPr marT="45725" marB="45725" marR="91450" marL="91450" anchor="ctr">
                    <a:solidFill>
                      <a:srgbClr val="E4EFD4"/>
                    </a:solidFill>
                  </a:tcPr>
                </a:tc>
                <a:tc>
                  <a:txBody>
                    <a:bodyPr/>
                    <a:lstStyle/>
                    <a:p>
                      <a:pPr indent="0" lvl="0" marL="0" marR="0" rtl="0" algn="l">
                        <a:spcBef>
                          <a:spcPts val="0"/>
                        </a:spcBef>
                        <a:spcAft>
                          <a:spcPts val="0"/>
                        </a:spcAft>
                        <a:buNone/>
                      </a:pPr>
                      <a:r>
                        <a:rPr b="0" lang="en-US" sz="1800"/>
                        <a:t>Identify Linkages families as soon as possible upon case opening (Best practice is identification when referral is received.)</a:t>
                      </a:r>
                      <a:endParaRPr/>
                    </a:p>
                  </a:txBody>
                  <a:tcPr marT="45725" marB="45725" marR="91450" marL="91450" anchor="ctr">
                    <a:solidFill>
                      <a:srgbClr val="E4EFD4"/>
                    </a:solidFill>
                  </a:tcPr>
                </a:tc>
              </a:tr>
              <a:tr h="526425">
                <a:tc>
                  <a:txBody>
                    <a:bodyPr/>
                    <a:lstStyle/>
                    <a:p>
                      <a:pPr indent="0" lvl="0" marL="0" marR="0" rtl="0" algn="l">
                        <a:spcBef>
                          <a:spcPts val="0"/>
                        </a:spcBef>
                        <a:spcAft>
                          <a:spcPts val="0"/>
                        </a:spcAft>
                        <a:buNone/>
                      </a:pPr>
                      <a:r>
                        <a:rPr b="0" lang="en-US" sz="1800"/>
                        <a:t>Co-location of staff</a:t>
                      </a:r>
                      <a:endParaRPr/>
                    </a:p>
                  </a:txBody>
                  <a:tcPr marT="45725" marB="45725" marR="91450" marL="91450" anchor="ctr">
                    <a:solidFill>
                      <a:srgbClr val="B1CF82"/>
                    </a:solidFill>
                  </a:tcPr>
                </a:tc>
                <a:tc>
                  <a:txBody>
                    <a:bodyPr/>
                    <a:lstStyle/>
                    <a:p>
                      <a:pPr indent="0" lvl="0" marL="0" marR="0" rtl="0" algn="l">
                        <a:spcBef>
                          <a:spcPts val="0"/>
                        </a:spcBef>
                        <a:spcAft>
                          <a:spcPts val="0"/>
                        </a:spcAft>
                        <a:buNone/>
                      </a:pPr>
                      <a:r>
                        <a:rPr b="0" lang="en-US" sz="1800"/>
                        <a:t>CalWORKs staff participates in CW case consultation/staffing.</a:t>
                      </a:r>
                      <a:endParaRPr/>
                    </a:p>
                  </a:txBody>
                  <a:tcPr marT="45725" marB="45725" marR="91450" marL="91450" anchor="ctr">
                    <a:solidFill>
                      <a:srgbClr val="B1CF82"/>
                    </a:solidFill>
                  </a:tcPr>
                </a:tc>
              </a:tr>
              <a:tr h="370850">
                <a:tc>
                  <a:txBody>
                    <a:bodyPr/>
                    <a:lstStyle/>
                    <a:p>
                      <a:pPr indent="0" lvl="0" marL="0" marR="0" rtl="0" algn="l">
                        <a:spcBef>
                          <a:spcPts val="0"/>
                        </a:spcBef>
                        <a:spcAft>
                          <a:spcPts val="0"/>
                        </a:spcAft>
                        <a:buNone/>
                      </a:pPr>
                      <a:r>
                        <a:rPr b="0" lang="en-US" sz="1800"/>
                        <a:t>Linkages implementation teams</a:t>
                      </a:r>
                      <a:endParaRPr/>
                    </a:p>
                  </a:txBody>
                  <a:tcPr marT="45725" marB="45725" marR="91450" marL="91450" anchor="ctr">
                    <a:solidFill>
                      <a:srgbClr val="E4EFD4"/>
                    </a:solidFill>
                  </a:tcPr>
                </a:tc>
                <a:tc>
                  <a:txBody>
                    <a:bodyPr/>
                    <a:lstStyle/>
                    <a:p>
                      <a:pPr indent="0" lvl="0" marL="0" marR="0" rtl="0" algn="l">
                        <a:spcBef>
                          <a:spcPts val="0"/>
                        </a:spcBef>
                        <a:spcAft>
                          <a:spcPts val="0"/>
                        </a:spcAft>
                        <a:buNone/>
                      </a:pPr>
                      <a:r>
                        <a:rPr b="0" lang="en-US" sz="1800"/>
                        <a:t>CalWORKs staff attends and participates in </a:t>
                      </a:r>
                      <a:br>
                        <a:rPr b="0" lang="en-US" sz="1800"/>
                      </a:br>
                      <a:r>
                        <a:rPr b="0" lang="en-US" sz="1800"/>
                        <a:t>CW child and family team meetings (CFTM’s).</a:t>
                      </a:r>
                      <a:endParaRPr/>
                    </a:p>
                  </a:txBody>
                  <a:tcPr marT="45725" marB="45725" marR="91450" marL="91450" anchor="ctr">
                    <a:solidFill>
                      <a:srgbClr val="E4EFD4"/>
                    </a:solidFill>
                  </a:tcPr>
                </a:tc>
              </a:tr>
              <a:tr h="370850">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Joint trainings</a:t>
                      </a:r>
                      <a:endParaRPr sz="1400" u="none" cap="none" strike="noStrike"/>
                    </a:p>
                  </a:txBody>
                  <a:tcPr marT="43000" marB="43000" marR="86025" marL="86025" anchor="ctr">
                    <a:solidFill>
                      <a:srgbClr val="B1CF82"/>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Develop case plan through CFTM process that includes </a:t>
                      </a:r>
                      <a:r>
                        <a:rPr lang="en-US" sz="1700"/>
                        <a:t>CalWORKs</a:t>
                      </a:r>
                      <a:r>
                        <a:rPr lang="en-US" sz="1700" u="none" cap="none" strike="noStrike"/>
                        <a:t> requirements.</a:t>
                      </a:r>
                      <a:endParaRPr sz="1400" u="none" cap="none" strike="noStrike"/>
                    </a:p>
                  </a:txBody>
                  <a:tcPr marT="43000" marB="43000" marR="86025" marL="86025" anchor="ctr">
                    <a:solidFill>
                      <a:srgbClr val="B1CF82"/>
                    </a:solidFill>
                  </a:tcPr>
                </a:tc>
              </a:tr>
              <a:tr h="370850">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Highlight successes</a:t>
                      </a:r>
                      <a:endParaRPr sz="1400" u="none" cap="none" strike="noStrike"/>
                    </a:p>
                  </a:txBody>
                  <a:tcPr marT="43000" marB="43000" marR="86025" marL="86025" anchor="ctr">
                    <a:solidFill>
                      <a:srgbClr val="E4EFD4"/>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Meet with family members as required.</a:t>
                      </a:r>
                      <a:endParaRPr sz="1700" u="none" cap="none" strike="noStrike"/>
                    </a:p>
                  </a:txBody>
                  <a:tcPr marT="43000" marB="43000" marR="86025" marL="86025" anchor="ctr">
                    <a:solidFill>
                      <a:srgbClr val="E4EFD4"/>
                    </a:solidFill>
                  </a:tcPr>
                </a:tc>
              </a:tr>
              <a:tr h="370850">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Identify practice champions</a:t>
                      </a:r>
                      <a:endParaRPr sz="1400" u="none" cap="none" strike="noStrike"/>
                    </a:p>
                  </a:txBody>
                  <a:tcPr marT="43000" marB="43000" marR="86025" marL="86025" anchor="ctr">
                    <a:solidFill>
                      <a:srgbClr val="CBDFAC"/>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t>Participate in ongoing CFTMs and monitor </a:t>
                      </a:r>
                      <a:br>
                        <a:rPr lang="en-US" sz="1700" u="none" cap="none" strike="noStrike"/>
                      </a:br>
                      <a:r>
                        <a:rPr lang="en-US" sz="1700" u="none" cap="none" strike="noStrike"/>
                        <a:t>family’s progress.</a:t>
                      </a:r>
                      <a:endParaRPr sz="1400" u="none" cap="none" strike="noStrike"/>
                    </a:p>
                  </a:txBody>
                  <a:tcPr marT="43000" marB="43000" marR="86025" marL="86025" anchor="ctr">
                    <a:solidFill>
                      <a:srgbClr val="CBDFAC"/>
                    </a:solidFill>
                  </a:tcPr>
                </a:tc>
              </a:tr>
            </a:tbl>
          </a:graphicData>
        </a:graphic>
      </p:graphicFrame>
      <p:sp>
        <p:nvSpPr>
          <p:cNvPr id="379" name="Google Shape;379;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descr="Colorful ropes entwined together." id="385" name="Google Shape;385;p23"/>
          <p:cNvPicPr preferRelativeResize="0"/>
          <p:nvPr/>
        </p:nvPicPr>
        <p:blipFill rotWithShape="1">
          <a:blip r:embed="rId3">
            <a:alphaModFix/>
          </a:blip>
          <a:srcRect b="0" l="15458" r="15457" t="0"/>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386" name="Google Shape;386;p23"/>
          <p:cNvGrpSpPr/>
          <p:nvPr/>
        </p:nvGrpSpPr>
        <p:grpSpPr>
          <a:xfrm>
            <a:off x="5639737" y="4220165"/>
            <a:ext cx="5184610" cy="868854"/>
            <a:chOff x="5639737" y="4220165"/>
            <a:chExt cx="5184610" cy="868854"/>
          </a:xfrm>
        </p:grpSpPr>
        <p:sp>
          <p:nvSpPr>
            <p:cNvPr id="387" name="Google Shape;387;p23"/>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8" name="Google Shape;388;p23"/>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9" name="Google Shape;389;p23"/>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0" name="Google Shape;390;p23"/>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91" name="Google Shape;391;p23"/>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392" name="Google Shape;392;p23"/>
          <p:cNvSpPr txBox="1"/>
          <p:nvPr>
            <p:ph idx="4294967295" type="title"/>
          </p:nvPr>
        </p:nvSpPr>
        <p:spPr>
          <a:xfrm>
            <a:off x="754742" y="754743"/>
            <a:ext cx="6242958" cy="66172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Teaming</a:t>
            </a:r>
            <a:endParaRPr/>
          </a:p>
        </p:txBody>
      </p:sp>
      <p:sp>
        <p:nvSpPr>
          <p:cNvPr id="393" name="Google Shape;393;p23"/>
          <p:cNvSpPr txBox="1"/>
          <p:nvPr/>
        </p:nvSpPr>
        <p:spPr>
          <a:xfrm>
            <a:off x="1634413" y="4142527"/>
            <a:ext cx="2707903" cy="366254"/>
          </a:xfrm>
          <a:prstGeom prst="rect">
            <a:avLst/>
          </a:prstGeom>
          <a:noFill/>
          <a:ln>
            <a:noFill/>
          </a:ln>
        </p:spPr>
        <p:txBody>
          <a:bodyPr anchorCtr="0" anchor="b" bIns="0" lIns="91425" spcFirstLastPara="1" rIns="91425" wrap="square" tIns="45700">
            <a:spAutoFit/>
          </a:bodyPr>
          <a:lstStyle/>
          <a:p>
            <a:pPr indent="0" lvl="0" marL="0" marR="0" rtl="0" algn="r">
              <a:lnSpc>
                <a:spcPct val="158823"/>
              </a:lnSpc>
              <a:spcBef>
                <a:spcPts val="0"/>
              </a:spcBef>
              <a:spcAft>
                <a:spcPts val="0"/>
              </a:spcAft>
              <a:buNone/>
            </a:pPr>
            <a:r>
              <a:rPr lang="en-US" sz="1700">
                <a:solidFill>
                  <a:schemeClr val="dk1"/>
                </a:solidFill>
                <a:latin typeface="Play"/>
                <a:ea typeface="Play"/>
                <a:cs typeface="Play"/>
                <a:sym typeface="Play"/>
              </a:rPr>
              <a:t>Supporting Mutual Families</a:t>
            </a:r>
            <a:endParaRPr/>
          </a:p>
        </p:txBody>
      </p:sp>
      <p:sp>
        <p:nvSpPr>
          <p:cNvPr id="394" name="Google Shape;39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4"/>
          <p:cNvSpPr/>
          <p:nvPr/>
        </p:nvSpPr>
        <p:spPr>
          <a:xfrm>
            <a:off x="1" y="0"/>
            <a:ext cx="6095999" cy="6103257"/>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1" name="Google Shape;401;p24"/>
          <p:cNvSpPr txBox="1"/>
          <p:nvPr>
            <p:ph idx="4294967295" type="title"/>
          </p:nvPr>
        </p:nvSpPr>
        <p:spPr>
          <a:xfrm>
            <a:off x="754742" y="754743"/>
            <a:ext cx="10435772"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Phil Jackson</a:t>
            </a:r>
            <a:r>
              <a:rPr lang="en-US" sz="3700"/>
              <a:t> – </a:t>
            </a:r>
            <a:r>
              <a:rPr b="0" i="0" lang="en-US" sz="3700" u="none" cap="none" strike="noStrike">
                <a:solidFill>
                  <a:schemeClr val="dk1"/>
                </a:solidFill>
                <a:latin typeface="Play"/>
                <a:ea typeface="Play"/>
                <a:cs typeface="Play"/>
                <a:sym typeface="Play"/>
              </a:rPr>
              <a:t>Los Angeles Lakers:</a:t>
            </a:r>
            <a:endParaRPr/>
          </a:p>
        </p:txBody>
      </p:sp>
      <p:pic>
        <p:nvPicPr>
          <p:cNvPr descr="Picture of the Kobe Bryant mural, by Jonas Never, created in 2020." id="402" name="Google Shape;402;p24"/>
          <p:cNvPicPr preferRelativeResize="0"/>
          <p:nvPr/>
        </p:nvPicPr>
        <p:blipFill rotWithShape="1">
          <a:blip r:embed="rId3">
            <a:alphaModFix/>
          </a:blip>
          <a:srcRect b="997" l="22570" r="4245" t="8534"/>
          <a:stretch/>
        </p:blipFill>
        <p:spPr>
          <a:xfrm>
            <a:off x="1976846" y="1981991"/>
            <a:ext cx="5909854" cy="4870584"/>
          </a:xfrm>
          <a:prstGeom prst="rect">
            <a:avLst/>
          </a:prstGeom>
          <a:noFill/>
          <a:ln>
            <a:noFill/>
          </a:ln>
        </p:spPr>
      </p:pic>
      <p:sp>
        <p:nvSpPr>
          <p:cNvPr id="403" name="Google Shape;403;p24"/>
          <p:cNvSpPr txBox="1"/>
          <p:nvPr/>
        </p:nvSpPr>
        <p:spPr>
          <a:xfrm>
            <a:off x="8425542" y="1976567"/>
            <a:ext cx="3130732" cy="4187878"/>
          </a:xfrm>
          <a:prstGeom prst="rect">
            <a:avLst/>
          </a:prstGeom>
          <a:noFill/>
          <a:ln>
            <a:noFill/>
          </a:ln>
        </p:spPr>
        <p:txBody>
          <a:bodyPr anchorCtr="0" anchor="t" bIns="45700" lIns="91425" spcFirstLastPara="1" rIns="91425" wrap="square" tIns="45700">
            <a:spAutoFit/>
          </a:bodyPr>
          <a:lstStyle/>
          <a:p>
            <a:pPr indent="0" lvl="0" marL="0" marR="0" rtl="0" algn="l">
              <a:lnSpc>
                <a:spcPct val="143750"/>
              </a:lnSpc>
              <a:spcBef>
                <a:spcPts val="0"/>
              </a:spcBef>
              <a:spcAft>
                <a:spcPts val="0"/>
              </a:spcAft>
              <a:buNone/>
            </a:pPr>
            <a:r>
              <a:rPr i="1" lang="en-US" sz="3200">
                <a:solidFill>
                  <a:schemeClr val="dk1"/>
                </a:solidFill>
                <a:latin typeface="Arial"/>
                <a:ea typeface="Arial"/>
                <a:cs typeface="Arial"/>
                <a:sym typeface="Arial"/>
              </a:rPr>
              <a:t>“The strength </a:t>
            </a:r>
            <a:br>
              <a:rPr i="1" lang="en-US" sz="3200">
                <a:solidFill>
                  <a:schemeClr val="dk1"/>
                </a:solidFill>
                <a:latin typeface="Arial"/>
                <a:ea typeface="Arial"/>
                <a:cs typeface="Arial"/>
                <a:sym typeface="Arial"/>
              </a:rPr>
            </a:br>
            <a:r>
              <a:rPr i="1" lang="en-US" sz="3200">
                <a:solidFill>
                  <a:schemeClr val="dk1"/>
                </a:solidFill>
                <a:latin typeface="Arial"/>
                <a:ea typeface="Arial"/>
                <a:cs typeface="Arial"/>
                <a:sym typeface="Arial"/>
              </a:rPr>
              <a:t>of the team is each individual member. The strength of each member is </a:t>
            </a:r>
            <a:br>
              <a:rPr i="1" lang="en-US" sz="3200">
                <a:solidFill>
                  <a:schemeClr val="dk1"/>
                </a:solidFill>
                <a:latin typeface="Arial"/>
                <a:ea typeface="Arial"/>
                <a:cs typeface="Arial"/>
                <a:sym typeface="Arial"/>
              </a:rPr>
            </a:br>
            <a:r>
              <a:rPr i="1" lang="en-US" sz="3200">
                <a:solidFill>
                  <a:schemeClr val="dk1"/>
                </a:solidFill>
                <a:latin typeface="Arial"/>
                <a:ea typeface="Arial"/>
                <a:cs typeface="Arial"/>
                <a:sym typeface="Arial"/>
              </a:rPr>
              <a:t>the team.”</a:t>
            </a:r>
            <a:endParaRPr/>
          </a:p>
        </p:txBody>
      </p:sp>
      <p:sp>
        <p:nvSpPr>
          <p:cNvPr id="404" name="Google Shape;40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5"/>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1" name="Google Shape;411;p25"/>
          <p:cNvSpPr txBox="1"/>
          <p:nvPr/>
        </p:nvSpPr>
        <p:spPr>
          <a:xfrm>
            <a:off x="754742" y="2290355"/>
            <a:ext cx="10723155" cy="4303326"/>
          </a:xfrm>
          <a:prstGeom prst="rect">
            <a:avLst/>
          </a:prstGeom>
          <a:noFill/>
          <a:ln>
            <a:noFill/>
          </a:ln>
        </p:spPr>
        <p:txBody>
          <a:bodyPr anchorCtr="0" anchor="t" bIns="45700" lIns="91425" spcFirstLastPara="1" rIns="91425" wrap="square" tIns="45700">
            <a:noAutofit/>
          </a:bodyPr>
          <a:lstStyle/>
          <a:p>
            <a:pPr indent="-450850" lvl="0" marL="457200" marR="0" rtl="0" algn="l">
              <a:lnSpc>
                <a:spcPct val="100000"/>
              </a:lnSpc>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Clear definition of roles/expectations​</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Shared goals​</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Team members’ individual contributions are respected and encouraged​</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Team communication is clear and proactive​</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Team members are accountable​</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Disagreements/conflicts are addressed​</a:t>
            </a:r>
            <a:endParaRPr/>
          </a:p>
        </p:txBody>
      </p:sp>
      <p:sp>
        <p:nvSpPr>
          <p:cNvPr id="412" name="Google Shape;412;p25"/>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Team Development</a:t>
            </a:r>
            <a:endParaRPr/>
          </a:p>
        </p:txBody>
      </p:sp>
      <p:sp>
        <p:nvSpPr>
          <p:cNvPr id="413" name="Google Shape;41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6"/>
          <p:cNvSpPr/>
          <p:nvPr/>
        </p:nvSpPr>
        <p:spPr>
          <a:xfrm>
            <a:off x="1" y="0"/>
            <a:ext cx="12191999" cy="6858000"/>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0" name="Google Shape;420;p26"/>
          <p:cNvPicPr preferRelativeResize="0"/>
          <p:nvPr/>
        </p:nvPicPr>
        <p:blipFill rotWithShape="1">
          <a:blip r:embed="rId3">
            <a:alphaModFix/>
          </a:blip>
          <a:srcRect b="15160" l="-1" r="13271" t="0"/>
          <a:stretch/>
        </p:blipFill>
        <p:spPr>
          <a:xfrm>
            <a:off x="9146673" y="3859220"/>
            <a:ext cx="3045328" cy="2998781"/>
          </a:xfrm>
          <a:prstGeom prst="rect">
            <a:avLst/>
          </a:prstGeom>
          <a:noFill/>
          <a:ln>
            <a:noFill/>
          </a:ln>
        </p:spPr>
      </p:pic>
      <p:pic>
        <p:nvPicPr>
          <p:cNvPr descr="Family with mother and five children standing in front of house." id="421" name="Google Shape;421;p26"/>
          <p:cNvPicPr preferRelativeResize="0"/>
          <p:nvPr/>
        </p:nvPicPr>
        <p:blipFill rotWithShape="1">
          <a:blip r:embed="rId4">
            <a:alphaModFix/>
          </a:blip>
          <a:srcRect b="0" l="0" r="0" t="0"/>
          <a:stretch/>
        </p:blipFill>
        <p:spPr>
          <a:xfrm>
            <a:off x="1008239" y="2155817"/>
            <a:ext cx="6462983" cy="4047766"/>
          </a:xfrm>
          <a:prstGeom prst="rect">
            <a:avLst/>
          </a:prstGeom>
          <a:noFill/>
          <a:ln>
            <a:noFill/>
          </a:ln>
        </p:spPr>
      </p:pic>
      <p:sp>
        <p:nvSpPr>
          <p:cNvPr id="422" name="Google Shape;422;p26"/>
          <p:cNvSpPr txBox="1"/>
          <p:nvPr/>
        </p:nvSpPr>
        <p:spPr>
          <a:xfrm>
            <a:off x="754741" y="1544467"/>
            <a:ext cx="10375222" cy="369332"/>
          </a:xfrm>
          <a:prstGeom prst="rect">
            <a:avLst/>
          </a:prstGeom>
          <a:noFill/>
          <a:ln>
            <a:noFill/>
          </a:ln>
        </p:spPr>
        <p:txBody>
          <a:bodyPr anchorCtr="0" anchor="t" bIns="45700" lIns="91425" spcFirstLastPara="1" rIns="91425" wrap="square" tIns="45700">
            <a:spAutoFit/>
          </a:bodyPr>
          <a:lstStyle/>
          <a:p>
            <a:pPr indent="-284163" lvl="0" marL="458788"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Video to come</a:t>
            </a:r>
            <a:endParaRPr/>
          </a:p>
        </p:txBody>
      </p:sp>
      <p:sp>
        <p:nvSpPr>
          <p:cNvPr id="423" name="Google Shape;423;p26"/>
          <p:cNvSpPr txBox="1"/>
          <p:nvPr>
            <p:ph idx="4294967295" type="title"/>
          </p:nvPr>
        </p:nvSpPr>
        <p:spPr>
          <a:xfrm>
            <a:off x="754742" y="754743"/>
            <a:ext cx="98888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Play"/>
              <a:buNone/>
            </a:pPr>
            <a:r>
              <a:rPr b="0" i="0" lang="en-US" sz="3600" u="none" cap="none" strike="noStrike">
                <a:solidFill>
                  <a:schemeClr val="dk1"/>
                </a:solidFill>
                <a:latin typeface="Play"/>
                <a:ea typeface="Play"/>
                <a:cs typeface="Play"/>
                <a:sym typeface="Play"/>
              </a:rPr>
              <a:t>Meeting the Linkages Challenge</a:t>
            </a:r>
            <a:endParaRPr/>
          </a:p>
        </p:txBody>
      </p:sp>
      <p:sp>
        <p:nvSpPr>
          <p:cNvPr id="424" name="Google Shape;42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7"/>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1" name="Google Shape;431;p27"/>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Play"/>
              <a:buNone/>
            </a:pPr>
            <a:r>
              <a:rPr b="0" i="0" lang="en-US" sz="3600" u="none" cap="none" strike="noStrike">
                <a:solidFill>
                  <a:schemeClr val="dk1"/>
                </a:solidFill>
                <a:latin typeface="Play"/>
                <a:ea typeface="Play"/>
                <a:cs typeface="Play"/>
                <a:sym typeface="Play"/>
              </a:rPr>
              <a:t>Activity – Case Vignette: Collaboration in Action</a:t>
            </a:r>
            <a:endParaRPr b="0" i="0" sz="3600" u="none" cap="none" strike="noStrike">
              <a:solidFill>
                <a:schemeClr val="dk1"/>
              </a:solidFill>
              <a:latin typeface="Play"/>
              <a:ea typeface="Play"/>
              <a:cs typeface="Play"/>
              <a:sym typeface="Play"/>
            </a:endParaRPr>
          </a:p>
        </p:txBody>
      </p:sp>
      <p:sp>
        <p:nvSpPr>
          <p:cNvPr id="432" name="Google Shape;432;p27"/>
          <p:cNvSpPr txBox="1"/>
          <p:nvPr/>
        </p:nvSpPr>
        <p:spPr>
          <a:xfrm>
            <a:off x="754742" y="2286000"/>
            <a:ext cx="10559964" cy="212365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The Carillo Family: Mom, Dad, and two children, ages 4 and 7</a:t>
            </a:r>
            <a:endParaRPr/>
          </a:p>
          <a:p>
            <a:pPr indent="-457200" lvl="0" marL="457200" marR="0" rtl="0" algn="l">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How might CalWORKs and CWS team to support this family?​</a:t>
            </a:r>
            <a:endParaRPr sz="2800">
              <a:solidFill>
                <a:schemeClr val="dk1"/>
              </a:solidFill>
              <a:latin typeface="Arial"/>
              <a:ea typeface="Arial"/>
              <a:cs typeface="Arial"/>
              <a:sym typeface="Arial"/>
            </a:endParaRPr>
          </a:p>
          <a:p>
            <a:pPr indent="-457200" lvl="0" marL="457200" marR="0" rtl="0" algn="l">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What services might be helpful and how will these services enhance the parental protective factors and child safety?​</a:t>
            </a:r>
            <a:endParaRPr sz="2800">
              <a:solidFill>
                <a:schemeClr val="dk1"/>
              </a:solidFill>
              <a:latin typeface="Arial"/>
              <a:ea typeface="Arial"/>
              <a:cs typeface="Arial"/>
              <a:sym typeface="Arial"/>
            </a:endParaRPr>
          </a:p>
        </p:txBody>
      </p:sp>
      <p:sp>
        <p:nvSpPr>
          <p:cNvPr id="433" name="Google Shape;43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34" name="Google Shape;434;p27"/>
          <p:cNvSpPr txBox="1"/>
          <p:nvPr/>
        </p:nvSpPr>
        <p:spPr>
          <a:xfrm>
            <a:off x="4699223" y="4765177"/>
            <a:ext cx="6627960" cy="1015663"/>
          </a:xfrm>
          <a:prstGeom prst="rect">
            <a:avLst/>
          </a:prstGeom>
          <a:solidFill>
            <a:schemeClr val="lt1"/>
          </a:solidFill>
          <a:ln cap="flat" cmpd="sng" w="1905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Linkages Coordinated Case Planning  Trainee Workbook</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Vignette Activity: Collaboration in Action Pages 18-19</a:t>
            </a:r>
            <a:endParaRPr/>
          </a:p>
          <a:p>
            <a:pPr indent="0" lvl="0" marL="0" marR="0" rtl="0" algn="l">
              <a:spcBef>
                <a:spcPts val="0"/>
              </a:spcBef>
              <a:spcAft>
                <a:spcPts val="0"/>
              </a:spcAft>
              <a:buNone/>
            </a:pPr>
            <a:r>
              <a:t/>
            </a:r>
            <a:endParaRPr b="1" sz="20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descr="Man at iPad making a virtual check mark in the air onto icons of documents." id="440" name="Google Shape;440;p28"/>
          <p:cNvPicPr preferRelativeResize="0"/>
          <p:nvPr/>
        </p:nvPicPr>
        <p:blipFill rotWithShape="1">
          <a:blip r:embed="rId3">
            <a:alphaModFix/>
          </a:blip>
          <a:srcRect b="1830" l="0" r="0" t="1830"/>
          <a:stretch/>
        </p:blipFill>
        <p:spPr>
          <a:xfrm>
            <a:off x="4940300" y="903779"/>
            <a:ext cx="6649358" cy="3605002"/>
          </a:xfrm>
          <a:custGeom>
            <a:rect b="b" l="l" r="r" t="t"/>
            <a:pathLst>
              <a:path extrusionOk="0" h="3605002" w="6649358">
                <a:moveTo>
                  <a:pt x="0" y="0"/>
                </a:moveTo>
                <a:lnTo>
                  <a:pt x="6649358" y="0"/>
                </a:lnTo>
                <a:lnTo>
                  <a:pt x="6649358" y="3605002"/>
                </a:lnTo>
                <a:lnTo>
                  <a:pt x="0" y="3605002"/>
                </a:lnTo>
                <a:close/>
              </a:path>
            </a:pathLst>
          </a:custGeom>
          <a:noFill/>
          <a:ln>
            <a:noFill/>
          </a:ln>
        </p:spPr>
      </p:pic>
      <p:grpSp>
        <p:nvGrpSpPr>
          <p:cNvPr id="441" name="Google Shape;441;p28"/>
          <p:cNvGrpSpPr/>
          <p:nvPr/>
        </p:nvGrpSpPr>
        <p:grpSpPr>
          <a:xfrm>
            <a:off x="5639737" y="4220165"/>
            <a:ext cx="5184610" cy="868854"/>
            <a:chOff x="5639737" y="4220165"/>
            <a:chExt cx="5184610" cy="868854"/>
          </a:xfrm>
        </p:grpSpPr>
        <p:sp>
          <p:nvSpPr>
            <p:cNvPr id="442" name="Google Shape;442;p28"/>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3" name="Google Shape;443;p28"/>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4" name="Google Shape;444;p28"/>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5" name="Google Shape;445;p28"/>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46" name="Google Shape;446;p28"/>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447" name="Google Shape;447;p28"/>
          <p:cNvSpPr txBox="1"/>
          <p:nvPr>
            <p:ph idx="4294967295" type="title"/>
          </p:nvPr>
        </p:nvSpPr>
        <p:spPr>
          <a:xfrm>
            <a:off x="754742" y="754743"/>
            <a:ext cx="6242958" cy="1800493"/>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3700"/>
              <a:buFont typeface="Play"/>
              <a:buNone/>
            </a:pPr>
            <a:r>
              <a:rPr lang="en-US" sz="3700"/>
              <a:t>Assessments </a:t>
            </a:r>
            <a:br>
              <a:rPr lang="en-US" sz="3700"/>
            </a:br>
            <a:r>
              <a:rPr lang="en-US" sz="3700"/>
              <a:t>and Coordinated </a:t>
            </a:r>
            <a:br>
              <a:rPr lang="en-US" sz="3700"/>
            </a:br>
            <a:r>
              <a:rPr lang="en-US" sz="3700"/>
              <a:t>Case Planning</a:t>
            </a:r>
            <a:endParaRPr/>
          </a:p>
        </p:txBody>
      </p:sp>
      <p:sp>
        <p:nvSpPr>
          <p:cNvPr id="448" name="Google Shape;448;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9"/>
          <p:cNvSpPr/>
          <p:nvPr/>
        </p:nvSpPr>
        <p:spPr>
          <a:xfrm>
            <a:off x="0"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5" name="Google Shape;455;p29"/>
          <p:cNvSpPr txBox="1"/>
          <p:nvPr/>
        </p:nvSpPr>
        <p:spPr>
          <a:xfrm>
            <a:off x="754742" y="2290354"/>
            <a:ext cx="10723155" cy="3812903"/>
          </a:xfrm>
          <a:prstGeom prst="rect">
            <a:avLst/>
          </a:prstGeom>
          <a:noFill/>
          <a:ln>
            <a:noFill/>
          </a:ln>
        </p:spPr>
        <p:txBody>
          <a:bodyPr anchorCtr="0" anchor="t" bIns="45700" lIns="91425" spcFirstLastPara="1" rIns="91425" wrap="square" tIns="45700">
            <a:noAutofit/>
          </a:bodyPr>
          <a:lstStyle/>
          <a:p>
            <a:pPr indent="0" lvl="0" marL="6350" marR="0" rtl="0" algn="l">
              <a:lnSpc>
                <a:spcPct val="100000"/>
              </a:lnSpc>
              <a:spcBef>
                <a:spcPts val="0"/>
              </a:spcBef>
              <a:spcAft>
                <a:spcPts val="0"/>
              </a:spcAft>
              <a:buClr>
                <a:schemeClr val="dk1"/>
              </a:buClr>
              <a:buSzPts val="2400"/>
              <a:buFont typeface="Arial"/>
              <a:buNone/>
            </a:pPr>
            <a:r>
              <a:rPr lang="en-US" sz="2400">
                <a:solidFill>
                  <a:schemeClr val="dk1"/>
                </a:solidFill>
                <a:latin typeface="Arial"/>
                <a:ea typeface="Arial"/>
                <a:cs typeface="Arial"/>
                <a:sym typeface="Arial"/>
              </a:rPr>
              <a:t>Agencies use a wide variety of different tools in their efforts to understand what families need to reduce risk of child maltreatment and to enhance safety and well-being:</a:t>
            </a:r>
            <a:endParaRPr/>
          </a:p>
          <a:p>
            <a:pPr indent="-339725" lvl="0" marL="457200" marR="0" rtl="0" algn="l">
              <a:lnSpc>
                <a:spcPct val="100000"/>
              </a:lnSpc>
              <a:spcBef>
                <a:spcPts val="16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Safety Organized Practice (SOP)</a:t>
            </a:r>
            <a:endParaRPr/>
          </a:p>
          <a:p>
            <a:pPr indent="-339725" lvl="0" marL="457200" marR="0" rtl="0" algn="l">
              <a:lnSpc>
                <a:spcPct val="100000"/>
              </a:lnSpc>
              <a:spcBef>
                <a:spcPts val="16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Child Welfare Structured Decision Making (SDM)</a:t>
            </a:r>
            <a:endParaRPr/>
          </a:p>
          <a:p>
            <a:pPr indent="-339725" lvl="0" marL="457200" marR="0" rtl="0" algn="l">
              <a:lnSpc>
                <a:spcPct val="100000"/>
              </a:lnSpc>
              <a:spcBef>
                <a:spcPts val="16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Child and Adolescent Needs </a:t>
            </a:r>
            <a:br>
              <a:rPr lang="en-US" sz="2400">
                <a:solidFill>
                  <a:schemeClr val="dk1"/>
                </a:solidFill>
                <a:latin typeface="Arial"/>
                <a:ea typeface="Arial"/>
                <a:cs typeface="Arial"/>
                <a:sym typeface="Arial"/>
              </a:rPr>
            </a:br>
            <a:r>
              <a:rPr lang="en-US" sz="2400">
                <a:solidFill>
                  <a:schemeClr val="dk1"/>
                </a:solidFill>
                <a:latin typeface="Arial"/>
                <a:ea typeface="Arial"/>
                <a:cs typeface="Arial"/>
                <a:sym typeface="Arial"/>
              </a:rPr>
              <a:t>and Strengths (CANS)</a:t>
            </a:r>
            <a:endParaRPr/>
          </a:p>
          <a:p>
            <a:pPr indent="-339725" lvl="0" marL="457200" marR="0" rtl="0" algn="l">
              <a:lnSpc>
                <a:spcPct val="100000"/>
              </a:lnSpc>
              <a:spcBef>
                <a:spcPts val="16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On-Line CalWORKs Appraisal </a:t>
            </a:r>
            <a:br>
              <a:rPr lang="en-US" sz="2400">
                <a:solidFill>
                  <a:schemeClr val="dk1"/>
                </a:solidFill>
                <a:latin typeface="Arial"/>
                <a:ea typeface="Arial"/>
                <a:cs typeface="Arial"/>
                <a:sym typeface="Arial"/>
              </a:rPr>
            </a:br>
            <a:r>
              <a:rPr lang="en-US" sz="2400">
                <a:solidFill>
                  <a:schemeClr val="dk1"/>
                </a:solidFill>
                <a:latin typeface="Arial"/>
                <a:ea typeface="Arial"/>
                <a:cs typeface="Arial"/>
                <a:sym typeface="Arial"/>
              </a:rPr>
              <a:t>Tool (OCAT)</a:t>
            </a:r>
            <a:endParaRPr/>
          </a:p>
          <a:p>
            <a:pPr indent="-339725" lvl="0" marL="457200" marR="0" rtl="0" algn="l">
              <a:lnSpc>
                <a:spcPct val="100000"/>
              </a:lnSpc>
              <a:spcBef>
                <a:spcPts val="16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County-specific assessment tools</a:t>
            </a:r>
            <a:endParaRPr/>
          </a:p>
        </p:txBody>
      </p:sp>
      <p:sp>
        <p:nvSpPr>
          <p:cNvPr id="456" name="Google Shape;456;p29"/>
          <p:cNvSpPr txBox="1"/>
          <p:nvPr>
            <p:ph idx="4294967295" type="title"/>
          </p:nvPr>
        </p:nvSpPr>
        <p:spPr>
          <a:xfrm>
            <a:off x="754742" y="754743"/>
            <a:ext cx="8694058"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Child and Family Assessments</a:t>
            </a:r>
            <a:endParaRPr/>
          </a:p>
        </p:txBody>
      </p:sp>
      <p:sp>
        <p:nvSpPr>
          <p:cNvPr id="457" name="Google Shape;45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0"/>
          <p:cNvSpPr/>
          <p:nvPr/>
        </p:nvSpPr>
        <p:spPr>
          <a:xfrm>
            <a:off x="1" y="0"/>
            <a:ext cx="6095999" cy="6103257"/>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4" name="Google Shape;464;p30"/>
          <p:cNvSpPr txBox="1"/>
          <p:nvPr>
            <p:ph idx="4294967295" type="title"/>
          </p:nvPr>
        </p:nvSpPr>
        <p:spPr>
          <a:xfrm>
            <a:off x="754742" y="754743"/>
            <a:ext cx="5710352"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Play"/>
              <a:buNone/>
            </a:pPr>
            <a:r>
              <a:rPr b="0" i="0" lang="en-US" sz="3200" u="none" cap="none" strike="noStrike">
                <a:solidFill>
                  <a:schemeClr val="dk1"/>
                </a:solidFill>
                <a:latin typeface="Play"/>
                <a:ea typeface="Play"/>
                <a:cs typeface="Play"/>
                <a:sym typeface="Play"/>
              </a:rPr>
              <a:t>Child &amp; Family Assessments</a:t>
            </a:r>
            <a:endParaRPr/>
          </a:p>
        </p:txBody>
      </p:sp>
      <p:pic>
        <p:nvPicPr>
          <p:cNvPr descr="Smiling mother with children in the kitchen." id="465" name="Google Shape;465;p30"/>
          <p:cNvPicPr preferRelativeResize="0"/>
          <p:nvPr/>
        </p:nvPicPr>
        <p:blipFill rotWithShape="1">
          <a:blip r:embed="rId3">
            <a:alphaModFix/>
          </a:blip>
          <a:srcRect b="0" l="17250" r="11035" t="11309"/>
          <a:stretch/>
        </p:blipFill>
        <p:spPr>
          <a:xfrm>
            <a:off x="1976846" y="1981991"/>
            <a:ext cx="5909854" cy="4870584"/>
          </a:xfrm>
          <a:prstGeom prst="rect">
            <a:avLst/>
          </a:prstGeom>
          <a:noFill/>
          <a:ln>
            <a:noFill/>
          </a:ln>
        </p:spPr>
      </p:pic>
      <p:sp>
        <p:nvSpPr>
          <p:cNvPr id="466" name="Google Shape;466;p30"/>
          <p:cNvSpPr txBox="1"/>
          <p:nvPr/>
        </p:nvSpPr>
        <p:spPr>
          <a:xfrm>
            <a:off x="6737348" y="460425"/>
            <a:ext cx="546307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2400">
                <a:solidFill>
                  <a:schemeClr val="dk1"/>
                </a:solidFill>
                <a:latin typeface="Arial"/>
                <a:ea typeface="Arial"/>
                <a:cs typeface="Arial"/>
                <a:sym typeface="Arial"/>
              </a:rPr>
              <a:t>Both CW and CalWORKs use a multitude of assessments that really seek to answer these questions:</a:t>
            </a:r>
            <a:endParaRPr/>
          </a:p>
        </p:txBody>
      </p:sp>
      <p:sp>
        <p:nvSpPr>
          <p:cNvPr id="467" name="Google Shape;467;p30"/>
          <p:cNvSpPr txBox="1"/>
          <p:nvPr/>
        </p:nvSpPr>
        <p:spPr>
          <a:xfrm>
            <a:off x="8072845" y="1981991"/>
            <a:ext cx="3392936" cy="240065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Play"/>
              <a:buAutoNum type="arabicPeriod"/>
            </a:pPr>
            <a:r>
              <a:rPr lang="en-US" sz="2400">
                <a:solidFill>
                  <a:schemeClr val="dk1"/>
                </a:solidFill>
                <a:latin typeface="Arial"/>
                <a:ea typeface="Arial"/>
                <a:cs typeface="Arial"/>
                <a:sym typeface="Arial"/>
              </a:rPr>
              <a:t>What’s working well?</a:t>
            </a:r>
            <a:endParaRPr/>
          </a:p>
          <a:p>
            <a:pPr indent="-342900" lvl="0" marL="342900" marR="0" rtl="0" algn="l">
              <a:spcBef>
                <a:spcPts val="1800"/>
              </a:spcBef>
              <a:spcAft>
                <a:spcPts val="0"/>
              </a:spcAft>
              <a:buClr>
                <a:schemeClr val="dk1"/>
              </a:buClr>
              <a:buSzPts val="2400"/>
              <a:buFont typeface="Play"/>
              <a:buAutoNum type="arabicPeriod"/>
            </a:pPr>
            <a:r>
              <a:rPr lang="en-US" sz="2400">
                <a:solidFill>
                  <a:schemeClr val="dk1"/>
                </a:solidFill>
                <a:latin typeface="Arial"/>
                <a:ea typeface="Arial"/>
                <a:cs typeface="Arial"/>
                <a:sym typeface="Arial"/>
              </a:rPr>
              <a:t>What are we worried about?</a:t>
            </a:r>
            <a:endParaRPr/>
          </a:p>
          <a:p>
            <a:pPr indent="-342900" lvl="0" marL="342900" marR="0" rtl="0" algn="l">
              <a:spcBef>
                <a:spcPts val="1800"/>
              </a:spcBef>
              <a:spcAft>
                <a:spcPts val="0"/>
              </a:spcAft>
              <a:buClr>
                <a:schemeClr val="dk1"/>
              </a:buClr>
              <a:buSzPts val="2400"/>
              <a:buFont typeface="Play"/>
              <a:buAutoNum type="arabicPeriod"/>
            </a:pPr>
            <a:r>
              <a:rPr lang="en-US" sz="2400">
                <a:solidFill>
                  <a:schemeClr val="dk1"/>
                </a:solidFill>
                <a:latin typeface="Arial"/>
                <a:ea typeface="Arial"/>
                <a:cs typeface="Arial"/>
                <a:sym typeface="Arial"/>
              </a:rPr>
              <a:t>What needs to happen next?</a:t>
            </a:r>
            <a:endParaRPr/>
          </a:p>
        </p:txBody>
      </p:sp>
      <p:sp>
        <p:nvSpPr>
          <p:cNvPr id="468" name="Google Shape;468;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1"/>
          <p:cNvSpPr/>
          <p:nvPr/>
        </p:nvSpPr>
        <p:spPr>
          <a:xfrm>
            <a:off x="1" y="0"/>
            <a:ext cx="12191999" cy="6858000"/>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5" name="Google Shape;475;p31"/>
          <p:cNvSpPr txBox="1"/>
          <p:nvPr>
            <p:ph idx="4294967295" type="title"/>
          </p:nvPr>
        </p:nvSpPr>
        <p:spPr>
          <a:xfrm>
            <a:off x="754742" y="754743"/>
            <a:ext cx="98888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Play"/>
              <a:buNone/>
            </a:pPr>
            <a:r>
              <a:rPr b="0" i="0" lang="en-US" sz="3600" u="none" cap="none" strike="noStrike">
                <a:solidFill>
                  <a:schemeClr val="dk1"/>
                </a:solidFill>
                <a:latin typeface="Play"/>
                <a:ea typeface="Play"/>
                <a:cs typeface="Play"/>
                <a:sym typeface="Play"/>
              </a:rPr>
              <a:t>Coordinated Case Planning:  What Happens Next?</a:t>
            </a:r>
            <a:endParaRPr/>
          </a:p>
        </p:txBody>
      </p:sp>
      <p:pic>
        <p:nvPicPr>
          <p:cNvPr id="476" name="Google Shape;476;p31"/>
          <p:cNvPicPr preferRelativeResize="0"/>
          <p:nvPr/>
        </p:nvPicPr>
        <p:blipFill rotWithShape="1">
          <a:blip r:embed="rId3">
            <a:alphaModFix/>
          </a:blip>
          <a:srcRect b="15160" l="-1" r="13271" t="0"/>
          <a:stretch/>
        </p:blipFill>
        <p:spPr>
          <a:xfrm>
            <a:off x="7510659" y="2772764"/>
            <a:ext cx="5431969" cy="5313535"/>
          </a:xfrm>
          <a:prstGeom prst="rect">
            <a:avLst/>
          </a:prstGeom>
          <a:noFill/>
          <a:ln>
            <a:noFill/>
          </a:ln>
        </p:spPr>
      </p:pic>
      <p:sp>
        <p:nvSpPr>
          <p:cNvPr id="477" name="Google Shape;477;p31"/>
          <p:cNvSpPr txBox="1"/>
          <p:nvPr/>
        </p:nvSpPr>
        <p:spPr>
          <a:xfrm>
            <a:off x="754741" y="1691640"/>
            <a:ext cx="10375222" cy="3293209"/>
          </a:xfrm>
          <a:prstGeom prst="rect">
            <a:avLst/>
          </a:prstGeom>
          <a:noFill/>
          <a:ln>
            <a:noFill/>
          </a:ln>
        </p:spPr>
        <p:txBody>
          <a:bodyPr anchorCtr="0" anchor="t" bIns="45700" lIns="91425" spcFirstLastPara="1" rIns="91425" wrap="square" tIns="45700">
            <a:spAutoFit/>
          </a:bodyPr>
          <a:lstStyle/>
          <a:p>
            <a:pPr indent="-45085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Three-way partnership between the family, </a:t>
            </a:r>
            <a:br>
              <a:rPr lang="en-US" sz="2800">
                <a:solidFill>
                  <a:schemeClr val="dk1"/>
                </a:solidFill>
                <a:latin typeface="Arial"/>
                <a:ea typeface="Arial"/>
                <a:cs typeface="Arial"/>
                <a:sym typeface="Arial"/>
              </a:rPr>
            </a:br>
            <a:r>
              <a:rPr lang="en-US" sz="2800">
                <a:solidFill>
                  <a:schemeClr val="dk1"/>
                </a:solidFill>
                <a:latin typeface="Arial"/>
                <a:ea typeface="Arial"/>
                <a:cs typeface="Arial"/>
                <a:sym typeface="Arial"/>
              </a:rPr>
              <a:t>Child Welfare and CalWORKs</a:t>
            </a:r>
            <a:endParaRPr/>
          </a:p>
          <a:p>
            <a:pPr indent="-450850" lvl="0" marL="457200" marR="0" rtl="0" algn="l">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Regular Child and Family Team meetings</a:t>
            </a:r>
            <a:endParaRPr/>
          </a:p>
          <a:p>
            <a:pPr indent="-450850" lvl="0" marL="457200" marR="0" rtl="0" algn="l">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Sharing of resources </a:t>
            </a:r>
            <a:endParaRPr/>
          </a:p>
          <a:p>
            <a:pPr indent="-457200" lvl="1" marL="914400" marR="0" rtl="0" algn="l">
              <a:spcBef>
                <a:spcPts val="1200"/>
              </a:spcBef>
              <a:spcAft>
                <a:spcPts val="0"/>
              </a:spcAft>
              <a:buClr>
                <a:schemeClr val="dk1"/>
              </a:buClr>
              <a:buSzPts val="2380"/>
              <a:buFont typeface="Courier New"/>
              <a:buChar char="o"/>
            </a:pPr>
            <a:r>
              <a:rPr b="0" i="0" lang="en-US" sz="2800" u="none" cap="none" strike="noStrike">
                <a:solidFill>
                  <a:schemeClr val="dk1"/>
                </a:solidFill>
                <a:latin typeface="Arial"/>
                <a:ea typeface="Arial"/>
                <a:cs typeface="Arial"/>
                <a:sym typeface="Arial"/>
              </a:rPr>
              <a:t>Court-ordered case plan</a:t>
            </a:r>
            <a:endParaRPr/>
          </a:p>
          <a:p>
            <a:pPr indent="-457200" lvl="1" marL="914400" marR="0" rtl="0" algn="l">
              <a:spcBef>
                <a:spcPts val="1200"/>
              </a:spcBef>
              <a:spcAft>
                <a:spcPts val="0"/>
              </a:spcAft>
              <a:buClr>
                <a:schemeClr val="dk1"/>
              </a:buClr>
              <a:buSzPts val="2380"/>
              <a:buFont typeface="Courier New"/>
              <a:buChar char="o"/>
            </a:pPr>
            <a:r>
              <a:rPr b="0" i="0" lang="en-US" sz="2800" u="none" cap="none" strike="noStrike">
                <a:solidFill>
                  <a:schemeClr val="dk1"/>
                </a:solidFill>
                <a:latin typeface="Arial"/>
                <a:ea typeface="Arial"/>
                <a:cs typeface="Arial"/>
                <a:sym typeface="Arial"/>
              </a:rPr>
              <a:t>CalWORKs participation requirements</a:t>
            </a:r>
            <a:endParaRPr/>
          </a:p>
        </p:txBody>
      </p:sp>
      <p:sp>
        <p:nvSpPr>
          <p:cNvPr id="478" name="Google Shape;47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2"/>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5" name="Google Shape;485;p32"/>
          <p:cNvSpPr txBox="1"/>
          <p:nvPr/>
        </p:nvSpPr>
        <p:spPr>
          <a:xfrm>
            <a:off x="754742" y="2290355"/>
            <a:ext cx="10723155" cy="4303326"/>
          </a:xfrm>
          <a:prstGeom prst="rect">
            <a:avLst/>
          </a:prstGeom>
          <a:noFill/>
          <a:ln>
            <a:noFill/>
          </a:ln>
        </p:spPr>
        <p:txBody>
          <a:bodyPr anchorCtr="0" anchor="t" bIns="45700" lIns="91425" spcFirstLastPara="1" rIns="91425" wrap="square" tIns="45700">
            <a:noAutofit/>
          </a:bodyPr>
          <a:lstStyle/>
          <a:p>
            <a:pPr indent="-450850" lvl="0" marL="457200" marR="0" rtl="0" algn="l">
              <a:lnSpc>
                <a:spcPct val="100000"/>
              </a:lnSpc>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Maintain between-meeting communication via text/email/phone</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Ensure required reassessments take place in accordance with county/agency policies</a:t>
            </a:r>
            <a:endParaRPr/>
          </a:p>
          <a:p>
            <a:pPr indent="-450850" lvl="0" marL="457200" marR="0" rtl="0" algn="l">
              <a:lnSpc>
                <a:spcPct val="100000"/>
              </a:lnSpc>
              <a:spcBef>
                <a:spcPts val="120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Transition planning</a:t>
            </a:r>
            <a:endParaRPr/>
          </a:p>
        </p:txBody>
      </p:sp>
      <p:sp>
        <p:nvSpPr>
          <p:cNvPr id="486" name="Google Shape;486;p32"/>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Coordinated Case Planning: Monitoring and Adapting </a:t>
            </a:r>
            <a:endParaRPr b="0" i="0" sz="3700" u="none" cap="none" strike="noStrike">
              <a:solidFill>
                <a:schemeClr val="dk1"/>
              </a:solidFill>
              <a:latin typeface="Play"/>
              <a:ea typeface="Play"/>
              <a:cs typeface="Play"/>
              <a:sym typeface="Play"/>
            </a:endParaRPr>
          </a:p>
        </p:txBody>
      </p:sp>
      <p:sp>
        <p:nvSpPr>
          <p:cNvPr id="487" name="Google Shape;48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3"/>
          <p:cNvSpPr/>
          <p:nvPr/>
        </p:nvSpPr>
        <p:spPr>
          <a:xfrm>
            <a:off x="1"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4" name="Google Shape;494;p33"/>
          <p:cNvSpPr txBox="1"/>
          <p:nvPr>
            <p:ph idx="4294967295" type="title"/>
          </p:nvPr>
        </p:nvSpPr>
        <p:spPr>
          <a:xfrm>
            <a:off x="754742" y="754743"/>
            <a:ext cx="11154404"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Breakout Activity: Vignette Collaborative Approach</a:t>
            </a:r>
            <a:endParaRPr b="0" i="0" sz="3700" u="none" cap="none" strike="noStrike">
              <a:solidFill>
                <a:schemeClr val="dk1"/>
              </a:solidFill>
              <a:latin typeface="Play"/>
              <a:ea typeface="Play"/>
              <a:cs typeface="Play"/>
              <a:sym typeface="Play"/>
            </a:endParaRPr>
          </a:p>
        </p:txBody>
      </p:sp>
      <p:sp>
        <p:nvSpPr>
          <p:cNvPr id="495" name="Google Shape;495;p33"/>
          <p:cNvSpPr txBox="1"/>
          <p:nvPr/>
        </p:nvSpPr>
        <p:spPr>
          <a:xfrm>
            <a:off x="758952" y="2286000"/>
            <a:ext cx="9917501" cy="37240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Arial"/>
                <a:ea typeface="Arial"/>
                <a:cs typeface="Arial"/>
                <a:sym typeface="Arial"/>
              </a:rPr>
              <a:t>Breakout Group Discussion</a:t>
            </a:r>
            <a:endParaRPr/>
          </a:p>
          <a:p>
            <a:pPr indent="0" lvl="0" marL="0" marR="0" rtl="0" algn="l">
              <a:spcBef>
                <a:spcPts val="0"/>
              </a:spcBef>
              <a:spcAft>
                <a:spcPts val="0"/>
              </a:spcAft>
              <a:buNone/>
            </a:pPr>
            <a:r>
              <a:rPr lang="en-US" sz="2800">
                <a:solidFill>
                  <a:schemeClr val="dk1"/>
                </a:solidFill>
                <a:latin typeface="Arial"/>
                <a:ea typeface="Arial"/>
                <a:cs typeface="Arial"/>
                <a:sym typeface="Arial"/>
              </a:rPr>
              <a:t>Refer to the Vignette in your workbook and discuss:</a:t>
            </a:r>
            <a:endParaRPr/>
          </a:p>
          <a:p>
            <a:pPr indent="-514350" lvl="0" marL="514350" marR="0" rtl="0" algn="l">
              <a:spcBef>
                <a:spcPts val="120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What would CalWORKs and CWS be doing to facilitate communication and the coordination of services?</a:t>
            </a:r>
            <a:endParaRPr sz="2800">
              <a:solidFill>
                <a:schemeClr val="dk1"/>
              </a:solidFill>
              <a:latin typeface="Arial"/>
              <a:ea typeface="Arial"/>
              <a:cs typeface="Arial"/>
              <a:sym typeface="Arial"/>
            </a:endParaRPr>
          </a:p>
          <a:p>
            <a:pPr indent="-514350" lvl="0" marL="514350" marR="0" rtl="0" algn="l">
              <a:spcBef>
                <a:spcPts val="120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What would CalWORKs need from Child Welfare?</a:t>
            </a:r>
            <a:endParaRPr/>
          </a:p>
          <a:p>
            <a:pPr indent="-514350" lvl="0" marL="514350" marR="0" rtl="0" algn="l">
              <a:spcBef>
                <a:spcPts val="1200"/>
              </a:spcBef>
              <a:spcAft>
                <a:spcPts val="0"/>
              </a:spcAft>
              <a:buClr>
                <a:schemeClr val="dk1"/>
              </a:buClr>
              <a:buSzPts val="2800"/>
              <a:buFont typeface="Arial"/>
              <a:buAutoNum type="arabicPeriod"/>
            </a:pPr>
            <a:r>
              <a:rPr lang="en-US" sz="2800">
                <a:solidFill>
                  <a:schemeClr val="dk1"/>
                </a:solidFill>
                <a:latin typeface="Arial"/>
                <a:ea typeface="Arial"/>
                <a:cs typeface="Arial"/>
                <a:sym typeface="Arial"/>
              </a:rPr>
              <a:t>What would Child Welfare need from CalWORKs?</a:t>
            </a:r>
            <a:endParaRPr/>
          </a:p>
          <a:p>
            <a:pPr indent="-279400" lvl="0" marL="457200" marR="0" rtl="0" algn="l">
              <a:spcBef>
                <a:spcPts val="1200"/>
              </a:spcBef>
              <a:spcAft>
                <a:spcPts val="0"/>
              </a:spcAft>
              <a:buClr>
                <a:schemeClr val="dk1"/>
              </a:buClr>
              <a:buSzPts val="2800"/>
              <a:buFont typeface="Noto Sans Symbols"/>
              <a:buNone/>
            </a:pPr>
            <a:r>
              <a:t/>
            </a:r>
            <a:endParaRPr sz="2800">
              <a:solidFill>
                <a:schemeClr val="dk1"/>
              </a:solidFill>
              <a:latin typeface="Arial"/>
              <a:ea typeface="Arial"/>
              <a:cs typeface="Arial"/>
              <a:sym typeface="Arial"/>
            </a:endParaRPr>
          </a:p>
        </p:txBody>
      </p:sp>
      <p:sp>
        <p:nvSpPr>
          <p:cNvPr id="496" name="Google Shape;49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34"/>
          <p:cNvSpPr/>
          <p:nvPr/>
        </p:nvSpPr>
        <p:spPr>
          <a:xfrm>
            <a:off x="0"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3" name="Google Shape;503;p34"/>
          <p:cNvSpPr txBox="1"/>
          <p:nvPr>
            <p:ph idx="4294967295" type="title"/>
          </p:nvPr>
        </p:nvSpPr>
        <p:spPr>
          <a:xfrm>
            <a:off x="754742" y="754743"/>
            <a:ext cx="8694058"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Lessons Learned:  What Works?</a:t>
            </a:r>
            <a:endParaRPr/>
          </a:p>
        </p:txBody>
      </p:sp>
      <p:grpSp>
        <p:nvGrpSpPr>
          <p:cNvPr id="504" name="Google Shape;504;p34"/>
          <p:cNvGrpSpPr/>
          <p:nvPr/>
        </p:nvGrpSpPr>
        <p:grpSpPr>
          <a:xfrm>
            <a:off x="443674" y="3300618"/>
            <a:ext cx="11304649" cy="1884108"/>
            <a:chOff x="5525" y="1240361"/>
            <a:chExt cx="11304649" cy="1884108"/>
          </a:xfrm>
        </p:grpSpPr>
        <p:sp>
          <p:nvSpPr>
            <p:cNvPr id="505" name="Google Shape;505;p34"/>
            <p:cNvSpPr/>
            <p:nvPr/>
          </p:nvSpPr>
          <p:spPr>
            <a:xfrm>
              <a:off x="5525" y="1240361"/>
              <a:ext cx="1884108" cy="1884108"/>
            </a:xfrm>
            <a:prstGeom prst="ellipse">
              <a:avLst/>
            </a:prstGeom>
            <a:solidFill>
              <a:srgbClr val="7BA33C">
                <a:alpha val="8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4"/>
            <p:cNvSpPr txBox="1"/>
            <p:nvPr/>
          </p:nvSpPr>
          <p:spPr>
            <a:xfrm>
              <a:off x="281446"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Support from Leadership</a:t>
              </a:r>
              <a:endParaRPr sz="1800">
                <a:solidFill>
                  <a:schemeClr val="dk1"/>
                </a:solidFill>
                <a:latin typeface="Arial"/>
                <a:ea typeface="Arial"/>
                <a:cs typeface="Arial"/>
                <a:sym typeface="Arial"/>
              </a:endParaRPr>
            </a:p>
          </p:txBody>
        </p:sp>
        <p:sp>
          <p:nvSpPr>
            <p:cNvPr id="507" name="Google Shape;507;p34"/>
            <p:cNvSpPr/>
            <p:nvPr/>
          </p:nvSpPr>
          <p:spPr>
            <a:xfrm>
              <a:off x="1889633" y="1240361"/>
              <a:ext cx="1884108" cy="1884108"/>
            </a:xfrm>
            <a:prstGeom prst="ellipse">
              <a:avLst/>
            </a:prstGeom>
            <a:solidFill>
              <a:srgbClr val="7BA33C">
                <a:alpha val="81960"/>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4"/>
            <p:cNvSpPr txBox="1"/>
            <p:nvPr/>
          </p:nvSpPr>
          <p:spPr>
            <a:xfrm>
              <a:off x="2165554"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3100"/>
                <a:buFont typeface="Calibri"/>
                <a:buNone/>
              </a:pPr>
              <a:r>
                <a:rPr b="0" i="0" lang="en-US" sz="1800" u="none" cap="none" strike="noStrike">
                  <a:solidFill>
                    <a:schemeClr val="dk1"/>
                  </a:solidFill>
                  <a:latin typeface="Arial"/>
                  <a:ea typeface="Arial"/>
                  <a:cs typeface="Arial"/>
                  <a:sym typeface="Arial"/>
                </a:rPr>
                <a:t>Co-location when/where possible</a:t>
              </a:r>
              <a:endParaRPr sz="1800">
                <a:solidFill>
                  <a:schemeClr val="dk1"/>
                </a:solidFill>
                <a:latin typeface="Arial"/>
                <a:ea typeface="Arial"/>
                <a:cs typeface="Arial"/>
                <a:sym typeface="Arial"/>
              </a:endParaRPr>
            </a:p>
          </p:txBody>
        </p:sp>
        <p:sp>
          <p:nvSpPr>
            <p:cNvPr id="509" name="Google Shape;509;p34"/>
            <p:cNvSpPr/>
            <p:nvPr/>
          </p:nvSpPr>
          <p:spPr>
            <a:xfrm>
              <a:off x="3773741" y="1240361"/>
              <a:ext cx="1884108" cy="1884108"/>
            </a:xfrm>
            <a:prstGeom prst="ellipse">
              <a:avLst/>
            </a:prstGeom>
            <a:solidFill>
              <a:srgbClr val="7BA33C">
                <a:alpha val="74117"/>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4"/>
            <p:cNvSpPr txBox="1"/>
            <p:nvPr/>
          </p:nvSpPr>
          <p:spPr>
            <a:xfrm>
              <a:off x="4049662"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3100"/>
                <a:buFont typeface="Calibri"/>
                <a:buNone/>
              </a:pPr>
              <a:r>
                <a:rPr b="0" i="0" lang="en-US" sz="1400" u="none" cap="none" strike="noStrike">
                  <a:solidFill>
                    <a:schemeClr val="dk1"/>
                  </a:solidFill>
                  <a:latin typeface="Arial"/>
                  <a:ea typeface="Arial"/>
                  <a:cs typeface="Arial"/>
                  <a:sym typeface="Arial"/>
                </a:rPr>
                <a:t>Implementation teams</a:t>
              </a:r>
              <a:endParaRPr sz="1400">
                <a:solidFill>
                  <a:schemeClr val="dk1"/>
                </a:solidFill>
                <a:latin typeface="Arial"/>
                <a:ea typeface="Arial"/>
                <a:cs typeface="Arial"/>
                <a:sym typeface="Arial"/>
              </a:endParaRPr>
            </a:p>
          </p:txBody>
        </p:sp>
        <p:sp>
          <p:nvSpPr>
            <p:cNvPr id="511" name="Google Shape;511;p34"/>
            <p:cNvSpPr/>
            <p:nvPr/>
          </p:nvSpPr>
          <p:spPr>
            <a:xfrm>
              <a:off x="5657849" y="1240361"/>
              <a:ext cx="1884108" cy="1884108"/>
            </a:xfrm>
            <a:prstGeom prst="ellipse">
              <a:avLst/>
            </a:prstGeom>
            <a:solidFill>
              <a:srgbClr val="7BA33C">
                <a:alpha val="65882"/>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4"/>
            <p:cNvSpPr txBox="1"/>
            <p:nvPr/>
          </p:nvSpPr>
          <p:spPr>
            <a:xfrm>
              <a:off x="5933770"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3100"/>
                <a:buFont typeface="Calibri"/>
                <a:buNone/>
              </a:pPr>
              <a:r>
                <a:rPr b="0" i="0" lang="en-US" sz="1400" u="none" cap="none" strike="noStrike">
                  <a:solidFill>
                    <a:schemeClr val="dk1"/>
                  </a:solidFill>
                  <a:latin typeface="Arial"/>
                  <a:ea typeface="Arial"/>
                  <a:cs typeface="Arial"/>
                  <a:sym typeface="Arial"/>
                </a:rPr>
                <a:t>Infographic/</a:t>
              </a:r>
              <a:br>
                <a:rPr b="0" i="0" lang="en-US" sz="1400" u="none" cap="none" strike="noStrike">
                  <a:solidFill>
                    <a:schemeClr val="dk1"/>
                  </a:solidFill>
                  <a:latin typeface="Arial"/>
                  <a:ea typeface="Arial"/>
                  <a:cs typeface="Arial"/>
                  <a:sym typeface="Arial"/>
                </a:rPr>
              </a:br>
              <a:r>
                <a:rPr b="0" i="0" lang="en-US" sz="1400" u="none" cap="none" strike="noStrike">
                  <a:solidFill>
                    <a:schemeClr val="dk1"/>
                  </a:solidFill>
                  <a:latin typeface="Arial"/>
                  <a:ea typeface="Arial"/>
                  <a:cs typeface="Arial"/>
                  <a:sym typeface="Arial"/>
                </a:rPr>
                <a:t>other materials depicting Linkages workflow</a:t>
              </a:r>
              <a:endParaRPr sz="1400">
                <a:solidFill>
                  <a:schemeClr val="dk1"/>
                </a:solidFill>
                <a:latin typeface="Arial"/>
                <a:ea typeface="Arial"/>
                <a:cs typeface="Arial"/>
                <a:sym typeface="Arial"/>
              </a:endParaRPr>
            </a:p>
          </p:txBody>
        </p:sp>
        <p:sp>
          <p:nvSpPr>
            <p:cNvPr id="513" name="Google Shape;513;p34"/>
            <p:cNvSpPr/>
            <p:nvPr/>
          </p:nvSpPr>
          <p:spPr>
            <a:xfrm>
              <a:off x="7541958" y="1240361"/>
              <a:ext cx="1884108" cy="1884108"/>
            </a:xfrm>
            <a:prstGeom prst="ellipse">
              <a:avLst/>
            </a:prstGeom>
            <a:solidFill>
              <a:srgbClr val="7BA33C">
                <a:alpha val="58039"/>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4"/>
            <p:cNvSpPr txBox="1"/>
            <p:nvPr/>
          </p:nvSpPr>
          <p:spPr>
            <a:xfrm>
              <a:off x="7817879"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Cross-training ALL staff</a:t>
              </a:r>
              <a:endParaRPr b="0" i="0" sz="1800" u="none" cap="none" strike="noStrike">
                <a:solidFill>
                  <a:schemeClr val="dk1"/>
                </a:solidFill>
                <a:latin typeface="Arial"/>
                <a:ea typeface="Arial"/>
                <a:cs typeface="Arial"/>
                <a:sym typeface="Arial"/>
              </a:endParaRPr>
            </a:p>
          </p:txBody>
        </p:sp>
        <p:sp>
          <p:nvSpPr>
            <p:cNvPr id="515" name="Google Shape;515;p34"/>
            <p:cNvSpPr/>
            <p:nvPr/>
          </p:nvSpPr>
          <p:spPr>
            <a:xfrm>
              <a:off x="9426066" y="1240361"/>
              <a:ext cx="1884108" cy="1884108"/>
            </a:xfrm>
            <a:prstGeom prst="ellipse">
              <a:avLst/>
            </a:prstGeom>
            <a:solidFill>
              <a:srgbClr val="7BA33C">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4"/>
            <p:cNvSpPr txBox="1"/>
            <p:nvPr/>
          </p:nvSpPr>
          <p:spPr>
            <a:xfrm>
              <a:off x="9701987" y="1516282"/>
              <a:ext cx="1332266" cy="133226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3100"/>
                <a:buFont typeface="Calibri"/>
                <a:buNone/>
              </a:pPr>
              <a:r>
                <a:rPr b="0" i="0" lang="en-US" sz="1800" u="none" cap="none" strike="noStrike">
                  <a:solidFill>
                    <a:schemeClr val="dk1"/>
                  </a:solidFill>
                  <a:latin typeface="Arial"/>
                  <a:ea typeface="Arial"/>
                  <a:cs typeface="Arial"/>
                  <a:sym typeface="Arial"/>
                </a:rPr>
                <a:t>Highlight successes</a:t>
              </a:r>
              <a:endParaRPr b="0" sz="1800">
                <a:solidFill>
                  <a:schemeClr val="dk1"/>
                </a:solidFill>
                <a:latin typeface="Arial"/>
                <a:ea typeface="Arial"/>
                <a:cs typeface="Arial"/>
                <a:sym typeface="Arial"/>
              </a:endParaRPr>
            </a:p>
          </p:txBody>
        </p:sp>
      </p:grpSp>
      <p:sp>
        <p:nvSpPr>
          <p:cNvPr id="517" name="Google Shape;517;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5"/>
          <p:cNvSpPr/>
          <p:nvPr/>
        </p:nvSpPr>
        <p:spPr>
          <a:xfrm>
            <a:off x="1" y="0"/>
            <a:ext cx="6095999" cy="6103257"/>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4" name="Google Shape;524;p35"/>
          <p:cNvSpPr txBox="1"/>
          <p:nvPr>
            <p:ph idx="4294967295" type="title"/>
          </p:nvPr>
        </p:nvSpPr>
        <p:spPr>
          <a:xfrm>
            <a:off x="754742" y="754743"/>
            <a:ext cx="5710352"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Play"/>
              <a:buNone/>
            </a:pPr>
            <a:r>
              <a:rPr b="0" i="0" lang="en-US" sz="3200" u="none" cap="none" strike="noStrike">
                <a:solidFill>
                  <a:schemeClr val="dk1"/>
                </a:solidFill>
                <a:latin typeface="Play"/>
                <a:ea typeface="Play"/>
                <a:cs typeface="Play"/>
                <a:sym typeface="Play"/>
              </a:rPr>
              <a:t>Whiteboard Activity</a:t>
            </a:r>
            <a:endParaRPr/>
          </a:p>
        </p:txBody>
      </p:sp>
      <p:pic>
        <p:nvPicPr>
          <p:cNvPr descr="Woman draws charts on white board and holds presentation." id="525" name="Google Shape;525;p35"/>
          <p:cNvPicPr preferRelativeResize="0"/>
          <p:nvPr/>
        </p:nvPicPr>
        <p:blipFill rotWithShape="1">
          <a:blip r:embed="rId3">
            <a:alphaModFix/>
          </a:blip>
          <a:srcRect b="0" l="14416" r="4667" t="0"/>
          <a:stretch/>
        </p:blipFill>
        <p:spPr>
          <a:xfrm>
            <a:off x="1976846" y="1981991"/>
            <a:ext cx="5909854" cy="4870584"/>
          </a:xfrm>
          <a:prstGeom prst="rect">
            <a:avLst/>
          </a:prstGeom>
          <a:noFill/>
          <a:ln>
            <a:noFill/>
          </a:ln>
        </p:spPr>
      </p:pic>
      <p:sp>
        <p:nvSpPr>
          <p:cNvPr id="526" name="Google Shape;526;p35"/>
          <p:cNvSpPr txBox="1"/>
          <p:nvPr/>
        </p:nvSpPr>
        <p:spPr>
          <a:xfrm>
            <a:off x="8072845" y="1976567"/>
            <a:ext cx="3483429"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Write down one thing you need to do to coordinate with the child welfare social worker/WTW case manager when working with a mutual family.</a:t>
            </a:r>
            <a:endParaRPr/>
          </a:p>
        </p:txBody>
      </p:sp>
      <p:sp>
        <p:nvSpPr>
          <p:cNvPr id="527" name="Google Shape;52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pic>
        <p:nvPicPr>
          <p:cNvPr descr="Group of people raising their hands shown from the back in a meeting or seminar setting." id="533" name="Google Shape;533;p36"/>
          <p:cNvPicPr preferRelativeResize="0"/>
          <p:nvPr/>
        </p:nvPicPr>
        <p:blipFill rotWithShape="1">
          <a:blip r:embed="rId3">
            <a:alphaModFix/>
          </a:blip>
          <a:srcRect b="344" l="0" r="0" t="18431"/>
          <a:stretch/>
        </p:blipFill>
        <p:spPr>
          <a:xfrm>
            <a:off x="4940300" y="903779"/>
            <a:ext cx="6649358" cy="3605002"/>
          </a:xfrm>
          <a:prstGeom prst="rect">
            <a:avLst/>
          </a:prstGeom>
          <a:noFill/>
          <a:ln>
            <a:noFill/>
          </a:ln>
        </p:spPr>
      </p:pic>
      <p:grpSp>
        <p:nvGrpSpPr>
          <p:cNvPr id="534" name="Google Shape;534;p36"/>
          <p:cNvGrpSpPr/>
          <p:nvPr/>
        </p:nvGrpSpPr>
        <p:grpSpPr>
          <a:xfrm>
            <a:off x="5639737" y="4220165"/>
            <a:ext cx="5184610" cy="868854"/>
            <a:chOff x="5639737" y="4220165"/>
            <a:chExt cx="5184610" cy="868854"/>
          </a:xfrm>
        </p:grpSpPr>
        <p:sp>
          <p:nvSpPr>
            <p:cNvPr id="535" name="Google Shape;535;p36"/>
            <p:cNvSpPr/>
            <p:nvPr/>
          </p:nvSpPr>
          <p:spPr>
            <a:xfrm>
              <a:off x="5639737"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6" name="Google Shape;536;p36"/>
            <p:cNvSpPr/>
            <p:nvPr/>
          </p:nvSpPr>
          <p:spPr>
            <a:xfrm>
              <a:off x="7082383" y="422016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7" name="Google Shape;537;p36"/>
            <p:cNvSpPr/>
            <p:nvPr/>
          </p:nvSpPr>
          <p:spPr>
            <a:xfrm>
              <a:off x="8525029"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8" name="Google Shape;538;p36"/>
            <p:cNvSpPr/>
            <p:nvPr/>
          </p:nvSpPr>
          <p:spPr>
            <a:xfrm>
              <a:off x="9961943" y="4226615"/>
              <a:ext cx="862404" cy="862404"/>
            </a:xfrm>
            <a:prstGeom prst="ellipse">
              <a:avLst/>
            </a:prstGeom>
            <a:solidFill>
              <a:schemeClr val="accent1"/>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539" name="Google Shape;539;p36"/>
          <p:cNvSpPr txBox="1"/>
          <p:nvPr/>
        </p:nvSpPr>
        <p:spPr>
          <a:xfrm>
            <a:off x="1625600" y="5560801"/>
            <a:ext cx="8940798" cy="30610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0" i="0" lang="en-US" sz="1200">
                <a:solidFill>
                  <a:srgbClr val="7F7F7F"/>
                </a:solidFill>
                <a:latin typeface="Arial"/>
                <a:ea typeface="Arial"/>
                <a:cs typeface="Arial"/>
                <a:sym typeface="Arial"/>
              </a:rPr>
              <a:t>linkages.cfpic.org</a:t>
            </a:r>
            <a:endParaRPr sz="1200">
              <a:solidFill>
                <a:srgbClr val="7F7F7F"/>
              </a:solidFill>
              <a:latin typeface="Arial"/>
              <a:ea typeface="Arial"/>
              <a:cs typeface="Arial"/>
              <a:sym typeface="Arial"/>
            </a:endParaRPr>
          </a:p>
        </p:txBody>
      </p:sp>
      <p:sp>
        <p:nvSpPr>
          <p:cNvPr id="540" name="Google Shape;540;p36"/>
          <p:cNvSpPr txBox="1"/>
          <p:nvPr>
            <p:ph idx="4294967295" type="title"/>
          </p:nvPr>
        </p:nvSpPr>
        <p:spPr>
          <a:xfrm>
            <a:off x="754742" y="754743"/>
            <a:ext cx="4185558" cy="12311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Questions &amp; Comments</a:t>
            </a:r>
            <a:endParaRPr/>
          </a:p>
        </p:txBody>
      </p:sp>
      <p:sp>
        <p:nvSpPr>
          <p:cNvPr id="541" name="Google Shape;541;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7"/>
          <p:cNvSpPr/>
          <p:nvPr/>
        </p:nvSpPr>
        <p:spPr>
          <a:xfrm>
            <a:off x="1" y="0"/>
            <a:ext cx="6095999" cy="6103257"/>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8" name="Google Shape;548;p37"/>
          <p:cNvSpPr txBox="1"/>
          <p:nvPr>
            <p:ph idx="4294967295" type="title"/>
          </p:nvPr>
        </p:nvSpPr>
        <p:spPr>
          <a:xfrm>
            <a:off x="754742" y="754743"/>
            <a:ext cx="10435772"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Feedback</a:t>
            </a:r>
            <a:endParaRPr/>
          </a:p>
        </p:txBody>
      </p:sp>
      <p:pic>
        <p:nvPicPr>
          <p:cNvPr descr="Feedback concept showing hands writing on note pads in a meeting at a white office table." id="549" name="Google Shape;549;p37"/>
          <p:cNvPicPr preferRelativeResize="0"/>
          <p:nvPr/>
        </p:nvPicPr>
        <p:blipFill rotWithShape="1">
          <a:blip r:embed="rId3">
            <a:alphaModFix/>
          </a:blip>
          <a:srcRect b="0" l="9554" r="9553" t="0"/>
          <a:stretch/>
        </p:blipFill>
        <p:spPr>
          <a:xfrm>
            <a:off x="1976846" y="1981991"/>
            <a:ext cx="5909854" cy="4870584"/>
          </a:xfrm>
          <a:prstGeom prst="rect">
            <a:avLst/>
          </a:prstGeom>
          <a:noFill/>
          <a:ln>
            <a:noFill/>
          </a:ln>
        </p:spPr>
      </p:pic>
      <p:sp>
        <p:nvSpPr>
          <p:cNvPr id="550" name="Google Shape;550;p37"/>
          <p:cNvSpPr txBox="1"/>
          <p:nvPr/>
        </p:nvSpPr>
        <p:spPr>
          <a:xfrm>
            <a:off x="8072845" y="1976567"/>
            <a:ext cx="3209109" cy="1431161"/>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What worked well?</a:t>
            </a:r>
            <a:endParaRPr/>
          </a:p>
          <a:p>
            <a:pPr indent="-457200" lvl="0" marL="457200" marR="0" rtl="0" algn="l">
              <a:spcBef>
                <a:spcPts val="180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What could we do better??</a:t>
            </a:r>
            <a:endParaRPr/>
          </a:p>
        </p:txBody>
      </p:sp>
      <p:sp>
        <p:nvSpPr>
          <p:cNvPr id="551" name="Google Shape;55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8"/>
          <p:cNvSpPr/>
          <p:nvPr/>
        </p:nvSpPr>
        <p:spPr>
          <a:xfrm>
            <a:off x="0" y="0"/>
            <a:ext cx="12191999" cy="1942011"/>
          </a:xfrm>
          <a:prstGeom prst="rect">
            <a:avLst/>
          </a:prstGeom>
          <a:solidFill>
            <a:schemeClr val="accent1">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8" name="Google Shape;558;p38"/>
          <p:cNvSpPr txBox="1"/>
          <p:nvPr>
            <p:ph idx="4294967295" type="title"/>
          </p:nvPr>
        </p:nvSpPr>
        <p:spPr>
          <a:xfrm>
            <a:off x="754741" y="754743"/>
            <a:ext cx="10921443" cy="6617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700"/>
              <a:buFont typeface="Play"/>
              <a:buNone/>
            </a:pPr>
            <a:r>
              <a:rPr b="0" i="0" lang="en-US" sz="3700" u="none" cap="none" strike="noStrike">
                <a:solidFill>
                  <a:schemeClr val="dk1"/>
                </a:solidFill>
                <a:latin typeface="Play"/>
                <a:ea typeface="Play"/>
                <a:cs typeface="Play"/>
                <a:sym typeface="Play"/>
              </a:rPr>
              <a:t>References</a:t>
            </a:r>
            <a:endParaRPr/>
          </a:p>
        </p:txBody>
      </p:sp>
      <p:sp>
        <p:nvSpPr>
          <p:cNvPr id="559" name="Google Shape;559;p38"/>
          <p:cNvSpPr txBox="1"/>
          <p:nvPr/>
        </p:nvSpPr>
        <p:spPr>
          <a:xfrm>
            <a:off x="907142" y="2252560"/>
            <a:ext cx="10723155" cy="4202521"/>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CDSS programs. Home. (n.d.). </a:t>
            </a:r>
            <a:r>
              <a:rPr lang="en-US" sz="1400" u="sng">
                <a:solidFill>
                  <a:schemeClr val="dk1"/>
                </a:solidFill>
                <a:latin typeface="Arial"/>
                <a:ea typeface="Arial"/>
                <a:cs typeface="Arial"/>
                <a:sym typeface="Arial"/>
                <a:hlinkClick r:id="rId3">
                  <a:extLst>
                    <a:ext uri="{A12FA001-AC4F-418D-AE19-62706E023703}">
                      <ahyp:hlinkClr val="tx"/>
                    </a:ext>
                  </a:extLst>
                </a:hlinkClick>
              </a:rPr>
              <a:t>https://www.cdss.ca.gov/inforesources/cdss-programs/foster-care/healthy-sexual-development-project/expectant-parent-and-</a:t>
            </a:r>
            <a:r>
              <a:rPr lang="en-US" sz="1400" u="sng">
                <a:solidFill>
                  <a:schemeClr val="dk1"/>
                </a:solidFill>
                <a:latin typeface="Arial"/>
                <a:ea typeface="Arial"/>
                <a:cs typeface="Arial"/>
                <a:sym typeface="Arial"/>
                <a:hlinkClick r:id="rId4">
                  <a:extLst>
                    <a:ext uri="{A12FA001-AC4F-418D-AE19-62706E023703}">
                      <ahyp:hlinkClr val="tx"/>
                    </a:ext>
                  </a:extLst>
                </a:hlinkClick>
              </a:rPr>
              <a:t>parenting-support-hub#HRC</a:t>
            </a:r>
            <a:r>
              <a:rPr lang="en-US" sz="1400">
                <a:solidFill>
                  <a:schemeClr val="dk1"/>
                </a:solidFill>
                <a:latin typeface="Arial"/>
                <a:ea typeface="Arial"/>
                <a:cs typeface="Arial"/>
                <a:sym typeface="Arial"/>
              </a:rPr>
              <a:t> – 12/7/23 </a:t>
            </a:r>
            <a:endParaRPr sz="1400">
              <a:solidFill>
                <a:schemeClr val="dk1"/>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Cyndi. (2021, July 5). Homelessness. NFYI. </a:t>
            </a:r>
            <a:r>
              <a:rPr lang="en-US" sz="1400" u="sng">
                <a:solidFill>
                  <a:schemeClr val="dk1"/>
                </a:solidFill>
                <a:latin typeface="Arial"/>
                <a:ea typeface="Arial"/>
                <a:cs typeface="Arial"/>
                <a:sym typeface="Arial"/>
                <a:hlinkClick r:id="rId5">
                  <a:extLst>
                    <a:ext uri="{A12FA001-AC4F-418D-AE19-62706E023703}">
                      <ahyp:hlinkClr val="tx"/>
                    </a:ext>
                  </a:extLst>
                </a:hlinkClick>
              </a:rPr>
              <a:t>https://nfyi.org/issues/homelessness/</a:t>
            </a:r>
            <a:r>
              <a:rPr lang="en-US" sz="1400">
                <a:solidFill>
                  <a:schemeClr val="dk1"/>
                </a:solidFill>
                <a:latin typeface="Arial"/>
                <a:ea typeface="Arial"/>
                <a:cs typeface="Arial"/>
                <a:sym typeface="Arial"/>
              </a:rPr>
              <a:t> </a:t>
            </a:r>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Detailed history of linkages in California. The Linkages Project. (2022, April 14). </a:t>
            </a:r>
            <a:r>
              <a:rPr lang="en-US" sz="1400" u="sng">
                <a:solidFill>
                  <a:schemeClr val="dk1"/>
                </a:solidFill>
                <a:latin typeface="Arial"/>
                <a:ea typeface="Arial"/>
                <a:cs typeface="Arial"/>
                <a:sym typeface="Arial"/>
                <a:hlinkClick r:id="rId6">
                  <a:extLst>
                    <a:ext uri="{A12FA001-AC4F-418D-AE19-62706E023703}">
                      <ahyp:hlinkClr val="tx"/>
                    </a:ext>
                  </a:extLst>
                </a:hlinkClick>
              </a:rPr>
              <a:t>https://linkages.cfpic.org/detailed-history-of-linkages-in-california/</a:t>
            </a:r>
            <a:r>
              <a:rPr lang="en-US" sz="1400">
                <a:solidFill>
                  <a:schemeClr val="dk1"/>
                </a:solidFill>
                <a:latin typeface="Arial"/>
                <a:ea typeface="Arial"/>
                <a:cs typeface="Arial"/>
                <a:sym typeface="Arial"/>
              </a:rPr>
              <a:t> </a:t>
            </a:r>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Experience. (n.d.). </a:t>
            </a:r>
            <a:r>
              <a:rPr lang="en-US" sz="1400" u="sng">
                <a:solidFill>
                  <a:schemeClr val="dk1"/>
                </a:solidFill>
                <a:latin typeface="Arial"/>
                <a:ea typeface="Arial"/>
                <a:cs typeface="Arial"/>
                <a:sym typeface="Arial"/>
                <a:hlinkClick r:id="rId7">
                  <a:extLst>
                    <a:ext uri="{A12FA001-AC4F-418D-AE19-62706E023703}">
                      <ahyp:hlinkClr val="tx"/>
                    </a:ext>
                  </a:extLst>
                </a:hlinkClick>
              </a:rPr>
              <a:t>https://experience.arcgis.com/experience/7227e954a08a4d2cb990949aa029275d/page/Dashboard/</a:t>
            </a:r>
            <a:r>
              <a:rPr lang="en-US" sz="1400">
                <a:solidFill>
                  <a:schemeClr val="dk1"/>
                </a:solidFill>
                <a:latin typeface="Arial"/>
                <a:ea typeface="Arial"/>
                <a:cs typeface="Arial"/>
                <a:sym typeface="Arial"/>
              </a:rPr>
              <a:t> - 12/7/23 </a:t>
            </a:r>
            <a:endParaRPr sz="1400">
              <a:solidFill>
                <a:schemeClr val="dk1"/>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Feng, H., Harty, J., Okpych, N. J., &amp; Courtney, M. E. (2020). Memo from CalYOUTH: Predictors of homelessness at age 21. Chicago, IL: Chapin Hall at the University of Chicago. </a:t>
            </a:r>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Home. The Linkages Project. (2024, January 23). </a:t>
            </a:r>
            <a:r>
              <a:rPr lang="en-US" sz="1400" u="sng">
                <a:solidFill>
                  <a:schemeClr val="dk1"/>
                </a:solidFill>
                <a:latin typeface="Arial"/>
                <a:ea typeface="Arial"/>
                <a:cs typeface="Arial"/>
                <a:sym typeface="Arial"/>
                <a:hlinkClick r:id="rId8">
                  <a:extLst>
                    <a:ext uri="{A12FA001-AC4F-418D-AE19-62706E023703}">
                      <ahyp:hlinkClr val="tx"/>
                    </a:ext>
                  </a:extLst>
                </a:hlinkClick>
              </a:rPr>
              <a:t>https://linkages.cfpic.org/</a:t>
            </a:r>
            <a:r>
              <a:rPr lang="en-US" sz="1400">
                <a:solidFill>
                  <a:schemeClr val="dk1"/>
                </a:solidFill>
                <a:latin typeface="Arial"/>
                <a:ea typeface="Arial"/>
                <a:cs typeface="Arial"/>
                <a:sym typeface="Arial"/>
              </a:rPr>
              <a:t> </a:t>
            </a:r>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u="sng">
                <a:solidFill>
                  <a:schemeClr val="dk1"/>
                </a:solidFill>
                <a:latin typeface="Arial"/>
                <a:ea typeface="Arial"/>
                <a:cs typeface="Arial"/>
                <a:sym typeface="Arial"/>
                <a:hlinkClick r:id="rId9">
                  <a:extLst>
                    <a:ext uri="{A12FA001-AC4F-418D-AE19-62706E023703}">
                      <ahyp:hlinkClr val="tx"/>
                    </a:ext>
                  </a:extLst>
                </a:hlinkClick>
              </a:rPr>
              <a:t>Https://www.cdss.ca.gov/portals/9/additional-resou</a:t>
            </a:r>
            <a:r>
              <a:rPr lang="en-US" sz="1400">
                <a:solidFill>
                  <a:schemeClr val="dk1"/>
                </a:solidFill>
                <a:latin typeface="Arial"/>
                <a:ea typeface="Arial"/>
                <a:cs typeface="Arial"/>
                <a:sym typeface="Arial"/>
              </a:rPr>
              <a:t>... (n.d.-a). </a:t>
            </a:r>
            <a:r>
              <a:rPr lang="en-US" sz="1400" u="sng">
                <a:solidFill>
                  <a:schemeClr val="dk1"/>
                </a:solidFill>
                <a:latin typeface="Arial"/>
                <a:ea typeface="Arial"/>
                <a:cs typeface="Arial"/>
                <a:sym typeface="Arial"/>
                <a:hlinkClick r:id="rId10">
                  <a:extLst>
                    <a:ext uri="{A12FA001-AC4F-418D-AE19-62706E023703}">
                      <ahyp:hlinkClr val="tx"/>
                    </a:ext>
                  </a:extLst>
                </a:hlinkClick>
              </a:rPr>
              <a:t>https://www.cdss.ca.gov/Portals/9/Additional-Resources/Forms-and-Brochures/2020/I-L/LIC9274.pdf?ver=2022-02-22-163616-390</a:t>
            </a:r>
            <a:r>
              <a:rPr lang="en-US" sz="1400">
                <a:solidFill>
                  <a:schemeClr val="dk1"/>
                </a:solidFill>
                <a:latin typeface="Arial"/>
                <a:ea typeface="Arial"/>
                <a:cs typeface="Arial"/>
                <a:sym typeface="Arial"/>
              </a:rPr>
              <a:t> </a:t>
            </a:r>
            <a:endParaRPr/>
          </a:p>
          <a:p>
            <a:pPr indent="-228600" lvl="0" marL="228600" marR="0" rtl="0" algn="l">
              <a:lnSpc>
                <a:spcPct val="90000"/>
              </a:lnSpc>
              <a:spcBef>
                <a:spcPts val="100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Insights from the CalWORKs 2.0 road tests. (n.d.-b). </a:t>
            </a:r>
            <a:r>
              <a:rPr lang="en-US" sz="1400" u="sng">
                <a:solidFill>
                  <a:schemeClr val="dk1"/>
                </a:solidFill>
                <a:latin typeface="Arial"/>
                <a:ea typeface="Arial"/>
                <a:cs typeface="Arial"/>
                <a:sym typeface="Arial"/>
                <a:hlinkClick r:id="rId11">
                  <a:extLst>
                    <a:ext uri="{A12FA001-AC4F-418D-AE19-62706E023703}">
                      <ahyp:hlinkClr val="tx"/>
                    </a:ext>
                  </a:extLst>
                </a:hlinkClick>
              </a:rPr>
              <a:t>https://www.cwda.org/sites/main/files/file-attachments/day_1_b1_s5_calworks_2.0_road_tests_implementation_insights_and_county_experiences_0.pdf</a:t>
            </a:r>
            <a:r>
              <a:rPr lang="en-US" sz="1400">
                <a:solidFill>
                  <a:schemeClr val="dk1"/>
                </a:solidFill>
                <a:latin typeface="Arial"/>
                <a:ea typeface="Arial"/>
                <a:cs typeface="Arial"/>
                <a:sym typeface="Arial"/>
              </a:rPr>
              <a:t> </a:t>
            </a:r>
            <a:endParaRPr/>
          </a:p>
        </p:txBody>
      </p:sp>
      <p:sp>
        <p:nvSpPr>
          <p:cNvPr id="560" name="Google Shape;56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nkages">
      <a:dk1>
        <a:srgbClr val="000000"/>
      </a:dk1>
      <a:lt1>
        <a:srgbClr val="FFFFFF"/>
      </a:lt1>
      <a:dk2>
        <a:srgbClr val="263418"/>
      </a:dk2>
      <a:lt2>
        <a:srgbClr val="DDE569"/>
      </a:lt2>
      <a:accent1>
        <a:srgbClr val="7DA33F"/>
      </a:accent1>
      <a:accent2>
        <a:srgbClr val="7983BA"/>
      </a:accent2>
      <a:accent3>
        <a:srgbClr val="55C2CB"/>
      </a:accent3>
      <a:accent4>
        <a:srgbClr val="20515D"/>
      </a:accent4>
      <a:accent5>
        <a:srgbClr val="A02B93"/>
      </a:accent5>
      <a:accent6>
        <a:srgbClr val="4EA72E"/>
      </a:accent6>
      <a:hlink>
        <a:srgbClr val="4674C2"/>
      </a:hlink>
      <a:folHlink>
        <a:srgbClr val="2051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2023-10-11T18:42:24Z</dcterms:created>
  <dc:creator>Kimberly Y Adams</dc:creator>
</cp:coreProperties>
</file>